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drawings/drawing2.xml" ContentType="application/vnd.openxmlformats-officedocument.drawingml.chartshapes+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charts/chart17.xml" ContentType="application/vnd.openxmlformats-officedocument.drawingml.char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charts/chart13.xml" ContentType="application/vnd.openxmlformats-officedocument.drawingml.chart+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tags/tag16.xml" ContentType="application/vnd.openxmlformats-officedocument.presentationml.tags+xml"/>
  <Override PartName="/ppt/notesSlides/notesSlide12.xml" ContentType="application/vnd.openxmlformats-officedocument.presentationml.notesSlide+xml"/>
  <Override PartName="/ppt/charts/chart7.xml" ContentType="application/vnd.openxmlformats-officedocument.drawingml.chart+xml"/>
  <Override PartName="/ppt/notesSlides/notesSlide30.xml" ContentType="application/vnd.openxmlformats-officedocument.presentationml.notesSlide+xml"/>
  <Override PartName="/ppt/charts/chart20.xml" ContentType="application/vnd.openxmlformats-officedocument.drawingml.chart+xml"/>
  <Override PartName="/ppt/notesSlides/notesSlide7.xml" ContentType="application/vnd.openxmlformats-officedocument.presentationml.notesSlide+xml"/>
  <Default Extension="xlsx" ContentType="application/vnd.openxmlformats-officedocument.spreadsheetml.sheet"/>
  <Override PartName="/ppt/charts/chart3.xml" ContentType="application/vnd.openxmlformats-officedocument.drawingml.chart+xml"/>
  <Override PartName="/ppt/diagrams/layout1.xml" ContentType="application/vnd.openxmlformats-officedocument.drawingml.diagramLayout+xml"/>
  <Override PartName="/ppt/diagrams/data2.xml" ContentType="application/vnd.openxmlformats-officedocument.drawingml.diagramData+xml"/>
  <Override PartName="/ppt/tags/tag12.xml" ContentType="application/vnd.openxmlformats-officedocument.presentationml.tags+xml"/>
  <Override PartName="/ppt/slides/slide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diagrams/drawing3.xml" ContentType="application/vnd.ms-office.drawingml.diagramDrawing+xml"/>
  <Override PartName="/ppt/drawings/drawing3.xml" ContentType="application/vnd.openxmlformats-officedocument.drawingml.chartshapes+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tags/tag5.xml" ContentType="application/vnd.openxmlformats-officedocument.presentationml.tags+xml"/>
  <Override PartName="/ppt/diagrams/quickStyle3.xml" ContentType="application/vnd.openxmlformats-officedocument.drawingml.diagramStyle+xml"/>
  <Override PartName="/ppt/charts/chart18.xml" ContentType="application/vnd.openxmlformats-officedocument.drawingml.char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tags/tag1.xml" ContentType="application/vnd.openxmlformats-officedocument.presentationml.tags+xml"/>
  <Override PartName="/ppt/charts/chart14.xml" ContentType="application/vnd.openxmlformats-officedocument.drawingml.chart+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charts/chart8.xml" ContentType="application/vnd.openxmlformats-officedocument.drawingml.chart+xml"/>
  <Override PartName="/ppt/tags/tag17.xml" ContentType="application/vnd.openxmlformats-officedocument.presentationml.tags+xml"/>
  <Override PartName="/ppt/charts/chart21.xml" ContentType="application/vnd.openxmlformats-officedocument.drawingml.chart+xml"/>
  <Override PartName="/ppt/slideLayouts/slideLayout10.xml" ContentType="application/vnd.openxmlformats-officedocument.presentationml.slideLayout+xml"/>
  <Override PartName="/ppt/notesSlides/notesSlide8.xml" ContentType="application/vnd.openxmlformats-officedocument.presentationml.notesSlide+xml"/>
  <Default Extension="gif" ContentType="image/gif"/>
  <Override PartName="/ppt/diagrams/layout2.xml" ContentType="application/vnd.openxmlformats-officedocument.drawingml.diagramLayout+xml"/>
  <Override PartName="/ppt/notesSlides/notesSlide20.xml" ContentType="application/vnd.openxmlformats-officedocument.presentationml.notesSlide+xml"/>
  <Override PartName="/ppt/charts/chart10.xml" ContentType="application/vnd.openxmlformats-officedocument.drawingml.chart+xml"/>
  <Override PartName="/ppt/notesSlides/notesSlide31.xml" ContentType="application/vnd.openxmlformats-officedocument.presentationml.notesSlide+xml"/>
  <Override PartName="/ppt/diagrams/data3.xml" ContentType="application/vnd.openxmlformats-officedocument.drawingml.diagramData+xml"/>
  <Override PartName="/ppt/charts/chart4.xml" ContentType="application/vnd.openxmlformats-officedocument.drawingml.chart+xml"/>
  <Override PartName="/ppt/tags/tag13.xml" ContentType="application/vnd.openxmlformats-officedocument.presentationml.tags+xml"/>
  <Override PartName="/ppt/slides/slide8.xml" ContentType="application/vnd.openxmlformats-officedocument.presentationml.slide+xml"/>
  <Override PartName="/ppt/notesSlides/notesSlide4.xml" ContentType="application/vnd.openxmlformats-officedocument.presentationml.notesSlide+xml"/>
  <Override PartName="/ppt/charts/chart2.xml" ContentType="application/vnd.openxmlformats-officedocument.drawingml.chart+xml"/>
  <Override PartName="/ppt/diagrams/data1.xml" ContentType="application/vnd.openxmlformats-officedocument.drawingml.diagramData+xml"/>
  <Override PartName="/ppt/tags/tag11.xml" ContentType="application/vnd.openxmlformats-officedocument.presentationml.tags+xml"/>
  <Override PartName="/ppt/diagrams/colors3.xml" ContentType="application/vnd.openxmlformats-officedocument.drawingml.diagramColors+xml"/>
  <Override PartName="/ppt/diagrams/drawing4.xml" ContentType="application/vnd.ms-office.drawingml.diagramDrawing+xml"/>
  <Override PartName="/ppt/drawings/drawing6.xml" ContentType="application/vnd.openxmlformats-officedocument.drawingml.chartshapes+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diagrams/colors1.xml" ContentType="application/vnd.openxmlformats-officedocument.drawingml.diagramColors+xml"/>
  <Override PartName="/ppt/diagrams/quickStyle4.xml" ContentType="application/vnd.openxmlformats-officedocument.drawingml.diagramStyle+xml"/>
  <Override PartName="/ppt/drawings/drawing4.xml" ContentType="application/vnd.openxmlformats-officedocument.drawingml.chartshape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charts/chart19.xml" ContentType="application/vnd.openxmlformats-officedocument.drawingml.char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tags/tag2.xml" ContentType="application/vnd.openxmlformats-officedocument.presentationml.tags+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charts/chart15.xml" ContentType="application/vnd.openxmlformats-officedocument.drawingml.char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charts/chart9.xml" ContentType="application/vnd.openxmlformats-officedocument.drawingml.chart+xml"/>
  <Override PartName="/ppt/charts/chart11.xml" ContentType="application/vnd.openxmlformats-officedocument.drawingml.chart+xml"/>
  <Override PartName="/ppt/tags/tag18.xml" ContentType="application/vnd.openxmlformats-officedocument.presentationml.tags+xml"/>
  <Override PartName="/ppt/notesSlides/notesSlide32.xml" ContentType="application/vnd.openxmlformats-officedocument.presentationml.notesSlide+xml"/>
  <Override PartName="/ppt/charts/chart22.xml" ContentType="application/vnd.openxmlformats-officedocument.drawingml.chart+xml"/>
  <Override PartName="/ppt/notesSlides/notesSlide9.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21.xml" ContentType="application/vnd.openxmlformats-officedocument.presentationml.notesSlide+xml"/>
  <Override PartName="/ppt/tags/tag14.xml" ContentType="application/vnd.openxmlformats-officedocument.presentationml.tags+xml"/>
  <Override PartName="/ppt/notesSlides/notesSlide10.xml" ContentType="application/vnd.openxmlformats-officedocument.presentationml.notesSlide+xml"/>
  <Override PartName="/ppt/charts/chart5.xml" ContentType="application/vnd.openxmlformats-officedocument.drawingml.chart+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tags/tag10.xml" ContentType="application/vnd.openxmlformats-officedocument.presentationml.tags+xml"/>
  <Override PartName="/ppt/drawings/drawing5.xml" ContentType="application/vnd.openxmlformats-officedocument.drawingml.chartshapes+xml"/>
  <Override PartName="/ppt/tags/tag21.xml" ContentType="application/vnd.openxmlformats-officedocument.presentationml.tags+xml"/>
  <Override PartName="/ppt/slides/slide28.xml" ContentType="application/vnd.openxmlformats-officedocument.presentationml.slide+xml"/>
  <Override PartName="/ppt/slides/slide39.xml" ContentType="application/vnd.openxmlformats-officedocument.presentationml.slide+xml"/>
  <Override PartName="/ppt/notesSlides/notesSlide1.xml" ContentType="application/vnd.openxmlformats-officedocument.presentationml.notesSlide+xml"/>
  <Override PartName="/ppt/tags/tag7.xml" ContentType="application/vnd.openxmlformats-officedocument.presentationml.tags+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drawings/drawing1.xml" ContentType="application/vnd.openxmlformats-officedocument.drawingml.chartshapes+xml"/>
  <Override PartName="/ppt/diagrams/drawing1.xml" ContentType="application/vnd.ms-office.drawingml.diagramDrawing+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Default Extension="jpeg" ContentType="image/jpeg"/>
  <Override PartName="/ppt/tags/tag3.xml" ContentType="application/vnd.openxmlformats-officedocument.presentationml.tags+xml"/>
  <Override PartName="/ppt/diagrams/quickStyle1.xml" ContentType="application/vnd.openxmlformats-officedocument.drawingml.diagramStyle+xml"/>
  <Override PartName="/ppt/charts/chart16.xml" ContentType="application/vnd.openxmlformats-officedocument.drawingml.char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tags/tag19.xml" ContentType="application/vnd.openxmlformats-officedocument.presentationml.tags+xml"/>
  <Override PartName="/ppt/charts/chart23.xml" ContentType="application/vnd.openxmlformats-officedocument.drawingml.chart+xml"/>
  <Override PartName="/ppt/slides/slide20.xml" ContentType="application/vnd.openxmlformats-officedocument.presentationml.slide+xml"/>
  <Default Extension="package" ContentType="application/vnd.openxmlformats-officedocument.package"/>
  <Override PartName="/ppt/diagrams/layout4.xml" ContentType="application/vnd.openxmlformats-officedocument.drawingml.diagramLayout+xml"/>
  <Override PartName="/ppt/charts/chart12.xml" ContentType="application/vnd.openxmlformats-officedocument.drawingml.char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11.xml" ContentType="application/vnd.openxmlformats-officedocument.presentationml.notesSlide+xml"/>
  <Override PartName="/ppt/charts/chart6.xml" ContentType="application/vnd.openxmlformats-officedocument.drawingml.chart+xml"/>
  <Override PartName="/ppt/tags/tag15.xml" ContentType="application/vnd.openxmlformats-officedocument.presentationml.tags+xml"/>
  <Override PartName="/ppt/notesSlides/notesSlide6.xml" ContentType="application/vnd.openxmlformats-officedocument.presentationml.notesSlide+xml"/>
  <Override PartName="/ppt/tags/tag22.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371" r:id="rId2"/>
    <p:sldId id="365" r:id="rId3"/>
    <p:sldId id="366" r:id="rId4"/>
    <p:sldId id="373" r:id="rId5"/>
    <p:sldId id="372" r:id="rId6"/>
    <p:sldId id="369" r:id="rId7"/>
    <p:sldId id="338" r:id="rId8"/>
    <p:sldId id="340" r:id="rId9"/>
    <p:sldId id="339" r:id="rId10"/>
    <p:sldId id="337" r:id="rId11"/>
    <p:sldId id="321" r:id="rId12"/>
    <p:sldId id="370" r:id="rId13"/>
    <p:sldId id="291" r:id="rId14"/>
    <p:sldId id="322" r:id="rId15"/>
    <p:sldId id="335" r:id="rId16"/>
    <p:sldId id="287" r:id="rId17"/>
    <p:sldId id="288" r:id="rId18"/>
    <p:sldId id="290" r:id="rId19"/>
    <p:sldId id="289" r:id="rId20"/>
    <p:sldId id="362" r:id="rId21"/>
    <p:sldId id="361" r:id="rId22"/>
    <p:sldId id="360" r:id="rId23"/>
    <p:sldId id="358" r:id="rId24"/>
    <p:sldId id="359" r:id="rId25"/>
    <p:sldId id="357" r:id="rId26"/>
    <p:sldId id="356" r:id="rId27"/>
    <p:sldId id="355" r:id="rId28"/>
    <p:sldId id="353" r:id="rId29"/>
    <p:sldId id="351" r:id="rId30"/>
    <p:sldId id="350" r:id="rId31"/>
    <p:sldId id="352" r:id="rId32"/>
    <p:sldId id="374" r:id="rId33"/>
    <p:sldId id="313" r:id="rId34"/>
    <p:sldId id="396" r:id="rId35"/>
    <p:sldId id="375" r:id="rId36"/>
    <p:sldId id="376" r:id="rId37"/>
    <p:sldId id="377" r:id="rId38"/>
    <p:sldId id="392" r:id="rId39"/>
    <p:sldId id="395" r:id="rId40"/>
    <p:sldId id="384" r:id="rId41"/>
    <p:sldId id="385" r:id="rId42"/>
    <p:sldId id="386" r:id="rId43"/>
    <p:sldId id="387" r:id="rId44"/>
    <p:sldId id="388" r:id="rId45"/>
    <p:sldId id="389" r:id="rId46"/>
    <p:sldId id="390" r:id="rId47"/>
    <p:sldId id="391" r:id="rId4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33"/>
    <a:srgbClr val="00CC00"/>
    <a:srgbClr val="FFFFFF"/>
    <a:srgbClr val="3ECEAC"/>
    <a:srgbClr val="00FF00"/>
    <a:srgbClr val="008000"/>
    <a:srgbClr val="000000"/>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15" autoAdjust="0"/>
    <p:restoredTop sz="93333" autoAdjust="0"/>
  </p:normalViewPr>
  <p:slideViewPr>
    <p:cSldViewPr>
      <p:cViewPr>
        <p:scale>
          <a:sx n="66" d="100"/>
          <a:sy n="66" d="100"/>
        </p:scale>
        <p:origin x="-606" y="-84"/>
      </p:cViewPr>
      <p:guideLst>
        <p:guide orient="horz" pos="2160"/>
        <p:guide pos="2880"/>
      </p:guideLst>
    </p:cSldViewPr>
  </p:slideViewPr>
  <p:notesTextViewPr>
    <p:cViewPr>
      <p:scale>
        <a:sx n="100" d="100"/>
        <a:sy n="100" d="100"/>
      </p:scale>
      <p:origin x="0" y="0"/>
    </p:cViewPr>
  </p:notesTextViewPr>
  <p:notesViewPr>
    <p:cSldViewPr>
      <p:cViewPr varScale="1">
        <p:scale>
          <a:sx n="75" d="100"/>
          <a:sy n="75" d="100"/>
        </p:scale>
        <p:origin x="-1986" y="-90"/>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package1.package"/></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Office_Excel_Worksheet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Office_Excel_Worksheet11.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Office_Excel_Worksheet12.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Office_Excel_Worksheet13.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Office_Excel_Worksheet14.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Office_Excel_Worksheet15.xlsx"/></Relationships>
</file>

<file path=ppt/charts/_rels/chart16.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Office_Excel_Worksheet16.xlsx"/></Relationships>
</file>

<file path=ppt/charts/_rels/chart17.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Office_Excel_Worksheet17.xlsx"/></Relationships>
</file>

<file path=ppt/charts/_rels/chart18.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Microsoft_Office_Excel_Worksheet18.xlsx"/></Relationships>
</file>

<file path=ppt/charts/_rels/chart19.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Microsoft_Office_Excel_Worksheet19.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Office_Excel_Worksheet2.xlsx"/></Relationships>
</file>

<file path=ppt/charts/_rels/chart20.xml.rels><?xml version="1.0" encoding="UTF-8" standalone="yes"?>
<Relationships xmlns="http://schemas.openxmlformats.org/package/2006/relationships"><Relationship Id="rId1" Type="http://schemas.openxmlformats.org/officeDocument/2006/relationships/oleObject" Target="file:///\\babylon\GroupProjects2010\pws\Defense%20Presentation\Graphs_Alex\SALES_andProjections.xlsx" TargetMode="External"/></Relationships>
</file>

<file path=ppt/charts/_rels/chart2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22.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23.xml.rels><?xml version="1.0" encoding="UTF-8" standalone="yes"?>
<Relationships xmlns="http://schemas.openxmlformats.org/package/2006/relationships"><Relationship Id="rId1" Type="http://schemas.openxmlformats.org/officeDocument/2006/relationships/oleObject" Target="file:///\\babylon\GroupProjects2010\pws\Defense%20Presentation\Graphs_Alex\Income%20Graph.xls" TargetMode="Externa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Office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Office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Office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Office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Office_Excel_Work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Office_Excel_Work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Office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manualLayout>
          <c:layoutTarget val="inner"/>
          <c:xMode val="edge"/>
          <c:yMode val="edge"/>
          <c:x val="0.15757053805774279"/>
          <c:y val="0.20065281423155029"/>
          <c:w val="0.77992946194225443"/>
          <c:h val="0.71752857976086326"/>
        </c:manualLayout>
      </c:layout>
      <c:barChart>
        <c:barDir val="col"/>
        <c:grouping val="clustered"/>
        <c:ser>
          <c:idx val="0"/>
          <c:order val="0"/>
          <c:tx>
            <c:strRef>
              <c:f>Sheet1!$B$1</c:f>
              <c:strCache>
                <c:ptCount val="1"/>
                <c:pt idx="0">
                  <c:v>Series 1</c:v>
                </c:pt>
              </c:strCache>
            </c:strRef>
          </c:tx>
          <c:spPr>
            <a:scene3d>
              <a:camera prst="orthographicFront"/>
              <a:lightRig rig="threePt" dir="t"/>
            </a:scene3d>
            <a:sp3d prstMaterial="dkEdge">
              <a:bevelT/>
            </a:sp3d>
          </c:spPr>
          <c:dPt>
            <c:idx val="0"/>
            <c:spPr>
              <a:solidFill>
                <a:schemeClr val="accent2"/>
              </a:solidFill>
              <a:scene3d>
                <a:camera prst="orthographicFront"/>
                <a:lightRig rig="threePt" dir="t"/>
              </a:scene3d>
              <a:sp3d prstMaterial="dkEdge">
                <a:bevelT/>
              </a:sp3d>
            </c:spPr>
          </c:dPt>
          <c:cat>
            <c:strRef>
              <c:f>Sheet1!$A$2:$A$3</c:f>
              <c:strCache>
                <c:ptCount val="2"/>
                <c:pt idx="1">
                  <c:v>User B</c:v>
                </c:pt>
              </c:strCache>
            </c:strRef>
          </c:cat>
          <c:val>
            <c:numRef>
              <c:f>Sheet1!$B$2:$B$3</c:f>
              <c:numCache>
                <c:formatCode>General</c:formatCode>
                <c:ptCount val="2"/>
                <c:pt idx="1">
                  <c:v>-8000</c:v>
                </c:pt>
              </c:numCache>
            </c:numRef>
          </c:val>
        </c:ser>
        <c:gapWidth val="241"/>
        <c:overlap val="-100"/>
        <c:axId val="89911296"/>
        <c:axId val="89912832"/>
      </c:barChart>
      <c:catAx>
        <c:axId val="89911296"/>
        <c:scaling>
          <c:orientation val="minMax"/>
        </c:scaling>
        <c:axPos val="b"/>
        <c:numFmt formatCode="General" sourceLinked="1"/>
        <c:tickLblPos val="low"/>
        <c:spPr>
          <a:ln w="38100">
            <a:solidFill>
              <a:schemeClr val="bg1"/>
            </a:solidFill>
          </a:ln>
        </c:spPr>
        <c:txPr>
          <a:bodyPr/>
          <a:lstStyle/>
          <a:p>
            <a:pPr>
              <a:defRPr>
                <a:solidFill>
                  <a:schemeClr val="bg1"/>
                </a:solidFill>
              </a:defRPr>
            </a:pPr>
            <a:endParaRPr lang="en-US"/>
          </a:p>
        </c:txPr>
        <c:crossAx val="89912832"/>
        <c:crosses val="autoZero"/>
        <c:auto val="1"/>
        <c:lblAlgn val="ctr"/>
        <c:lblOffset val="0"/>
      </c:catAx>
      <c:valAx>
        <c:axId val="89912832"/>
        <c:scaling>
          <c:orientation val="minMax"/>
          <c:max val="15000"/>
          <c:min val="-15000"/>
        </c:scaling>
        <c:axPos val="l"/>
        <c:numFmt formatCode="\$#,##0" sourceLinked="0"/>
        <c:tickLblPos val="nextTo"/>
        <c:spPr>
          <a:ln w="38100">
            <a:solidFill>
              <a:schemeClr val="bg1"/>
            </a:solidFill>
          </a:ln>
        </c:spPr>
        <c:txPr>
          <a:bodyPr/>
          <a:lstStyle/>
          <a:p>
            <a:pPr>
              <a:defRPr sz="2000">
                <a:solidFill>
                  <a:schemeClr val="bg1"/>
                </a:solidFill>
              </a:defRPr>
            </a:pPr>
            <a:endParaRPr lang="en-US"/>
          </a:p>
        </c:txPr>
        <c:crossAx val="89911296"/>
        <c:crosses val="autoZero"/>
        <c:crossBetween val="between"/>
      </c:valAx>
      <c:spPr>
        <a:noFill/>
        <a:ln w="25398">
          <a:noFill/>
        </a:ln>
      </c:spPr>
    </c:plotArea>
    <c:plotVisOnly val="1"/>
    <c:dispBlanksAs val="gap"/>
  </c:chart>
  <c:txPr>
    <a:bodyPr/>
    <a:lstStyle/>
    <a:p>
      <a:pPr>
        <a:defRPr sz="1800"/>
      </a:pPr>
      <a:endParaRPr lang="en-US"/>
    </a:p>
  </c:txPr>
  <c:externalData r:id="rId1"/>
  <c:userShapes r:id="rId2"/>
</c:chartSpace>
</file>

<file path=ppt/charts/chart10.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0.14173731408574045"/>
          <c:y val="6.7319480898222123E-2"/>
          <c:w val="0.75891896325459984"/>
          <c:h val="0.71110484106153393"/>
        </c:manualLayout>
      </c:layout>
      <c:scatterChart>
        <c:scatterStyle val="lineMarker"/>
        <c:ser>
          <c:idx val="0"/>
          <c:order val="0"/>
          <c:tx>
            <c:v>Buyer Bids</c:v>
          </c:tx>
          <c:spPr>
            <a:ln w="28575">
              <a:noFill/>
            </a:ln>
          </c:spPr>
          <c:marker>
            <c:symbol val="circle"/>
            <c:size val="5"/>
            <c:spPr>
              <a:solidFill>
                <a:schemeClr val="accent2"/>
              </a:solidFill>
              <a:ln>
                <a:solidFill>
                  <a:schemeClr val="accent2"/>
                </a:solidFill>
              </a:ln>
            </c:spPr>
          </c:marker>
          <c:xVal>
            <c:numRef>
              <c:f>Sheet1!$A$2:$A$30</c:f>
              <c:numCache>
                <c:formatCode>General</c:formatCode>
                <c:ptCount val="29"/>
                <c:pt idx="0">
                  <c:v>296.2</c:v>
                </c:pt>
                <c:pt idx="1">
                  <c:v>566.76</c:v>
                </c:pt>
                <c:pt idx="8">
                  <c:v>7.7999999999999989</c:v>
                </c:pt>
                <c:pt idx="9">
                  <c:v>6.6000000000000005</c:v>
                </c:pt>
                <c:pt idx="16">
                  <c:v>47.359999999999985</c:v>
                </c:pt>
                <c:pt idx="17">
                  <c:v>1.3000000000000007</c:v>
                </c:pt>
                <c:pt idx="20">
                  <c:v>6.8000000000000105</c:v>
                </c:pt>
                <c:pt idx="21">
                  <c:v>9.1300000000000008</c:v>
                </c:pt>
                <c:pt idx="24">
                  <c:v>33.200000000000003</c:v>
                </c:pt>
                <c:pt idx="25">
                  <c:v>6.4700000000000024</c:v>
                </c:pt>
                <c:pt idx="28">
                  <c:v>8.0600000000000023</c:v>
                </c:pt>
              </c:numCache>
            </c:numRef>
          </c:xVal>
          <c:yVal>
            <c:numRef>
              <c:f>Sheet1!$B$2:$B$30</c:f>
              <c:numCache>
                <c:formatCode>General</c:formatCode>
                <c:ptCount val="29"/>
                <c:pt idx="0">
                  <c:v>256</c:v>
                </c:pt>
                <c:pt idx="1">
                  <c:v>260</c:v>
                </c:pt>
                <c:pt idx="8">
                  <c:v>325</c:v>
                </c:pt>
                <c:pt idx="9">
                  <c:v>327</c:v>
                </c:pt>
                <c:pt idx="16">
                  <c:v>349</c:v>
                </c:pt>
                <c:pt idx="17">
                  <c:v>350</c:v>
                </c:pt>
                <c:pt idx="20">
                  <c:v>359</c:v>
                </c:pt>
                <c:pt idx="21">
                  <c:v>362</c:v>
                </c:pt>
                <c:pt idx="24">
                  <c:v>377</c:v>
                </c:pt>
                <c:pt idx="25">
                  <c:v>385</c:v>
                </c:pt>
                <c:pt idx="28">
                  <c:v>400</c:v>
                </c:pt>
              </c:numCache>
            </c:numRef>
          </c:yVal>
        </c:ser>
        <c:ser>
          <c:idx val="1"/>
          <c:order val="1"/>
          <c:tx>
            <c:v>Seller Asks</c:v>
          </c:tx>
          <c:spPr>
            <a:ln w="28575">
              <a:noFill/>
            </a:ln>
          </c:spPr>
          <c:marker>
            <c:symbol val="circle"/>
            <c:size val="5"/>
            <c:spPr>
              <a:solidFill>
                <a:schemeClr val="tx2">
                  <a:lumMod val="60000"/>
                  <a:lumOff val="40000"/>
                </a:schemeClr>
              </a:solidFill>
              <a:ln>
                <a:solidFill>
                  <a:schemeClr val="tx2">
                    <a:lumMod val="60000"/>
                    <a:lumOff val="40000"/>
                  </a:schemeClr>
                </a:solidFill>
              </a:ln>
            </c:spPr>
          </c:marker>
          <c:xVal>
            <c:numRef>
              <c:f>Sheet1!$C$2:$C$46</c:f>
              <c:numCache>
                <c:formatCode>General</c:formatCode>
                <c:ptCount val="45"/>
                <c:pt idx="0">
                  <c:v>1</c:v>
                </c:pt>
                <c:pt idx="1">
                  <c:v>0.57000000000000062</c:v>
                </c:pt>
                <c:pt idx="8">
                  <c:v>25.1</c:v>
                </c:pt>
                <c:pt idx="9">
                  <c:v>58.14</c:v>
                </c:pt>
                <c:pt idx="16">
                  <c:v>96.2</c:v>
                </c:pt>
                <c:pt idx="17">
                  <c:v>2014.41</c:v>
                </c:pt>
                <c:pt idx="20">
                  <c:v>12.05</c:v>
                </c:pt>
                <c:pt idx="21">
                  <c:v>74.300000000000011</c:v>
                </c:pt>
                <c:pt idx="24">
                  <c:v>18.07</c:v>
                </c:pt>
                <c:pt idx="25">
                  <c:v>65.7</c:v>
                </c:pt>
                <c:pt idx="28">
                  <c:v>0.68000000000000682</c:v>
                </c:pt>
                <c:pt idx="29">
                  <c:v>108.6</c:v>
                </c:pt>
                <c:pt idx="36">
                  <c:v>20.580000000000002</c:v>
                </c:pt>
                <c:pt idx="37">
                  <c:v>54.379999999999995</c:v>
                </c:pt>
                <c:pt idx="43">
                  <c:v>3</c:v>
                </c:pt>
                <c:pt idx="44">
                  <c:v>0.9</c:v>
                </c:pt>
              </c:numCache>
            </c:numRef>
          </c:xVal>
          <c:yVal>
            <c:numRef>
              <c:f>Sheet1!$D$2:$D$46</c:f>
              <c:numCache>
                <c:formatCode>General</c:formatCode>
                <c:ptCount val="45"/>
                <c:pt idx="0">
                  <c:v>400</c:v>
                </c:pt>
                <c:pt idx="1">
                  <c:v>399</c:v>
                </c:pt>
                <c:pt idx="8">
                  <c:v>369</c:v>
                </c:pt>
                <c:pt idx="9">
                  <c:v>369</c:v>
                </c:pt>
                <c:pt idx="16">
                  <c:v>350</c:v>
                </c:pt>
                <c:pt idx="17">
                  <c:v>350</c:v>
                </c:pt>
                <c:pt idx="20">
                  <c:v>344</c:v>
                </c:pt>
                <c:pt idx="21">
                  <c:v>342</c:v>
                </c:pt>
                <c:pt idx="24">
                  <c:v>327</c:v>
                </c:pt>
                <c:pt idx="25">
                  <c:v>327</c:v>
                </c:pt>
                <c:pt idx="28">
                  <c:v>318</c:v>
                </c:pt>
                <c:pt idx="29">
                  <c:v>318</c:v>
                </c:pt>
                <c:pt idx="36">
                  <c:v>294</c:v>
                </c:pt>
                <c:pt idx="37">
                  <c:v>291</c:v>
                </c:pt>
                <c:pt idx="43">
                  <c:v>266</c:v>
                </c:pt>
                <c:pt idx="44">
                  <c:v>264</c:v>
                </c:pt>
              </c:numCache>
            </c:numRef>
          </c:yVal>
        </c:ser>
        <c:ser>
          <c:idx val="2"/>
          <c:order val="2"/>
          <c:tx>
            <c:v>Market Demand</c:v>
          </c:tx>
          <c:spPr>
            <a:ln w="50800">
              <a:noFill/>
            </a:ln>
          </c:spPr>
          <c:marker>
            <c:symbol val="none"/>
          </c:marker>
          <c:xVal>
            <c:numRef>
              <c:f>Sheet1!$E$2:$E$59</c:f>
              <c:numCache>
                <c:formatCode>General</c:formatCode>
                <c:ptCount val="58"/>
                <c:pt idx="0">
                  <c:v>2667.4700000000012</c:v>
                </c:pt>
                <c:pt idx="1">
                  <c:v>2371.2699999999859</c:v>
                </c:pt>
                <c:pt idx="2">
                  <c:v>2371.2699999999859</c:v>
                </c:pt>
                <c:pt idx="3">
                  <c:v>1804.5100000000002</c:v>
                </c:pt>
                <c:pt idx="4">
                  <c:v>1804.5100000000002</c:v>
                </c:pt>
                <c:pt idx="5">
                  <c:v>1789.9100000000003</c:v>
                </c:pt>
                <c:pt idx="6">
                  <c:v>1789.9100000000003</c:v>
                </c:pt>
                <c:pt idx="7">
                  <c:v>1772.7900000000004</c:v>
                </c:pt>
                <c:pt idx="8">
                  <c:v>1772.7900000000004</c:v>
                </c:pt>
                <c:pt idx="9">
                  <c:v>1596.7200000000003</c:v>
                </c:pt>
                <c:pt idx="10">
                  <c:v>1596.7200000000003</c:v>
                </c:pt>
                <c:pt idx="11">
                  <c:v>1595.8200000000002</c:v>
                </c:pt>
                <c:pt idx="12">
                  <c:v>1595.8200000000002</c:v>
                </c:pt>
                <c:pt idx="13">
                  <c:v>1586.02</c:v>
                </c:pt>
                <c:pt idx="14">
                  <c:v>1586.02</c:v>
                </c:pt>
                <c:pt idx="15">
                  <c:v>1585.37</c:v>
                </c:pt>
                <c:pt idx="16">
                  <c:v>1585.37</c:v>
                </c:pt>
                <c:pt idx="17">
                  <c:v>1577.5700000000002</c:v>
                </c:pt>
                <c:pt idx="18">
                  <c:v>1577.5700000000002</c:v>
                </c:pt>
                <c:pt idx="19">
                  <c:v>1570.9700000000003</c:v>
                </c:pt>
                <c:pt idx="20">
                  <c:v>1570.9700000000003</c:v>
                </c:pt>
                <c:pt idx="21">
                  <c:v>1565.9700000000003</c:v>
                </c:pt>
                <c:pt idx="22">
                  <c:v>1565.9700000000003</c:v>
                </c:pt>
                <c:pt idx="23">
                  <c:v>988.15</c:v>
                </c:pt>
                <c:pt idx="24">
                  <c:v>988.15</c:v>
                </c:pt>
                <c:pt idx="25">
                  <c:v>500.65000000000032</c:v>
                </c:pt>
                <c:pt idx="26">
                  <c:v>500.65000000000032</c:v>
                </c:pt>
                <c:pt idx="27">
                  <c:v>465.84999999999997</c:v>
                </c:pt>
                <c:pt idx="28">
                  <c:v>465.84999999999997</c:v>
                </c:pt>
                <c:pt idx="29">
                  <c:v>286.48999999999899</c:v>
                </c:pt>
                <c:pt idx="30">
                  <c:v>286.48999999999899</c:v>
                </c:pt>
                <c:pt idx="31">
                  <c:v>270.58999999999969</c:v>
                </c:pt>
                <c:pt idx="32">
                  <c:v>270.58999999999969</c:v>
                </c:pt>
                <c:pt idx="33">
                  <c:v>223.23000000000005</c:v>
                </c:pt>
                <c:pt idx="34">
                  <c:v>223.23000000000005</c:v>
                </c:pt>
                <c:pt idx="35">
                  <c:v>221.93000000000004</c:v>
                </c:pt>
                <c:pt idx="36">
                  <c:v>221.93000000000004</c:v>
                </c:pt>
                <c:pt idx="37">
                  <c:v>206.83000000000004</c:v>
                </c:pt>
                <c:pt idx="38">
                  <c:v>206.83000000000004</c:v>
                </c:pt>
                <c:pt idx="39">
                  <c:v>201.63000000000002</c:v>
                </c:pt>
                <c:pt idx="40">
                  <c:v>201.63000000000002</c:v>
                </c:pt>
                <c:pt idx="41">
                  <c:v>194.83</c:v>
                </c:pt>
                <c:pt idx="42">
                  <c:v>194.83</c:v>
                </c:pt>
                <c:pt idx="43">
                  <c:v>185.70000000000002</c:v>
                </c:pt>
                <c:pt idx="44">
                  <c:v>185.70000000000002</c:v>
                </c:pt>
                <c:pt idx="45">
                  <c:v>180.54000000000005</c:v>
                </c:pt>
                <c:pt idx="46">
                  <c:v>180.54000000000005</c:v>
                </c:pt>
                <c:pt idx="47">
                  <c:v>90.330000000000013</c:v>
                </c:pt>
                <c:pt idx="48">
                  <c:v>90.330000000000013</c:v>
                </c:pt>
                <c:pt idx="49">
                  <c:v>57.130000000000031</c:v>
                </c:pt>
                <c:pt idx="50">
                  <c:v>57.130000000000031</c:v>
                </c:pt>
                <c:pt idx="51">
                  <c:v>50.660000000000011</c:v>
                </c:pt>
                <c:pt idx="52">
                  <c:v>50.660000000000011</c:v>
                </c:pt>
                <c:pt idx="53">
                  <c:v>49.760000000000019</c:v>
                </c:pt>
                <c:pt idx="54">
                  <c:v>49.760000000000019</c:v>
                </c:pt>
                <c:pt idx="55">
                  <c:v>8.0600000000000023</c:v>
                </c:pt>
                <c:pt idx="56">
                  <c:v>8.0600000000000023</c:v>
                </c:pt>
                <c:pt idx="57">
                  <c:v>0</c:v>
                </c:pt>
              </c:numCache>
            </c:numRef>
          </c:xVal>
          <c:yVal>
            <c:numRef>
              <c:f>Sheet1!$F$2:$F$59</c:f>
              <c:numCache>
                <c:formatCode>General</c:formatCode>
                <c:ptCount val="58"/>
                <c:pt idx="0">
                  <c:v>256</c:v>
                </c:pt>
                <c:pt idx="1">
                  <c:v>256</c:v>
                </c:pt>
                <c:pt idx="2">
                  <c:v>260</c:v>
                </c:pt>
                <c:pt idx="3">
                  <c:v>260</c:v>
                </c:pt>
                <c:pt idx="4">
                  <c:v>263</c:v>
                </c:pt>
                <c:pt idx="5">
                  <c:v>263</c:v>
                </c:pt>
                <c:pt idx="6">
                  <c:v>268</c:v>
                </c:pt>
                <c:pt idx="7">
                  <c:v>268</c:v>
                </c:pt>
                <c:pt idx="8">
                  <c:v>293</c:v>
                </c:pt>
                <c:pt idx="9">
                  <c:v>293</c:v>
                </c:pt>
                <c:pt idx="10">
                  <c:v>295</c:v>
                </c:pt>
                <c:pt idx="11">
                  <c:v>295</c:v>
                </c:pt>
                <c:pt idx="12">
                  <c:v>306</c:v>
                </c:pt>
                <c:pt idx="13">
                  <c:v>306</c:v>
                </c:pt>
                <c:pt idx="14">
                  <c:v>321</c:v>
                </c:pt>
                <c:pt idx="15">
                  <c:v>321</c:v>
                </c:pt>
                <c:pt idx="16">
                  <c:v>325</c:v>
                </c:pt>
                <c:pt idx="17">
                  <c:v>325</c:v>
                </c:pt>
                <c:pt idx="18">
                  <c:v>327</c:v>
                </c:pt>
                <c:pt idx="19">
                  <c:v>327</c:v>
                </c:pt>
                <c:pt idx="20">
                  <c:v>332</c:v>
                </c:pt>
                <c:pt idx="21">
                  <c:v>332</c:v>
                </c:pt>
                <c:pt idx="22">
                  <c:v>335</c:v>
                </c:pt>
                <c:pt idx="23">
                  <c:v>335</c:v>
                </c:pt>
                <c:pt idx="24">
                  <c:v>338</c:v>
                </c:pt>
                <c:pt idx="25">
                  <c:v>338</c:v>
                </c:pt>
                <c:pt idx="26">
                  <c:v>346</c:v>
                </c:pt>
                <c:pt idx="27">
                  <c:v>346</c:v>
                </c:pt>
                <c:pt idx="28">
                  <c:v>347</c:v>
                </c:pt>
                <c:pt idx="29">
                  <c:v>347</c:v>
                </c:pt>
                <c:pt idx="30">
                  <c:v>348</c:v>
                </c:pt>
                <c:pt idx="31">
                  <c:v>348</c:v>
                </c:pt>
                <c:pt idx="32">
                  <c:v>349</c:v>
                </c:pt>
                <c:pt idx="33">
                  <c:v>349</c:v>
                </c:pt>
                <c:pt idx="34">
                  <c:v>350</c:v>
                </c:pt>
                <c:pt idx="35">
                  <c:v>350</c:v>
                </c:pt>
                <c:pt idx="36">
                  <c:v>353</c:v>
                </c:pt>
                <c:pt idx="37">
                  <c:v>353</c:v>
                </c:pt>
                <c:pt idx="38">
                  <c:v>357</c:v>
                </c:pt>
                <c:pt idx="39">
                  <c:v>357</c:v>
                </c:pt>
                <c:pt idx="40">
                  <c:v>359</c:v>
                </c:pt>
                <c:pt idx="41">
                  <c:v>359</c:v>
                </c:pt>
                <c:pt idx="42">
                  <c:v>362</c:v>
                </c:pt>
                <c:pt idx="43">
                  <c:v>362</c:v>
                </c:pt>
                <c:pt idx="44">
                  <c:v>364</c:v>
                </c:pt>
                <c:pt idx="45">
                  <c:v>364</c:v>
                </c:pt>
                <c:pt idx="46">
                  <c:v>377</c:v>
                </c:pt>
                <c:pt idx="47">
                  <c:v>377</c:v>
                </c:pt>
                <c:pt idx="48">
                  <c:v>377</c:v>
                </c:pt>
                <c:pt idx="49">
                  <c:v>377</c:v>
                </c:pt>
                <c:pt idx="50">
                  <c:v>385</c:v>
                </c:pt>
                <c:pt idx="51">
                  <c:v>385</c:v>
                </c:pt>
                <c:pt idx="52">
                  <c:v>386</c:v>
                </c:pt>
                <c:pt idx="53">
                  <c:v>386</c:v>
                </c:pt>
                <c:pt idx="54">
                  <c:v>392</c:v>
                </c:pt>
                <c:pt idx="55">
                  <c:v>392</c:v>
                </c:pt>
                <c:pt idx="56">
                  <c:v>400</c:v>
                </c:pt>
                <c:pt idx="57">
                  <c:v>400</c:v>
                </c:pt>
              </c:numCache>
            </c:numRef>
          </c:yVal>
        </c:ser>
        <c:ser>
          <c:idx val="3"/>
          <c:order val="3"/>
          <c:tx>
            <c:v>Market Supply</c:v>
          </c:tx>
          <c:spPr>
            <a:ln w="50800">
              <a:noFill/>
            </a:ln>
          </c:spPr>
          <c:marker>
            <c:symbol val="none"/>
          </c:marker>
          <c:xVal>
            <c:numRef>
              <c:f>Sheet1!$G$2:$G$90</c:f>
              <c:numCache>
                <c:formatCode>General</c:formatCode>
                <c:ptCount val="89"/>
                <c:pt idx="0">
                  <c:v>6628.8600000000024</c:v>
                </c:pt>
                <c:pt idx="1">
                  <c:v>6627.8600000000024</c:v>
                </c:pt>
                <c:pt idx="2">
                  <c:v>6627.8600000000024</c:v>
                </c:pt>
                <c:pt idx="3">
                  <c:v>6627.2899999999981</c:v>
                </c:pt>
                <c:pt idx="4">
                  <c:v>6627.2899999999981</c:v>
                </c:pt>
                <c:pt idx="5">
                  <c:v>6610.8899999999994</c:v>
                </c:pt>
                <c:pt idx="6">
                  <c:v>6610.8899999999994</c:v>
                </c:pt>
                <c:pt idx="7">
                  <c:v>6583.09</c:v>
                </c:pt>
                <c:pt idx="8">
                  <c:v>6583.09</c:v>
                </c:pt>
                <c:pt idx="9">
                  <c:v>6551.99</c:v>
                </c:pt>
                <c:pt idx="10">
                  <c:v>6551.99</c:v>
                </c:pt>
                <c:pt idx="11">
                  <c:v>6531.9399999999978</c:v>
                </c:pt>
                <c:pt idx="12">
                  <c:v>6531.9399999999978</c:v>
                </c:pt>
                <c:pt idx="13">
                  <c:v>6443.4299999999994</c:v>
                </c:pt>
                <c:pt idx="14">
                  <c:v>6443.4299999999994</c:v>
                </c:pt>
                <c:pt idx="15">
                  <c:v>5417.48</c:v>
                </c:pt>
                <c:pt idx="16">
                  <c:v>5417.48</c:v>
                </c:pt>
                <c:pt idx="17">
                  <c:v>5392.3799999999983</c:v>
                </c:pt>
                <c:pt idx="18">
                  <c:v>5392.3799999999983</c:v>
                </c:pt>
                <c:pt idx="19">
                  <c:v>5334.24</c:v>
                </c:pt>
                <c:pt idx="20">
                  <c:v>5334.24</c:v>
                </c:pt>
                <c:pt idx="21">
                  <c:v>5264.7899999999981</c:v>
                </c:pt>
                <c:pt idx="22">
                  <c:v>5264.7899999999981</c:v>
                </c:pt>
                <c:pt idx="23">
                  <c:v>5257.7899999999981</c:v>
                </c:pt>
                <c:pt idx="24">
                  <c:v>5257.7899999999981</c:v>
                </c:pt>
                <c:pt idx="25">
                  <c:v>5219.6100000000024</c:v>
                </c:pt>
                <c:pt idx="26">
                  <c:v>5219.6100000000024</c:v>
                </c:pt>
                <c:pt idx="27">
                  <c:v>3531.0700000000006</c:v>
                </c:pt>
                <c:pt idx="28">
                  <c:v>3531.0700000000006</c:v>
                </c:pt>
                <c:pt idx="29">
                  <c:v>3368.0800000000008</c:v>
                </c:pt>
                <c:pt idx="30">
                  <c:v>3368.0800000000008</c:v>
                </c:pt>
                <c:pt idx="31">
                  <c:v>3365.0200000000004</c:v>
                </c:pt>
                <c:pt idx="32">
                  <c:v>3365.0200000000004</c:v>
                </c:pt>
                <c:pt idx="33">
                  <c:v>3268.8200000000006</c:v>
                </c:pt>
                <c:pt idx="34">
                  <c:v>3268.8200000000006</c:v>
                </c:pt>
                <c:pt idx="35">
                  <c:v>1254.4100000000001</c:v>
                </c:pt>
                <c:pt idx="36">
                  <c:v>1254.4100000000001</c:v>
                </c:pt>
                <c:pt idx="37">
                  <c:v>1236.6099999999999</c:v>
                </c:pt>
                <c:pt idx="38">
                  <c:v>1236.6099999999999</c:v>
                </c:pt>
                <c:pt idx="39">
                  <c:v>1203.01</c:v>
                </c:pt>
                <c:pt idx="40">
                  <c:v>1203.01</c:v>
                </c:pt>
                <c:pt idx="41">
                  <c:v>1190.96</c:v>
                </c:pt>
                <c:pt idx="42">
                  <c:v>1190.96</c:v>
                </c:pt>
                <c:pt idx="43">
                  <c:v>1116.6599999999999</c:v>
                </c:pt>
                <c:pt idx="44">
                  <c:v>1116.6599999999999</c:v>
                </c:pt>
                <c:pt idx="45">
                  <c:v>880.09000000000015</c:v>
                </c:pt>
                <c:pt idx="46">
                  <c:v>880.09000000000015</c:v>
                </c:pt>
                <c:pt idx="47">
                  <c:v>874.29000000000053</c:v>
                </c:pt>
                <c:pt idx="48">
                  <c:v>874.29000000000053</c:v>
                </c:pt>
                <c:pt idx="49">
                  <c:v>856.22</c:v>
                </c:pt>
                <c:pt idx="50">
                  <c:v>856.22</c:v>
                </c:pt>
                <c:pt idx="51">
                  <c:v>790.52</c:v>
                </c:pt>
                <c:pt idx="52">
                  <c:v>790.52</c:v>
                </c:pt>
                <c:pt idx="53">
                  <c:v>702.03</c:v>
                </c:pt>
                <c:pt idx="54">
                  <c:v>702.03</c:v>
                </c:pt>
                <c:pt idx="55">
                  <c:v>690.63</c:v>
                </c:pt>
                <c:pt idx="56">
                  <c:v>690.63</c:v>
                </c:pt>
                <c:pt idx="57">
                  <c:v>689.94999999999948</c:v>
                </c:pt>
                <c:pt idx="58">
                  <c:v>689.94999999999948</c:v>
                </c:pt>
                <c:pt idx="59">
                  <c:v>581.34999999999798</c:v>
                </c:pt>
                <c:pt idx="60">
                  <c:v>581.34999999999798</c:v>
                </c:pt>
                <c:pt idx="61">
                  <c:v>473.85</c:v>
                </c:pt>
                <c:pt idx="62">
                  <c:v>473.85</c:v>
                </c:pt>
                <c:pt idx="63">
                  <c:v>425.76</c:v>
                </c:pt>
                <c:pt idx="64">
                  <c:v>425.76</c:v>
                </c:pt>
                <c:pt idx="65">
                  <c:v>422.86</c:v>
                </c:pt>
                <c:pt idx="66">
                  <c:v>422.86</c:v>
                </c:pt>
                <c:pt idx="67">
                  <c:v>418.26</c:v>
                </c:pt>
                <c:pt idx="68">
                  <c:v>418.26</c:v>
                </c:pt>
                <c:pt idx="69">
                  <c:v>387.46000000000004</c:v>
                </c:pt>
                <c:pt idx="70">
                  <c:v>387.46000000000004</c:v>
                </c:pt>
                <c:pt idx="71">
                  <c:v>313.72999999999894</c:v>
                </c:pt>
                <c:pt idx="72">
                  <c:v>313.72999999999894</c:v>
                </c:pt>
                <c:pt idx="73">
                  <c:v>293.15000000000032</c:v>
                </c:pt>
                <c:pt idx="74">
                  <c:v>293.15000000000032</c:v>
                </c:pt>
                <c:pt idx="75">
                  <c:v>238.76999999999998</c:v>
                </c:pt>
                <c:pt idx="76">
                  <c:v>238.76999999999998</c:v>
                </c:pt>
                <c:pt idx="77">
                  <c:v>141.04</c:v>
                </c:pt>
                <c:pt idx="78">
                  <c:v>141.04</c:v>
                </c:pt>
                <c:pt idx="79">
                  <c:v>135.23999999999998</c:v>
                </c:pt>
                <c:pt idx="80">
                  <c:v>135.23999999999998</c:v>
                </c:pt>
                <c:pt idx="81">
                  <c:v>67.28</c:v>
                </c:pt>
                <c:pt idx="82">
                  <c:v>67.28</c:v>
                </c:pt>
                <c:pt idx="83">
                  <c:v>11.38</c:v>
                </c:pt>
                <c:pt idx="84">
                  <c:v>11.38</c:v>
                </c:pt>
                <c:pt idx="85">
                  <c:v>3.9</c:v>
                </c:pt>
                <c:pt idx="86">
                  <c:v>3.9</c:v>
                </c:pt>
                <c:pt idx="87">
                  <c:v>0.9</c:v>
                </c:pt>
                <c:pt idx="88">
                  <c:v>0</c:v>
                </c:pt>
              </c:numCache>
            </c:numRef>
          </c:xVal>
          <c:yVal>
            <c:numRef>
              <c:f>Sheet1!$H$2:$H$90</c:f>
              <c:numCache>
                <c:formatCode>General</c:formatCode>
                <c:ptCount val="89"/>
                <c:pt idx="0">
                  <c:v>400</c:v>
                </c:pt>
                <c:pt idx="1">
                  <c:v>400</c:v>
                </c:pt>
                <c:pt idx="2">
                  <c:v>399</c:v>
                </c:pt>
                <c:pt idx="3">
                  <c:v>399</c:v>
                </c:pt>
                <c:pt idx="4">
                  <c:v>387</c:v>
                </c:pt>
                <c:pt idx="5">
                  <c:v>387</c:v>
                </c:pt>
                <c:pt idx="6">
                  <c:v>386</c:v>
                </c:pt>
                <c:pt idx="7">
                  <c:v>386</c:v>
                </c:pt>
                <c:pt idx="8">
                  <c:v>385</c:v>
                </c:pt>
                <c:pt idx="9">
                  <c:v>385</c:v>
                </c:pt>
                <c:pt idx="10">
                  <c:v>382</c:v>
                </c:pt>
                <c:pt idx="11">
                  <c:v>382</c:v>
                </c:pt>
                <c:pt idx="12">
                  <c:v>376</c:v>
                </c:pt>
                <c:pt idx="13">
                  <c:v>376</c:v>
                </c:pt>
                <c:pt idx="14">
                  <c:v>372</c:v>
                </c:pt>
                <c:pt idx="15">
                  <c:v>372</c:v>
                </c:pt>
                <c:pt idx="16">
                  <c:v>369</c:v>
                </c:pt>
                <c:pt idx="17">
                  <c:v>369</c:v>
                </c:pt>
                <c:pt idx="18">
                  <c:v>369</c:v>
                </c:pt>
                <c:pt idx="19">
                  <c:v>369</c:v>
                </c:pt>
                <c:pt idx="20">
                  <c:v>367</c:v>
                </c:pt>
                <c:pt idx="21">
                  <c:v>367</c:v>
                </c:pt>
                <c:pt idx="22">
                  <c:v>363</c:v>
                </c:pt>
                <c:pt idx="23">
                  <c:v>363</c:v>
                </c:pt>
                <c:pt idx="24">
                  <c:v>362</c:v>
                </c:pt>
                <c:pt idx="25">
                  <c:v>362</c:v>
                </c:pt>
                <c:pt idx="26">
                  <c:v>359</c:v>
                </c:pt>
                <c:pt idx="27">
                  <c:v>359</c:v>
                </c:pt>
                <c:pt idx="28">
                  <c:v>357</c:v>
                </c:pt>
                <c:pt idx="29">
                  <c:v>357</c:v>
                </c:pt>
                <c:pt idx="30">
                  <c:v>354</c:v>
                </c:pt>
                <c:pt idx="31">
                  <c:v>354</c:v>
                </c:pt>
                <c:pt idx="32">
                  <c:v>350</c:v>
                </c:pt>
                <c:pt idx="33">
                  <c:v>350</c:v>
                </c:pt>
                <c:pt idx="34">
                  <c:v>350</c:v>
                </c:pt>
                <c:pt idx="35">
                  <c:v>350</c:v>
                </c:pt>
                <c:pt idx="36">
                  <c:v>348</c:v>
                </c:pt>
                <c:pt idx="37">
                  <c:v>348</c:v>
                </c:pt>
                <c:pt idx="38">
                  <c:v>348</c:v>
                </c:pt>
                <c:pt idx="39">
                  <c:v>348</c:v>
                </c:pt>
                <c:pt idx="40">
                  <c:v>344</c:v>
                </c:pt>
                <c:pt idx="41">
                  <c:v>344</c:v>
                </c:pt>
                <c:pt idx="42">
                  <c:v>342</c:v>
                </c:pt>
                <c:pt idx="43">
                  <c:v>342</c:v>
                </c:pt>
                <c:pt idx="44">
                  <c:v>338</c:v>
                </c:pt>
                <c:pt idx="45">
                  <c:v>338</c:v>
                </c:pt>
                <c:pt idx="46">
                  <c:v>333</c:v>
                </c:pt>
                <c:pt idx="47">
                  <c:v>333</c:v>
                </c:pt>
                <c:pt idx="48">
                  <c:v>327</c:v>
                </c:pt>
                <c:pt idx="49">
                  <c:v>327</c:v>
                </c:pt>
                <c:pt idx="50">
                  <c:v>327</c:v>
                </c:pt>
                <c:pt idx="51">
                  <c:v>327</c:v>
                </c:pt>
                <c:pt idx="52">
                  <c:v>324</c:v>
                </c:pt>
                <c:pt idx="53">
                  <c:v>324</c:v>
                </c:pt>
                <c:pt idx="54">
                  <c:v>323</c:v>
                </c:pt>
                <c:pt idx="55">
                  <c:v>323</c:v>
                </c:pt>
                <c:pt idx="56">
                  <c:v>318</c:v>
                </c:pt>
                <c:pt idx="57">
                  <c:v>318</c:v>
                </c:pt>
                <c:pt idx="58">
                  <c:v>318</c:v>
                </c:pt>
                <c:pt idx="59">
                  <c:v>318</c:v>
                </c:pt>
                <c:pt idx="60">
                  <c:v>315</c:v>
                </c:pt>
                <c:pt idx="61">
                  <c:v>315</c:v>
                </c:pt>
                <c:pt idx="62">
                  <c:v>313</c:v>
                </c:pt>
                <c:pt idx="63">
                  <c:v>313</c:v>
                </c:pt>
                <c:pt idx="64">
                  <c:v>308</c:v>
                </c:pt>
                <c:pt idx="65">
                  <c:v>308</c:v>
                </c:pt>
                <c:pt idx="66">
                  <c:v>306</c:v>
                </c:pt>
                <c:pt idx="67">
                  <c:v>306</c:v>
                </c:pt>
                <c:pt idx="68">
                  <c:v>301</c:v>
                </c:pt>
                <c:pt idx="69">
                  <c:v>301</c:v>
                </c:pt>
                <c:pt idx="70">
                  <c:v>301</c:v>
                </c:pt>
                <c:pt idx="71">
                  <c:v>301</c:v>
                </c:pt>
                <c:pt idx="72">
                  <c:v>294</c:v>
                </c:pt>
                <c:pt idx="73">
                  <c:v>294</c:v>
                </c:pt>
                <c:pt idx="74">
                  <c:v>291</c:v>
                </c:pt>
                <c:pt idx="75">
                  <c:v>291</c:v>
                </c:pt>
                <c:pt idx="76">
                  <c:v>285</c:v>
                </c:pt>
                <c:pt idx="77">
                  <c:v>285</c:v>
                </c:pt>
                <c:pt idx="78">
                  <c:v>277</c:v>
                </c:pt>
                <c:pt idx="79">
                  <c:v>277</c:v>
                </c:pt>
                <c:pt idx="80">
                  <c:v>275</c:v>
                </c:pt>
                <c:pt idx="81">
                  <c:v>275</c:v>
                </c:pt>
                <c:pt idx="82">
                  <c:v>271</c:v>
                </c:pt>
                <c:pt idx="83">
                  <c:v>271</c:v>
                </c:pt>
                <c:pt idx="84">
                  <c:v>267</c:v>
                </c:pt>
                <c:pt idx="85">
                  <c:v>267</c:v>
                </c:pt>
                <c:pt idx="86">
                  <c:v>266</c:v>
                </c:pt>
                <c:pt idx="87">
                  <c:v>264</c:v>
                </c:pt>
                <c:pt idx="88">
                  <c:v>264</c:v>
                </c:pt>
              </c:numCache>
            </c:numRef>
          </c:yVal>
        </c:ser>
        <c:axId val="96842880"/>
        <c:axId val="96844800"/>
      </c:scatterChart>
      <c:valAx>
        <c:axId val="96842880"/>
        <c:scaling>
          <c:orientation val="minMax"/>
          <c:max val="3000"/>
        </c:scaling>
        <c:axPos val="b"/>
        <c:title>
          <c:tx>
            <c:rich>
              <a:bodyPr/>
              <a:lstStyle/>
              <a:p>
                <a:pPr>
                  <a:defRPr>
                    <a:solidFill>
                      <a:schemeClr val="bg1"/>
                    </a:solidFill>
                  </a:defRPr>
                </a:pPr>
                <a:r>
                  <a:rPr lang="en-US" dirty="0" smtClean="0">
                    <a:solidFill>
                      <a:schemeClr val="bg1"/>
                    </a:solidFill>
                  </a:rPr>
                  <a:t>Volume</a:t>
                </a:r>
                <a:r>
                  <a:rPr lang="en-US" baseline="0" dirty="0" smtClean="0">
                    <a:solidFill>
                      <a:schemeClr val="bg1"/>
                    </a:solidFill>
                  </a:rPr>
                  <a:t> (acre-feet)</a:t>
                </a:r>
                <a:endParaRPr lang="en-US" dirty="0">
                  <a:solidFill>
                    <a:schemeClr val="bg1"/>
                  </a:solidFill>
                </a:endParaRPr>
              </a:p>
            </c:rich>
          </c:tx>
          <c:layout>
            <c:manualLayout>
              <c:xMode val="edge"/>
              <c:yMode val="edge"/>
              <c:x val="0.42442596237970837"/>
              <c:y val="0.84449066783319315"/>
            </c:manualLayout>
          </c:layout>
        </c:title>
        <c:numFmt formatCode="#,##0" sourceLinked="0"/>
        <c:tickLblPos val="nextTo"/>
        <c:spPr>
          <a:ln w="31750">
            <a:solidFill>
              <a:prstClr val="white"/>
            </a:solidFill>
          </a:ln>
        </c:spPr>
        <c:txPr>
          <a:bodyPr/>
          <a:lstStyle/>
          <a:p>
            <a:pPr>
              <a:defRPr>
                <a:solidFill>
                  <a:schemeClr val="bg1"/>
                </a:solidFill>
              </a:defRPr>
            </a:pPr>
            <a:endParaRPr lang="en-US"/>
          </a:p>
        </c:txPr>
        <c:crossAx val="96844800"/>
        <c:crosses val="autoZero"/>
        <c:crossBetween val="midCat"/>
      </c:valAx>
      <c:valAx>
        <c:axId val="96844800"/>
        <c:scaling>
          <c:orientation val="minMax"/>
          <c:max val="400"/>
          <c:min val="250"/>
        </c:scaling>
        <c:axPos val="l"/>
        <c:title>
          <c:tx>
            <c:rich>
              <a:bodyPr rot="-5400000" vert="horz"/>
              <a:lstStyle/>
              <a:p>
                <a:pPr>
                  <a:defRPr>
                    <a:solidFill>
                      <a:schemeClr val="bg1"/>
                    </a:solidFill>
                  </a:defRPr>
                </a:pPr>
                <a:r>
                  <a:rPr lang="en-US" dirty="0" smtClean="0">
                    <a:solidFill>
                      <a:schemeClr val="bg1"/>
                    </a:solidFill>
                  </a:rPr>
                  <a:t>Price ($/acre-foot)</a:t>
                </a:r>
                <a:endParaRPr lang="en-US" dirty="0">
                  <a:solidFill>
                    <a:schemeClr val="bg1"/>
                  </a:solidFill>
                </a:endParaRPr>
              </a:p>
            </c:rich>
          </c:tx>
          <c:layout>
            <c:manualLayout>
              <c:xMode val="edge"/>
              <c:yMode val="edge"/>
              <c:x val="2.3611111111111211E-2"/>
              <c:y val="0.34704316127150781"/>
            </c:manualLayout>
          </c:layout>
        </c:title>
        <c:numFmt formatCode="&quot;$&quot;#,##0" sourceLinked="0"/>
        <c:tickLblPos val="nextTo"/>
        <c:spPr>
          <a:ln w="31750">
            <a:solidFill>
              <a:schemeClr val="bg1"/>
            </a:solidFill>
          </a:ln>
        </c:spPr>
        <c:txPr>
          <a:bodyPr/>
          <a:lstStyle/>
          <a:p>
            <a:pPr>
              <a:defRPr>
                <a:solidFill>
                  <a:schemeClr val="bg1"/>
                </a:solidFill>
              </a:defRPr>
            </a:pPr>
            <a:endParaRPr lang="en-US"/>
          </a:p>
        </c:txPr>
        <c:crossAx val="96842880"/>
        <c:crosses val="autoZero"/>
        <c:crossBetween val="midCat"/>
        <c:majorUnit val="50"/>
      </c:valAx>
    </c:plotArea>
    <c:legend>
      <c:legendPos val="b"/>
      <c:legendEntry>
        <c:idx val="2"/>
        <c:delete val="1"/>
      </c:legendEntry>
      <c:legendEntry>
        <c:idx val="3"/>
        <c:delete val="1"/>
      </c:legendEntry>
      <c:layout>
        <c:manualLayout>
          <c:xMode val="edge"/>
          <c:yMode val="edge"/>
          <c:x val="0.18216524496937891"/>
          <c:y val="0.87823111694372058"/>
          <c:w val="0.62455839895013121"/>
          <c:h val="7.7324438611840504E-2"/>
        </c:manualLayout>
      </c:layout>
      <c:txPr>
        <a:bodyPr/>
        <a:lstStyle/>
        <a:p>
          <a:pPr>
            <a:defRPr>
              <a:solidFill>
                <a:schemeClr val="bg1"/>
              </a:solidFill>
            </a:defRPr>
          </a:pPr>
          <a:endParaRPr lang="en-US"/>
        </a:p>
      </c:txPr>
    </c:legend>
    <c:plotVisOnly val="1"/>
  </c:chart>
  <c:txPr>
    <a:bodyPr/>
    <a:lstStyle/>
    <a:p>
      <a:pPr>
        <a:defRPr sz="1800"/>
      </a:pPr>
      <a:endParaRPr lang="en-US"/>
    </a:p>
  </c:txPr>
  <c:externalData r:id="rId1"/>
</c:chartSpace>
</file>

<file path=ppt/charts/chart11.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0.14173731408574039"/>
          <c:y val="6.7319480898222067E-2"/>
          <c:w val="0.75891896325459962"/>
          <c:h val="0.71110484106153393"/>
        </c:manualLayout>
      </c:layout>
      <c:scatterChart>
        <c:scatterStyle val="lineMarker"/>
        <c:ser>
          <c:idx val="0"/>
          <c:order val="0"/>
          <c:tx>
            <c:v>Buyer Bids</c:v>
          </c:tx>
          <c:spPr>
            <a:ln w="28575">
              <a:noFill/>
            </a:ln>
          </c:spPr>
          <c:marker>
            <c:symbol val="circle"/>
            <c:size val="5"/>
            <c:spPr>
              <a:solidFill>
                <a:schemeClr val="accent2"/>
              </a:solidFill>
              <a:ln>
                <a:solidFill>
                  <a:schemeClr val="accent2"/>
                </a:solidFill>
              </a:ln>
            </c:spPr>
          </c:marker>
          <c:xVal>
            <c:numRef>
              <c:f>Sheet1!$A$2:$A$30</c:f>
              <c:numCache>
                <c:formatCode>General</c:formatCode>
                <c:ptCount val="29"/>
                <c:pt idx="0">
                  <c:v>296.2</c:v>
                </c:pt>
                <c:pt idx="1">
                  <c:v>566.76</c:v>
                </c:pt>
                <c:pt idx="4">
                  <c:v>176.07</c:v>
                </c:pt>
                <c:pt idx="5">
                  <c:v>0.89999999999999991</c:v>
                </c:pt>
                <c:pt idx="8">
                  <c:v>7.7999999999999989</c:v>
                </c:pt>
                <c:pt idx="9">
                  <c:v>6.6000000000000005</c:v>
                </c:pt>
                <c:pt idx="12">
                  <c:v>487.49999999999869</c:v>
                </c:pt>
                <c:pt idx="13">
                  <c:v>34.800000000000004</c:v>
                </c:pt>
                <c:pt idx="16">
                  <c:v>47.359999999999985</c:v>
                </c:pt>
                <c:pt idx="17">
                  <c:v>1.3000000000000007</c:v>
                </c:pt>
                <c:pt idx="20">
                  <c:v>6.8000000000000105</c:v>
                </c:pt>
                <c:pt idx="21">
                  <c:v>9.1300000000000008</c:v>
                </c:pt>
                <c:pt idx="24">
                  <c:v>33.200000000000003</c:v>
                </c:pt>
                <c:pt idx="25">
                  <c:v>6.4700000000000024</c:v>
                </c:pt>
                <c:pt idx="28">
                  <c:v>8.0600000000000023</c:v>
                </c:pt>
              </c:numCache>
            </c:numRef>
          </c:xVal>
          <c:yVal>
            <c:numRef>
              <c:f>Sheet1!$B$2:$B$30</c:f>
              <c:numCache>
                <c:formatCode>General</c:formatCode>
                <c:ptCount val="29"/>
                <c:pt idx="0">
                  <c:v>256</c:v>
                </c:pt>
                <c:pt idx="1">
                  <c:v>260</c:v>
                </c:pt>
                <c:pt idx="4">
                  <c:v>293</c:v>
                </c:pt>
                <c:pt idx="5">
                  <c:v>295</c:v>
                </c:pt>
                <c:pt idx="8">
                  <c:v>325</c:v>
                </c:pt>
                <c:pt idx="9">
                  <c:v>327</c:v>
                </c:pt>
                <c:pt idx="12">
                  <c:v>338</c:v>
                </c:pt>
                <c:pt idx="13">
                  <c:v>346</c:v>
                </c:pt>
                <c:pt idx="16">
                  <c:v>349</c:v>
                </c:pt>
                <c:pt idx="17">
                  <c:v>350</c:v>
                </c:pt>
                <c:pt idx="20">
                  <c:v>359</c:v>
                </c:pt>
                <c:pt idx="21">
                  <c:v>362</c:v>
                </c:pt>
                <c:pt idx="24">
                  <c:v>377</c:v>
                </c:pt>
                <c:pt idx="25">
                  <c:v>385</c:v>
                </c:pt>
                <c:pt idx="28">
                  <c:v>400</c:v>
                </c:pt>
              </c:numCache>
            </c:numRef>
          </c:yVal>
        </c:ser>
        <c:ser>
          <c:idx val="1"/>
          <c:order val="1"/>
          <c:tx>
            <c:v>Seller Asks</c:v>
          </c:tx>
          <c:spPr>
            <a:ln w="28575">
              <a:noFill/>
            </a:ln>
          </c:spPr>
          <c:marker>
            <c:symbol val="circle"/>
            <c:size val="5"/>
            <c:spPr>
              <a:solidFill>
                <a:schemeClr val="tx2">
                  <a:lumMod val="60000"/>
                  <a:lumOff val="40000"/>
                </a:schemeClr>
              </a:solidFill>
              <a:ln>
                <a:solidFill>
                  <a:schemeClr val="tx2">
                    <a:lumMod val="60000"/>
                    <a:lumOff val="40000"/>
                  </a:schemeClr>
                </a:solidFill>
              </a:ln>
            </c:spPr>
          </c:marker>
          <c:xVal>
            <c:numRef>
              <c:f>Sheet1!$C$2:$C$46</c:f>
              <c:numCache>
                <c:formatCode>General</c:formatCode>
                <c:ptCount val="45"/>
                <c:pt idx="0">
                  <c:v>1</c:v>
                </c:pt>
                <c:pt idx="1">
                  <c:v>0.57000000000000062</c:v>
                </c:pt>
                <c:pt idx="4">
                  <c:v>31.1</c:v>
                </c:pt>
                <c:pt idx="5">
                  <c:v>20.049999999999986</c:v>
                </c:pt>
                <c:pt idx="8">
                  <c:v>25.1</c:v>
                </c:pt>
                <c:pt idx="9">
                  <c:v>58.14</c:v>
                </c:pt>
                <c:pt idx="12">
                  <c:v>38.180000000000007</c:v>
                </c:pt>
                <c:pt idx="13">
                  <c:v>1688.54</c:v>
                </c:pt>
                <c:pt idx="16">
                  <c:v>96.2</c:v>
                </c:pt>
                <c:pt idx="17">
                  <c:v>2014.41</c:v>
                </c:pt>
                <c:pt idx="20">
                  <c:v>12.05</c:v>
                </c:pt>
                <c:pt idx="21">
                  <c:v>74.300000000000011</c:v>
                </c:pt>
                <c:pt idx="24">
                  <c:v>18.07</c:v>
                </c:pt>
                <c:pt idx="25">
                  <c:v>65.7</c:v>
                </c:pt>
                <c:pt idx="28">
                  <c:v>0.68000000000000682</c:v>
                </c:pt>
                <c:pt idx="29">
                  <c:v>108.6</c:v>
                </c:pt>
                <c:pt idx="32">
                  <c:v>2.9000000000000004</c:v>
                </c:pt>
                <c:pt idx="33">
                  <c:v>4.6000000000000005</c:v>
                </c:pt>
                <c:pt idx="36">
                  <c:v>20.580000000000002</c:v>
                </c:pt>
                <c:pt idx="37">
                  <c:v>54.379999999999995</c:v>
                </c:pt>
                <c:pt idx="40">
                  <c:v>67.960000000000022</c:v>
                </c:pt>
                <c:pt idx="43">
                  <c:v>3</c:v>
                </c:pt>
                <c:pt idx="44">
                  <c:v>0.9</c:v>
                </c:pt>
              </c:numCache>
            </c:numRef>
          </c:xVal>
          <c:yVal>
            <c:numRef>
              <c:f>Sheet1!$D$2:$D$46</c:f>
              <c:numCache>
                <c:formatCode>General</c:formatCode>
                <c:ptCount val="45"/>
                <c:pt idx="0">
                  <c:v>400</c:v>
                </c:pt>
                <c:pt idx="1">
                  <c:v>399</c:v>
                </c:pt>
                <c:pt idx="4">
                  <c:v>385</c:v>
                </c:pt>
                <c:pt idx="5">
                  <c:v>382</c:v>
                </c:pt>
                <c:pt idx="8">
                  <c:v>369</c:v>
                </c:pt>
                <c:pt idx="9">
                  <c:v>369</c:v>
                </c:pt>
                <c:pt idx="12">
                  <c:v>362</c:v>
                </c:pt>
                <c:pt idx="13">
                  <c:v>359</c:v>
                </c:pt>
                <c:pt idx="16">
                  <c:v>350</c:v>
                </c:pt>
                <c:pt idx="17">
                  <c:v>350</c:v>
                </c:pt>
                <c:pt idx="20">
                  <c:v>344</c:v>
                </c:pt>
                <c:pt idx="21">
                  <c:v>342</c:v>
                </c:pt>
                <c:pt idx="24">
                  <c:v>327</c:v>
                </c:pt>
                <c:pt idx="25">
                  <c:v>327</c:v>
                </c:pt>
                <c:pt idx="28">
                  <c:v>318</c:v>
                </c:pt>
                <c:pt idx="29">
                  <c:v>318</c:v>
                </c:pt>
                <c:pt idx="32">
                  <c:v>308</c:v>
                </c:pt>
                <c:pt idx="33">
                  <c:v>306</c:v>
                </c:pt>
                <c:pt idx="36">
                  <c:v>294</c:v>
                </c:pt>
                <c:pt idx="37">
                  <c:v>291</c:v>
                </c:pt>
                <c:pt idx="40">
                  <c:v>275</c:v>
                </c:pt>
                <c:pt idx="43">
                  <c:v>266</c:v>
                </c:pt>
                <c:pt idx="44">
                  <c:v>264</c:v>
                </c:pt>
              </c:numCache>
            </c:numRef>
          </c:yVal>
        </c:ser>
        <c:ser>
          <c:idx val="2"/>
          <c:order val="2"/>
          <c:tx>
            <c:v>Market Demand</c:v>
          </c:tx>
          <c:spPr>
            <a:ln w="50800">
              <a:noFill/>
            </a:ln>
          </c:spPr>
          <c:marker>
            <c:symbol val="none"/>
          </c:marker>
          <c:xVal>
            <c:numRef>
              <c:f>Sheet1!$E$2:$E$59</c:f>
              <c:numCache>
                <c:formatCode>General</c:formatCode>
                <c:ptCount val="58"/>
                <c:pt idx="0">
                  <c:v>2667.4700000000012</c:v>
                </c:pt>
                <c:pt idx="1">
                  <c:v>2371.2699999999859</c:v>
                </c:pt>
                <c:pt idx="2">
                  <c:v>2371.2699999999859</c:v>
                </c:pt>
                <c:pt idx="3">
                  <c:v>1804.5100000000002</c:v>
                </c:pt>
                <c:pt idx="4">
                  <c:v>1804.5100000000002</c:v>
                </c:pt>
                <c:pt idx="5">
                  <c:v>1789.9100000000003</c:v>
                </c:pt>
                <c:pt idx="6">
                  <c:v>1789.9100000000003</c:v>
                </c:pt>
                <c:pt idx="7">
                  <c:v>1772.7900000000004</c:v>
                </c:pt>
                <c:pt idx="8">
                  <c:v>1772.7900000000004</c:v>
                </c:pt>
                <c:pt idx="9">
                  <c:v>1596.7200000000003</c:v>
                </c:pt>
                <c:pt idx="10">
                  <c:v>1596.7200000000003</c:v>
                </c:pt>
                <c:pt idx="11">
                  <c:v>1595.8200000000002</c:v>
                </c:pt>
                <c:pt idx="12">
                  <c:v>1595.8200000000002</c:v>
                </c:pt>
                <c:pt idx="13">
                  <c:v>1586.02</c:v>
                </c:pt>
                <c:pt idx="14">
                  <c:v>1586.02</c:v>
                </c:pt>
                <c:pt idx="15">
                  <c:v>1585.37</c:v>
                </c:pt>
                <c:pt idx="16">
                  <c:v>1585.37</c:v>
                </c:pt>
                <c:pt idx="17">
                  <c:v>1577.5700000000002</c:v>
                </c:pt>
                <c:pt idx="18">
                  <c:v>1577.5700000000002</c:v>
                </c:pt>
                <c:pt idx="19">
                  <c:v>1570.9700000000003</c:v>
                </c:pt>
                <c:pt idx="20">
                  <c:v>1570.9700000000003</c:v>
                </c:pt>
                <c:pt idx="21">
                  <c:v>1565.9700000000003</c:v>
                </c:pt>
                <c:pt idx="22">
                  <c:v>1565.9700000000003</c:v>
                </c:pt>
                <c:pt idx="23">
                  <c:v>988.15</c:v>
                </c:pt>
                <c:pt idx="24">
                  <c:v>988.15</c:v>
                </c:pt>
                <c:pt idx="25">
                  <c:v>500.65000000000032</c:v>
                </c:pt>
                <c:pt idx="26">
                  <c:v>500.65000000000032</c:v>
                </c:pt>
                <c:pt idx="27">
                  <c:v>465.84999999999997</c:v>
                </c:pt>
                <c:pt idx="28">
                  <c:v>465.84999999999997</c:v>
                </c:pt>
                <c:pt idx="29">
                  <c:v>286.48999999999899</c:v>
                </c:pt>
                <c:pt idx="30">
                  <c:v>286.48999999999899</c:v>
                </c:pt>
                <c:pt idx="31">
                  <c:v>270.58999999999969</c:v>
                </c:pt>
                <c:pt idx="32">
                  <c:v>270.58999999999969</c:v>
                </c:pt>
                <c:pt idx="33">
                  <c:v>223.23000000000005</c:v>
                </c:pt>
                <c:pt idx="34">
                  <c:v>223.23000000000005</c:v>
                </c:pt>
                <c:pt idx="35">
                  <c:v>221.93000000000004</c:v>
                </c:pt>
                <c:pt idx="36">
                  <c:v>221.93000000000004</c:v>
                </c:pt>
                <c:pt idx="37">
                  <c:v>206.83000000000004</c:v>
                </c:pt>
                <c:pt idx="38">
                  <c:v>206.83000000000004</c:v>
                </c:pt>
                <c:pt idx="39">
                  <c:v>201.63000000000002</c:v>
                </c:pt>
                <c:pt idx="40">
                  <c:v>201.63000000000002</c:v>
                </c:pt>
                <c:pt idx="41">
                  <c:v>194.83</c:v>
                </c:pt>
                <c:pt idx="42">
                  <c:v>194.83</c:v>
                </c:pt>
                <c:pt idx="43">
                  <c:v>185.70000000000002</c:v>
                </c:pt>
                <c:pt idx="44">
                  <c:v>185.70000000000002</c:v>
                </c:pt>
                <c:pt idx="45">
                  <c:v>180.54000000000005</c:v>
                </c:pt>
                <c:pt idx="46">
                  <c:v>180.54000000000005</c:v>
                </c:pt>
                <c:pt idx="47">
                  <c:v>90.330000000000013</c:v>
                </c:pt>
                <c:pt idx="48">
                  <c:v>90.330000000000013</c:v>
                </c:pt>
                <c:pt idx="49">
                  <c:v>57.130000000000031</c:v>
                </c:pt>
                <c:pt idx="50">
                  <c:v>57.130000000000031</c:v>
                </c:pt>
                <c:pt idx="51">
                  <c:v>50.660000000000011</c:v>
                </c:pt>
                <c:pt idx="52">
                  <c:v>50.660000000000011</c:v>
                </c:pt>
                <c:pt idx="53">
                  <c:v>49.760000000000019</c:v>
                </c:pt>
                <c:pt idx="54">
                  <c:v>49.760000000000019</c:v>
                </c:pt>
                <c:pt idx="55">
                  <c:v>8.0600000000000023</c:v>
                </c:pt>
                <c:pt idx="56">
                  <c:v>8.0600000000000023</c:v>
                </c:pt>
                <c:pt idx="57">
                  <c:v>0</c:v>
                </c:pt>
              </c:numCache>
            </c:numRef>
          </c:xVal>
          <c:yVal>
            <c:numRef>
              <c:f>Sheet1!$F$2:$F$59</c:f>
              <c:numCache>
                <c:formatCode>General</c:formatCode>
                <c:ptCount val="58"/>
                <c:pt idx="0">
                  <c:v>256</c:v>
                </c:pt>
                <c:pt idx="1">
                  <c:v>256</c:v>
                </c:pt>
                <c:pt idx="2">
                  <c:v>260</c:v>
                </c:pt>
                <c:pt idx="3">
                  <c:v>260</c:v>
                </c:pt>
                <c:pt idx="4">
                  <c:v>263</c:v>
                </c:pt>
                <c:pt idx="5">
                  <c:v>263</c:v>
                </c:pt>
                <c:pt idx="6">
                  <c:v>268</c:v>
                </c:pt>
                <c:pt idx="7">
                  <c:v>268</c:v>
                </c:pt>
                <c:pt idx="8">
                  <c:v>293</c:v>
                </c:pt>
                <c:pt idx="9">
                  <c:v>293</c:v>
                </c:pt>
                <c:pt idx="10">
                  <c:v>295</c:v>
                </c:pt>
                <c:pt idx="11">
                  <c:v>295</c:v>
                </c:pt>
                <c:pt idx="12">
                  <c:v>306</c:v>
                </c:pt>
                <c:pt idx="13">
                  <c:v>306</c:v>
                </c:pt>
                <c:pt idx="14">
                  <c:v>321</c:v>
                </c:pt>
                <c:pt idx="15">
                  <c:v>321</c:v>
                </c:pt>
                <c:pt idx="16">
                  <c:v>325</c:v>
                </c:pt>
                <c:pt idx="17">
                  <c:v>325</c:v>
                </c:pt>
                <c:pt idx="18">
                  <c:v>327</c:v>
                </c:pt>
                <c:pt idx="19">
                  <c:v>327</c:v>
                </c:pt>
                <c:pt idx="20">
                  <c:v>332</c:v>
                </c:pt>
                <c:pt idx="21">
                  <c:v>332</c:v>
                </c:pt>
                <c:pt idx="22">
                  <c:v>335</c:v>
                </c:pt>
                <c:pt idx="23">
                  <c:v>335</c:v>
                </c:pt>
                <c:pt idx="24">
                  <c:v>338</c:v>
                </c:pt>
                <c:pt idx="25">
                  <c:v>338</c:v>
                </c:pt>
                <c:pt idx="26">
                  <c:v>346</c:v>
                </c:pt>
                <c:pt idx="27">
                  <c:v>346</c:v>
                </c:pt>
                <c:pt idx="28">
                  <c:v>347</c:v>
                </c:pt>
                <c:pt idx="29">
                  <c:v>347</c:v>
                </c:pt>
                <c:pt idx="30">
                  <c:v>348</c:v>
                </c:pt>
                <c:pt idx="31">
                  <c:v>348</c:v>
                </c:pt>
                <c:pt idx="32">
                  <c:v>349</c:v>
                </c:pt>
                <c:pt idx="33">
                  <c:v>349</c:v>
                </c:pt>
                <c:pt idx="34">
                  <c:v>350</c:v>
                </c:pt>
                <c:pt idx="35">
                  <c:v>350</c:v>
                </c:pt>
                <c:pt idx="36">
                  <c:v>353</c:v>
                </c:pt>
                <c:pt idx="37">
                  <c:v>353</c:v>
                </c:pt>
                <c:pt idx="38">
                  <c:v>357</c:v>
                </c:pt>
                <c:pt idx="39">
                  <c:v>357</c:v>
                </c:pt>
                <c:pt idx="40">
                  <c:v>359</c:v>
                </c:pt>
                <c:pt idx="41">
                  <c:v>359</c:v>
                </c:pt>
                <c:pt idx="42">
                  <c:v>362</c:v>
                </c:pt>
                <c:pt idx="43">
                  <c:v>362</c:v>
                </c:pt>
                <c:pt idx="44">
                  <c:v>364</c:v>
                </c:pt>
                <c:pt idx="45">
                  <c:v>364</c:v>
                </c:pt>
                <c:pt idx="46">
                  <c:v>377</c:v>
                </c:pt>
                <c:pt idx="47">
                  <c:v>377</c:v>
                </c:pt>
                <c:pt idx="48">
                  <c:v>377</c:v>
                </c:pt>
                <c:pt idx="49">
                  <c:v>377</c:v>
                </c:pt>
                <c:pt idx="50">
                  <c:v>385</c:v>
                </c:pt>
                <c:pt idx="51">
                  <c:v>385</c:v>
                </c:pt>
                <c:pt idx="52">
                  <c:v>386</c:v>
                </c:pt>
                <c:pt idx="53">
                  <c:v>386</c:v>
                </c:pt>
                <c:pt idx="54">
                  <c:v>392</c:v>
                </c:pt>
                <c:pt idx="55">
                  <c:v>392</c:v>
                </c:pt>
                <c:pt idx="56">
                  <c:v>400</c:v>
                </c:pt>
                <c:pt idx="57">
                  <c:v>400</c:v>
                </c:pt>
              </c:numCache>
            </c:numRef>
          </c:yVal>
        </c:ser>
        <c:ser>
          <c:idx val="3"/>
          <c:order val="3"/>
          <c:tx>
            <c:v>Market Supply</c:v>
          </c:tx>
          <c:spPr>
            <a:ln w="50800">
              <a:noFill/>
            </a:ln>
          </c:spPr>
          <c:marker>
            <c:symbol val="none"/>
          </c:marker>
          <c:xVal>
            <c:numRef>
              <c:f>Sheet1!$G$2:$G$90</c:f>
              <c:numCache>
                <c:formatCode>General</c:formatCode>
                <c:ptCount val="89"/>
                <c:pt idx="0">
                  <c:v>6628.8600000000024</c:v>
                </c:pt>
                <c:pt idx="1">
                  <c:v>6627.8600000000024</c:v>
                </c:pt>
                <c:pt idx="2">
                  <c:v>6627.8600000000024</c:v>
                </c:pt>
                <c:pt idx="3">
                  <c:v>6627.2899999999981</c:v>
                </c:pt>
                <c:pt idx="4">
                  <c:v>6627.2899999999981</c:v>
                </c:pt>
                <c:pt idx="5">
                  <c:v>6610.8899999999994</c:v>
                </c:pt>
                <c:pt idx="6">
                  <c:v>6610.8899999999994</c:v>
                </c:pt>
                <c:pt idx="7">
                  <c:v>6583.09</c:v>
                </c:pt>
                <c:pt idx="8">
                  <c:v>6583.09</c:v>
                </c:pt>
                <c:pt idx="9">
                  <c:v>6551.99</c:v>
                </c:pt>
                <c:pt idx="10">
                  <c:v>6551.99</c:v>
                </c:pt>
                <c:pt idx="11">
                  <c:v>6531.9399999999978</c:v>
                </c:pt>
                <c:pt idx="12">
                  <c:v>6531.9399999999978</c:v>
                </c:pt>
                <c:pt idx="13">
                  <c:v>6443.4299999999994</c:v>
                </c:pt>
                <c:pt idx="14">
                  <c:v>6443.4299999999994</c:v>
                </c:pt>
                <c:pt idx="15">
                  <c:v>5417.48</c:v>
                </c:pt>
                <c:pt idx="16">
                  <c:v>5417.48</c:v>
                </c:pt>
                <c:pt idx="17">
                  <c:v>5392.3799999999983</c:v>
                </c:pt>
                <c:pt idx="18">
                  <c:v>5392.3799999999983</c:v>
                </c:pt>
                <c:pt idx="19">
                  <c:v>5334.24</c:v>
                </c:pt>
                <c:pt idx="20">
                  <c:v>5334.24</c:v>
                </c:pt>
                <c:pt idx="21">
                  <c:v>5264.7899999999981</c:v>
                </c:pt>
                <c:pt idx="22">
                  <c:v>5264.7899999999981</c:v>
                </c:pt>
                <c:pt idx="23">
                  <c:v>5257.7899999999981</c:v>
                </c:pt>
                <c:pt idx="24">
                  <c:v>5257.7899999999981</c:v>
                </c:pt>
                <c:pt idx="25">
                  <c:v>5219.6100000000024</c:v>
                </c:pt>
                <c:pt idx="26">
                  <c:v>5219.6100000000024</c:v>
                </c:pt>
                <c:pt idx="27">
                  <c:v>3531.0700000000006</c:v>
                </c:pt>
                <c:pt idx="28">
                  <c:v>3531.0700000000006</c:v>
                </c:pt>
                <c:pt idx="29">
                  <c:v>3368.0800000000008</c:v>
                </c:pt>
                <c:pt idx="30">
                  <c:v>3368.0800000000008</c:v>
                </c:pt>
                <c:pt idx="31">
                  <c:v>3365.0200000000004</c:v>
                </c:pt>
                <c:pt idx="32">
                  <c:v>3365.0200000000004</c:v>
                </c:pt>
                <c:pt idx="33">
                  <c:v>3268.8200000000006</c:v>
                </c:pt>
                <c:pt idx="34">
                  <c:v>3268.8200000000006</c:v>
                </c:pt>
                <c:pt idx="35">
                  <c:v>1254.4100000000001</c:v>
                </c:pt>
                <c:pt idx="36">
                  <c:v>1254.4100000000001</c:v>
                </c:pt>
                <c:pt idx="37">
                  <c:v>1236.6099999999999</c:v>
                </c:pt>
                <c:pt idx="38">
                  <c:v>1236.6099999999999</c:v>
                </c:pt>
                <c:pt idx="39">
                  <c:v>1203.01</c:v>
                </c:pt>
                <c:pt idx="40">
                  <c:v>1203.01</c:v>
                </c:pt>
                <c:pt idx="41">
                  <c:v>1190.96</c:v>
                </c:pt>
                <c:pt idx="42">
                  <c:v>1190.96</c:v>
                </c:pt>
                <c:pt idx="43">
                  <c:v>1116.6599999999999</c:v>
                </c:pt>
                <c:pt idx="44">
                  <c:v>1116.6599999999999</c:v>
                </c:pt>
                <c:pt idx="45">
                  <c:v>880.09000000000015</c:v>
                </c:pt>
                <c:pt idx="46">
                  <c:v>880.09000000000015</c:v>
                </c:pt>
                <c:pt idx="47">
                  <c:v>874.29000000000053</c:v>
                </c:pt>
                <c:pt idx="48">
                  <c:v>874.29000000000053</c:v>
                </c:pt>
                <c:pt idx="49">
                  <c:v>856.22</c:v>
                </c:pt>
                <c:pt idx="50">
                  <c:v>856.22</c:v>
                </c:pt>
                <c:pt idx="51">
                  <c:v>790.52</c:v>
                </c:pt>
                <c:pt idx="52">
                  <c:v>790.52</c:v>
                </c:pt>
                <c:pt idx="53">
                  <c:v>702.03</c:v>
                </c:pt>
                <c:pt idx="54">
                  <c:v>702.03</c:v>
                </c:pt>
                <c:pt idx="55">
                  <c:v>690.63</c:v>
                </c:pt>
                <c:pt idx="56">
                  <c:v>690.63</c:v>
                </c:pt>
                <c:pt idx="57">
                  <c:v>689.94999999999948</c:v>
                </c:pt>
                <c:pt idx="58">
                  <c:v>689.94999999999948</c:v>
                </c:pt>
                <c:pt idx="59">
                  <c:v>581.34999999999798</c:v>
                </c:pt>
                <c:pt idx="60">
                  <c:v>581.34999999999798</c:v>
                </c:pt>
                <c:pt idx="61">
                  <c:v>473.85</c:v>
                </c:pt>
                <c:pt idx="62">
                  <c:v>473.85</c:v>
                </c:pt>
                <c:pt idx="63">
                  <c:v>425.76</c:v>
                </c:pt>
                <c:pt idx="64">
                  <c:v>425.76</c:v>
                </c:pt>
                <c:pt idx="65">
                  <c:v>422.86</c:v>
                </c:pt>
                <c:pt idx="66">
                  <c:v>422.86</c:v>
                </c:pt>
                <c:pt idx="67">
                  <c:v>418.26</c:v>
                </c:pt>
                <c:pt idx="68">
                  <c:v>418.26</c:v>
                </c:pt>
                <c:pt idx="69">
                  <c:v>387.46000000000004</c:v>
                </c:pt>
                <c:pt idx="70">
                  <c:v>387.46000000000004</c:v>
                </c:pt>
                <c:pt idx="71">
                  <c:v>313.72999999999894</c:v>
                </c:pt>
                <c:pt idx="72">
                  <c:v>313.72999999999894</c:v>
                </c:pt>
                <c:pt idx="73">
                  <c:v>293.15000000000032</c:v>
                </c:pt>
                <c:pt idx="74">
                  <c:v>293.15000000000032</c:v>
                </c:pt>
                <c:pt idx="75">
                  <c:v>238.76999999999998</c:v>
                </c:pt>
                <c:pt idx="76">
                  <c:v>238.76999999999998</c:v>
                </c:pt>
                <c:pt idx="77">
                  <c:v>141.04</c:v>
                </c:pt>
                <c:pt idx="78">
                  <c:v>141.04</c:v>
                </c:pt>
                <c:pt idx="79">
                  <c:v>135.23999999999998</c:v>
                </c:pt>
                <c:pt idx="80">
                  <c:v>135.23999999999998</c:v>
                </c:pt>
                <c:pt idx="81">
                  <c:v>67.28</c:v>
                </c:pt>
                <c:pt idx="82">
                  <c:v>67.28</c:v>
                </c:pt>
                <c:pt idx="83">
                  <c:v>11.38</c:v>
                </c:pt>
                <c:pt idx="84">
                  <c:v>11.38</c:v>
                </c:pt>
                <c:pt idx="85">
                  <c:v>3.9</c:v>
                </c:pt>
                <c:pt idx="86">
                  <c:v>3.9</c:v>
                </c:pt>
                <c:pt idx="87">
                  <c:v>0.9</c:v>
                </c:pt>
                <c:pt idx="88">
                  <c:v>0</c:v>
                </c:pt>
              </c:numCache>
            </c:numRef>
          </c:xVal>
          <c:yVal>
            <c:numRef>
              <c:f>Sheet1!$H$2:$H$90</c:f>
              <c:numCache>
                <c:formatCode>General</c:formatCode>
                <c:ptCount val="89"/>
                <c:pt idx="0">
                  <c:v>400</c:v>
                </c:pt>
                <c:pt idx="1">
                  <c:v>400</c:v>
                </c:pt>
                <c:pt idx="2">
                  <c:v>399</c:v>
                </c:pt>
                <c:pt idx="3">
                  <c:v>399</c:v>
                </c:pt>
                <c:pt idx="4">
                  <c:v>387</c:v>
                </c:pt>
                <c:pt idx="5">
                  <c:v>387</c:v>
                </c:pt>
                <c:pt idx="6">
                  <c:v>386</c:v>
                </c:pt>
                <c:pt idx="7">
                  <c:v>386</c:v>
                </c:pt>
                <c:pt idx="8">
                  <c:v>385</c:v>
                </c:pt>
                <c:pt idx="9">
                  <c:v>385</c:v>
                </c:pt>
                <c:pt idx="10">
                  <c:v>382</c:v>
                </c:pt>
                <c:pt idx="11">
                  <c:v>382</c:v>
                </c:pt>
                <c:pt idx="12">
                  <c:v>376</c:v>
                </c:pt>
                <c:pt idx="13">
                  <c:v>376</c:v>
                </c:pt>
                <c:pt idx="14">
                  <c:v>372</c:v>
                </c:pt>
                <c:pt idx="15">
                  <c:v>372</c:v>
                </c:pt>
                <c:pt idx="16">
                  <c:v>369</c:v>
                </c:pt>
                <c:pt idx="17">
                  <c:v>369</c:v>
                </c:pt>
                <c:pt idx="18">
                  <c:v>369</c:v>
                </c:pt>
                <c:pt idx="19">
                  <c:v>369</c:v>
                </c:pt>
                <c:pt idx="20">
                  <c:v>367</c:v>
                </c:pt>
                <c:pt idx="21">
                  <c:v>367</c:v>
                </c:pt>
                <c:pt idx="22">
                  <c:v>363</c:v>
                </c:pt>
                <c:pt idx="23">
                  <c:v>363</c:v>
                </c:pt>
                <c:pt idx="24">
                  <c:v>362</c:v>
                </c:pt>
                <c:pt idx="25">
                  <c:v>362</c:v>
                </c:pt>
                <c:pt idx="26">
                  <c:v>359</c:v>
                </c:pt>
                <c:pt idx="27">
                  <c:v>359</c:v>
                </c:pt>
                <c:pt idx="28">
                  <c:v>357</c:v>
                </c:pt>
                <c:pt idx="29">
                  <c:v>357</c:v>
                </c:pt>
                <c:pt idx="30">
                  <c:v>354</c:v>
                </c:pt>
                <c:pt idx="31">
                  <c:v>354</c:v>
                </c:pt>
                <c:pt idx="32">
                  <c:v>350</c:v>
                </c:pt>
                <c:pt idx="33">
                  <c:v>350</c:v>
                </c:pt>
                <c:pt idx="34">
                  <c:v>350</c:v>
                </c:pt>
                <c:pt idx="35">
                  <c:v>350</c:v>
                </c:pt>
                <c:pt idx="36">
                  <c:v>348</c:v>
                </c:pt>
                <c:pt idx="37">
                  <c:v>348</c:v>
                </c:pt>
                <c:pt idx="38">
                  <c:v>348</c:v>
                </c:pt>
                <c:pt idx="39">
                  <c:v>348</c:v>
                </c:pt>
                <c:pt idx="40">
                  <c:v>344</c:v>
                </c:pt>
                <c:pt idx="41">
                  <c:v>344</c:v>
                </c:pt>
                <c:pt idx="42">
                  <c:v>342</c:v>
                </c:pt>
                <c:pt idx="43">
                  <c:v>342</c:v>
                </c:pt>
                <c:pt idx="44">
                  <c:v>338</c:v>
                </c:pt>
                <c:pt idx="45">
                  <c:v>338</c:v>
                </c:pt>
                <c:pt idx="46">
                  <c:v>333</c:v>
                </c:pt>
                <c:pt idx="47">
                  <c:v>333</c:v>
                </c:pt>
                <c:pt idx="48">
                  <c:v>327</c:v>
                </c:pt>
                <c:pt idx="49">
                  <c:v>327</c:v>
                </c:pt>
                <c:pt idx="50">
                  <c:v>327</c:v>
                </c:pt>
                <c:pt idx="51">
                  <c:v>327</c:v>
                </c:pt>
                <c:pt idx="52">
                  <c:v>324</c:v>
                </c:pt>
                <c:pt idx="53">
                  <c:v>324</c:v>
                </c:pt>
                <c:pt idx="54">
                  <c:v>323</c:v>
                </c:pt>
                <c:pt idx="55">
                  <c:v>323</c:v>
                </c:pt>
                <c:pt idx="56">
                  <c:v>318</c:v>
                </c:pt>
                <c:pt idx="57">
                  <c:v>318</c:v>
                </c:pt>
                <c:pt idx="58">
                  <c:v>318</c:v>
                </c:pt>
                <c:pt idx="59">
                  <c:v>318</c:v>
                </c:pt>
                <c:pt idx="60">
                  <c:v>315</c:v>
                </c:pt>
                <c:pt idx="61">
                  <c:v>315</c:v>
                </c:pt>
                <c:pt idx="62">
                  <c:v>313</c:v>
                </c:pt>
                <c:pt idx="63">
                  <c:v>313</c:v>
                </c:pt>
                <c:pt idx="64">
                  <c:v>308</c:v>
                </c:pt>
                <c:pt idx="65">
                  <c:v>308</c:v>
                </c:pt>
                <c:pt idx="66">
                  <c:v>306</c:v>
                </c:pt>
                <c:pt idx="67">
                  <c:v>306</c:v>
                </c:pt>
                <c:pt idx="68">
                  <c:v>301</c:v>
                </c:pt>
                <c:pt idx="69">
                  <c:v>301</c:v>
                </c:pt>
                <c:pt idx="70">
                  <c:v>301</c:v>
                </c:pt>
                <c:pt idx="71">
                  <c:v>301</c:v>
                </c:pt>
                <c:pt idx="72">
                  <c:v>294</c:v>
                </c:pt>
                <c:pt idx="73">
                  <c:v>294</c:v>
                </c:pt>
                <c:pt idx="74">
                  <c:v>291</c:v>
                </c:pt>
                <c:pt idx="75">
                  <c:v>291</c:v>
                </c:pt>
                <c:pt idx="76">
                  <c:v>285</c:v>
                </c:pt>
                <c:pt idx="77">
                  <c:v>285</c:v>
                </c:pt>
                <c:pt idx="78">
                  <c:v>277</c:v>
                </c:pt>
                <c:pt idx="79">
                  <c:v>277</c:v>
                </c:pt>
                <c:pt idx="80">
                  <c:v>275</c:v>
                </c:pt>
                <c:pt idx="81">
                  <c:v>275</c:v>
                </c:pt>
                <c:pt idx="82">
                  <c:v>271</c:v>
                </c:pt>
                <c:pt idx="83">
                  <c:v>271</c:v>
                </c:pt>
                <c:pt idx="84">
                  <c:v>267</c:v>
                </c:pt>
                <c:pt idx="85">
                  <c:v>267</c:v>
                </c:pt>
                <c:pt idx="86">
                  <c:v>266</c:v>
                </c:pt>
                <c:pt idx="87">
                  <c:v>264</c:v>
                </c:pt>
                <c:pt idx="88">
                  <c:v>264</c:v>
                </c:pt>
              </c:numCache>
            </c:numRef>
          </c:yVal>
        </c:ser>
        <c:axId val="97059200"/>
        <c:axId val="97061120"/>
      </c:scatterChart>
      <c:valAx>
        <c:axId val="97059200"/>
        <c:scaling>
          <c:orientation val="minMax"/>
          <c:max val="3000"/>
        </c:scaling>
        <c:axPos val="b"/>
        <c:title>
          <c:tx>
            <c:rich>
              <a:bodyPr/>
              <a:lstStyle/>
              <a:p>
                <a:pPr>
                  <a:defRPr>
                    <a:solidFill>
                      <a:schemeClr val="bg1"/>
                    </a:solidFill>
                  </a:defRPr>
                </a:pPr>
                <a:r>
                  <a:rPr lang="en-US" dirty="0" smtClean="0">
                    <a:solidFill>
                      <a:schemeClr val="bg1"/>
                    </a:solidFill>
                  </a:rPr>
                  <a:t>Volume</a:t>
                </a:r>
                <a:r>
                  <a:rPr lang="en-US" baseline="0" dirty="0" smtClean="0">
                    <a:solidFill>
                      <a:schemeClr val="bg1"/>
                    </a:solidFill>
                  </a:rPr>
                  <a:t> (acre-feet)</a:t>
                </a:r>
                <a:endParaRPr lang="en-US" dirty="0">
                  <a:solidFill>
                    <a:schemeClr val="bg1"/>
                  </a:solidFill>
                </a:endParaRPr>
              </a:p>
            </c:rich>
          </c:tx>
          <c:layout>
            <c:manualLayout>
              <c:xMode val="edge"/>
              <c:yMode val="edge"/>
              <c:x val="0.42442596237970803"/>
              <c:y val="0.84449066783319293"/>
            </c:manualLayout>
          </c:layout>
        </c:title>
        <c:numFmt formatCode="#,##0" sourceLinked="0"/>
        <c:tickLblPos val="nextTo"/>
        <c:spPr>
          <a:ln w="31750">
            <a:solidFill>
              <a:prstClr val="white"/>
            </a:solidFill>
          </a:ln>
        </c:spPr>
        <c:txPr>
          <a:bodyPr/>
          <a:lstStyle/>
          <a:p>
            <a:pPr>
              <a:defRPr>
                <a:solidFill>
                  <a:schemeClr val="bg1"/>
                </a:solidFill>
              </a:defRPr>
            </a:pPr>
            <a:endParaRPr lang="en-US"/>
          </a:p>
        </c:txPr>
        <c:crossAx val="97061120"/>
        <c:crosses val="autoZero"/>
        <c:crossBetween val="midCat"/>
      </c:valAx>
      <c:valAx>
        <c:axId val="97061120"/>
        <c:scaling>
          <c:orientation val="minMax"/>
          <c:max val="400"/>
          <c:min val="250"/>
        </c:scaling>
        <c:axPos val="l"/>
        <c:title>
          <c:tx>
            <c:rich>
              <a:bodyPr rot="-5400000" vert="horz"/>
              <a:lstStyle/>
              <a:p>
                <a:pPr>
                  <a:defRPr>
                    <a:solidFill>
                      <a:schemeClr val="bg1"/>
                    </a:solidFill>
                  </a:defRPr>
                </a:pPr>
                <a:r>
                  <a:rPr lang="en-US" dirty="0" smtClean="0">
                    <a:solidFill>
                      <a:schemeClr val="bg1"/>
                    </a:solidFill>
                  </a:rPr>
                  <a:t>Price ($/acre-foot)</a:t>
                </a:r>
                <a:endParaRPr lang="en-US" dirty="0">
                  <a:solidFill>
                    <a:schemeClr val="bg1"/>
                  </a:solidFill>
                </a:endParaRPr>
              </a:p>
            </c:rich>
          </c:tx>
          <c:layout>
            <c:manualLayout>
              <c:xMode val="edge"/>
              <c:yMode val="edge"/>
              <c:x val="2.3611111111111211E-2"/>
              <c:y val="0.34704316127150781"/>
            </c:manualLayout>
          </c:layout>
        </c:title>
        <c:numFmt formatCode="&quot;$&quot;#,##0" sourceLinked="0"/>
        <c:tickLblPos val="nextTo"/>
        <c:spPr>
          <a:ln w="31750">
            <a:solidFill>
              <a:schemeClr val="bg1"/>
            </a:solidFill>
          </a:ln>
        </c:spPr>
        <c:txPr>
          <a:bodyPr/>
          <a:lstStyle/>
          <a:p>
            <a:pPr>
              <a:defRPr>
                <a:solidFill>
                  <a:schemeClr val="bg1"/>
                </a:solidFill>
              </a:defRPr>
            </a:pPr>
            <a:endParaRPr lang="en-US"/>
          </a:p>
        </c:txPr>
        <c:crossAx val="97059200"/>
        <c:crosses val="autoZero"/>
        <c:crossBetween val="midCat"/>
        <c:majorUnit val="50"/>
      </c:valAx>
    </c:plotArea>
    <c:legend>
      <c:legendPos val="b"/>
      <c:legendEntry>
        <c:idx val="2"/>
        <c:delete val="1"/>
      </c:legendEntry>
      <c:legendEntry>
        <c:idx val="3"/>
        <c:delete val="1"/>
      </c:legendEntry>
      <c:layout>
        <c:manualLayout>
          <c:xMode val="edge"/>
          <c:yMode val="edge"/>
          <c:x val="0.18216524496937891"/>
          <c:y val="0.87823111694372025"/>
          <c:w val="0.62455839895013121"/>
          <c:h val="7.7324438611840504E-2"/>
        </c:manualLayout>
      </c:layout>
      <c:txPr>
        <a:bodyPr/>
        <a:lstStyle/>
        <a:p>
          <a:pPr>
            <a:defRPr>
              <a:solidFill>
                <a:schemeClr val="bg1"/>
              </a:solidFill>
            </a:defRPr>
          </a:pPr>
          <a:endParaRPr lang="en-US"/>
        </a:p>
      </c:txPr>
    </c:legend>
    <c:plotVisOnly val="1"/>
  </c:chart>
  <c:txPr>
    <a:bodyPr/>
    <a:lstStyle/>
    <a:p>
      <a:pPr>
        <a:defRPr sz="1800"/>
      </a:pPr>
      <a:endParaRPr lang="en-US"/>
    </a:p>
  </c:txPr>
  <c:externalData r:id="rId1"/>
</c:chartSpace>
</file>

<file path=ppt/charts/chart12.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0.14173731408574028"/>
          <c:y val="6.731948089822197E-2"/>
          <c:w val="0.75891896325459884"/>
          <c:h val="0.71110484106153393"/>
        </c:manualLayout>
      </c:layout>
      <c:scatterChart>
        <c:scatterStyle val="lineMarker"/>
        <c:ser>
          <c:idx val="0"/>
          <c:order val="0"/>
          <c:tx>
            <c:v>Buyer Bids</c:v>
          </c:tx>
          <c:spPr>
            <a:ln w="28575">
              <a:noFill/>
            </a:ln>
          </c:spPr>
          <c:marker>
            <c:symbol val="circle"/>
            <c:size val="5"/>
            <c:spPr>
              <a:solidFill>
                <a:schemeClr val="accent2"/>
              </a:solidFill>
              <a:ln>
                <a:solidFill>
                  <a:schemeClr val="accent2"/>
                </a:solidFill>
              </a:ln>
            </c:spPr>
          </c:marker>
          <c:xVal>
            <c:numRef>
              <c:f>Sheet1!$A$2:$A$30</c:f>
              <c:numCache>
                <c:formatCode>General</c:formatCode>
                <c:ptCount val="29"/>
                <c:pt idx="0">
                  <c:v>296.2</c:v>
                </c:pt>
                <c:pt idx="1">
                  <c:v>566.76</c:v>
                </c:pt>
                <c:pt idx="2">
                  <c:v>14.600000000000001</c:v>
                </c:pt>
                <c:pt idx="3">
                  <c:v>17.120000000000005</c:v>
                </c:pt>
                <c:pt idx="4">
                  <c:v>176.07</c:v>
                </c:pt>
                <c:pt idx="5">
                  <c:v>0.89999999999999991</c:v>
                </c:pt>
                <c:pt idx="6">
                  <c:v>9.8000000000000025</c:v>
                </c:pt>
                <c:pt idx="7">
                  <c:v>0.65000000000000935</c:v>
                </c:pt>
                <c:pt idx="8">
                  <c:v>7.7999999999999989</c:v>
                </c:pt>
                <c:pt idx="9">
                  <c:v>6.6000000000000005</c:v>
                </c:pt>
                <c:pt idx="10">
                  <c:v>5</c:v>
                </c:pt>
                <c:pt idx="11">
                  <c:v>577.81999999999948</c:v>
                </c:pt>
                <c:pt idx="12">
                  <c:v>487.49999999999869</c:v>
                </c:pt>
                <c:pt idx="13">
                  <c:v>34.800000000000004</c:v>
                </c:pt>
                <c:pt idx="14">
                  <c:v>179.36</c:v>
                </c:pt>
                <c:pt idx="15">
                  <c:v>15.900000000000002</c:v>
                </c:pt>
                <c:pt idx="16">
                  <c:v>47.359999999999985</c:v>
                </c:pt>
                <c:pt idx="17">
                  <c:v>1.3000000000000007</c:v>
                </c:pt>
                <c:pt idx="18">
                  <c:v>15.100000000000001</c:v>
                </c:pt>
                <c:pt idx="19">
                  <c:v>5.1999999999999975</c:v>
                </c:pt>
                <c:pt idx="20">
                  <c:v>6.8000000000000105</c:v>
                </c:pt>
                <c:pt idx="21">
                  <c:v>9.129999999999999</c:v>
                </c:pt>
                <c:pt idx="22">
                  <c:v>5.1599999999999966</c:v>
                </c:pt>
                <c:pt idx="23">
                  <c:v>90.210000000000022</c:v>
                </c:pt>
                <c:pt idx="24">
                  <c:v>33.200000000000003</c:v>
                </c:pt>
                <c:pt idx="25">
                  <c:v>6.4700000000000024</c:v>
                </c:pt>
                <c:pt idx="26">
                  <c:v>0.9</c:v>
                </c:pt>
                <c:pt idx="27">
                  <c:v>41.700000000000017</c:v>
                </c:pt>
                <c:pt idx="28">
                  <c:v>8.0600000000000023</c:v>
                </c:pt>
              </c:numCache>
            </c:numRef>
          </c:xVal>
          <c:yVal>
            <c:numRef>
              <c:f>Sheet1!$B$2:$B$30</c:f>
              <c:numCache>
                <c:formatCode>General</c:formatCode>
                <c:ptCount val="29"/>
                <c:pt idx="0">
                  <c:v>256</c:v>
                </c:pt>
                <c:pt idx="1">
                  <c:v>260</c:v>
                </c:pt>
                <c:pt idx="2">
                  <c:v>263</c:v>
                </c:pt>
                <c:pt idx="3">
                  <c:v>268</c:v>
                </c:pt>
                <c:pt idx="4">
                  <c:v>293</c:v>
                </c:pt>
                <c:pt idx="5">
                  <c:v>295</c:v>
                </c:pt>
                <c:pt idx="6">
                  <c:v>306</c:v>
                </c:pt>
                <c:pt idx="7">
                  <c:v>321</c:v>
                </c:pt>
                <c:pt idx="8">
                  <c:v>325</c:v>
                </c:pt>
                <c:pt idx="9">
                  <c:v>327</c:v>
                </c:pt>
                <c:pt idx="10">
                  <c:v>332</c:v>
                </c:pt>
                <c:pt idx="11">
                  <c:v>335</c:v>
                </c:pt>
                <c:pt idx="12">
                  <c:v>338</c:v>
                </c:pt>
                <c:pt idx="13">
                  <c:v>346</c:v>
                </c:pt>
                <c:pt idx="14">
                  <c:v>347</c:v>
                </c:pt>
                <c:pt idx="15">
                  <c:v>348</c:v>
                </c:pt>
                <c:pt idx="16">
                  <c:v>349</c:v>
                </c:pt>
                <c:pt idx="17">
                  <c:v>350</c:v>
                </c:pt>
                <c:pt idx="18">
                  <c:v>353</c:v>
                </c:pt>
                <c:pt idx="19">
                  <c:v>357</c:v>
                </c:pt>
                <c:pt idx="20">
                  <c:v>359</c:v>
                </c:pt>
                <c:pt idx="21">
                  <c:v>362</c:v>
                </c:pt>
                <c:pt idx="22">
                  <c:v>364</c:v>
                </c:pt>
                <c:pt idx="23">
                  <c:v>377</c:v>
                </c:pt>
                <c:pt idx="24">
                  <c:v>377</c:v>
                </c:pt>
                <c:pt idx="25">
                  <c:v>385</c:v>
                </c:pt>
                <c:pt idx="26">
                  <c:v>386</c:v>
                </c:pt>
                <c:pt idx="27">
                  <c:v>392</c:v>
                </c:pt>
                <c:pt idx="28">
                  <c:v>400</c:v>
                </c:pt>
              </c:numCache>
            </c:numRef>
          </c:yVal>
        </c:ser>
        <c:ser>
          <c:idx val="1"/>
          <c:order val="1"/>
          <c:tx>
            <c:v>Seller Asks</c:v>
          </c:tx>
          <c:spPr>
            <a:ln w="28575">
              <a:noFill/>
            </a:ln>
          </c:spPr>
          <c:marker>
            <c:symbol val="circle"/>
            <c:size val="5"/>
            <c:spPr>
              <a:solidFill>
                <a:schemeClr val="tx2">
                  <a:lumMod val="60000"/>
                  <a:lumOff val="40000"/>
                </a:schemeClr>
              </a:solidFill>
              <a:ln>
                <a:solidFill>
                  <a:schemeClr val="tx2">
                    <a:lumMod val="60000"/>
                    <a:lumOff val="40000"/>
                  </a:schemeClr>
                </a:solidFill>
              </a:ln>
            </c:spPr>
          </c:marker>
          <c:xVal>
            <c:numRef>
              <c:f>Sheet1!$C$2:$C$46</c:f>
              <c:numCache>
                <c:formatCode>General</c:formatCode>
                <c:ptCount val="45"/>
                <c:pt idx="0">
                  <c:v>1</c:v>
                </c:pt>
                <c:pt idx="1">
                  <c:v>0.57000000000000062</c:v>
                </c:pt>
                <c:pt idx="2">
                  <c:v>16.400000000000006</c:v>
                </c:pt>
                <c:pt idx="3">
                  <c:v>27.8</c:v>
                </c:pt>
                <c:pt idx="4">
                  <c:v>31.1</c:v>
                </c:pt>
                <c:pt idx="5">
                  <c:v>20.049999999999986</c:v>
                </c:pt>
                <c:pt idx="6">
                  <c:v>88.509999999999991</c:v>
                </c:pt>
                <c:pt idx="7">
                  <c:v>1025.9499999999989</c:v>
                </c:pt>
                <c:pt idx="8">
                  <c:v>25.1</c:v>
                </c:pt>
                <c:pt idx="9">
                  <c:v>58.14</c:v>
                </c:pt>
                <c:pt idx="10">
                  <c:v>69.450000000000017</c:v>
                </c:pt>
                <c:pt idx="11">
                  <c:v>7</c:v>
                </c:pt>
                <c:pt idx="12">
                  <c:v>38.180000000000007</c:v>
                </c:pt>
                <c:pt idx="13">
                  <c:v>1688.54</c:v>
                </c:pt>
                <c:pt idx="14">
                  <c:v>162.99</c:v>
                </c:pt>
                <c:pt idx="15">
                  <c:v>3.0599999999999987</c:v>
                </c:pt>
                <c:pt idx="16">
                  <c:v>96.2</c:v>
                </c:pt>
                <c:pt idx="17">
                  <c:v>2014.41</c:v>
                </c:pt>
                <c:pt idx="18">
                  <c:v>17.799999999999986</c:v>
                </c:pt>
                <c:pt idx="19">
                  <c:v>33.600000000000009</c:v>
                </c:pt>
                <c:pt idx="20">
                  <c:v>12.05</c:v>
                </c:pt>
                <c:pt idx="21">
                  <c:v>74.300000000000011</c:v>
                </c:pt>
                <c:pt idx="22">
                  <c:v>236.56999999999971</c:v>
                </c:pt>
                <c:pt idx="23">
                  <c:v>5.8</c:v>
                </c:pt>
                <c:pt idx="24">
                  <c:v>18.07</c:v>
                </c:pt>
                <c:pt idx="25">
                  <c:v>65.7</c:v>
                </c:pt>
                <c:pt idx="26">
                  <c:v>88.490000000000023</c:v>
                </c:pt>
                <c:pt idx="27">
                  <c:v>11.400000000000002</c:v>
                </c:pt>
                <c:pt idx="28">
                  <c:v>0.68000000000000682</c:v>
                </c:pt>
                <c:pt idx="29">
                  <c:v>108.6</c:v>
                </c:pt>
                <c:pt idx="30">
                  <c:v>107.5</c:v>
                </c:pt>
                <c:pt idx="31">
                  <c:v>48.09</c:v>
                </c:pt>
                <c:pt idx="32">
                  <c:v>2.9000000000000004</c:v>
                </c:pt>
                <c:pt idx="33">
                  <c:v>4.6000000000000005</c:v>
                </c:pt>
                <c:pt idx="34">
                  <c:v>30.8</c:v>
                </c:pt>
                <c:pt idx="35">
                  <c:v>73.730000000000032</c:v>
                </c:pt>
                <c:pt idx="36">
                  <c:v>20.580000000000002</c:v>
                </c:pt>
                <c:pt idx="37">
                  <c:v>54.38</c:v>
                </c:pt>
                <c:pt idx="38">
                  <c:v>97.73</c:v>
                </c:pt>
                <c:pt idx="39">
                  <c:v>5.8</c:v>
                </c:pt>
                <c:pt idx="40">
                  <c:v>67.960000000000022</c:v>
                </c:pt>
                <c:pt idx="41">
                  <c:v>55.9</c:v>
                </c:pt>
                <c:pt idx="42">
                  <c:v>7.48</c:v>
                </c:pt>
                <c:pt idx="43">
                  <c:v>3</c:v>
                </c:pt>
                <c:pt idx="44">
                  <c:v>0.9</c:v>
                </c:pt>
              </c:numCache>
            </c:numRef>
          </c:xVal>
          <c:yVal>
            <c:numRef>
              <c:f>Sheet1!$D$2:$D$46</c:f>
              <c:numCache>
                <c:formatCode>General</c:formatCode>
                <c:ptCount val="45"/>
                <c:pt idx="0">
                  <c:v>400</c:v>
                </c:pt>
                <c:pt idx="1">
                  <c:v>399</c:v>
                </c:pt>
                <c:pt idx="2">
                  <c:v>387</c:v>
                </c:pt>
                <c:pt idx="3">
                  <c:v>386</c:v>
                </c:pt>
                <c:pt idx="4">
                  <c:v>385</c:v>
                </c:pt>
                <c:pt idx="5">
                  <c:v>382</c:v>
                </c:pt>
                <c:pt idx="6">
                  <c:v>376</c:v>
                </c:pt>
                <c:pt idx="7">
                  <c:v>372</c:v>
                </c:pt>
                <c:pt idx="8">
                  <c:v>369</c:v>
                </c:pt>
                <c:pt idx="9">
                  <c:v>369</c:v>
                </c:pt>
                <c:pt idx="10">
                  <c:v>367</c:v>
                </c:pt>
                <c:pt idx="11">
                  <c:v>363</c:v>
                </c:pt>
                <c:pt idx="12">
                  <c:v>362</c:v>
                </c:pt>
                <c:pt idx="13">
                  <c:v>359</c:v>
                </c:pt>
                <c:pt idx="14">
                  <c:v>357</c:v>
                </c:pt>
                <c:pt idx="15">
                  <c:v>354</c:v>
                </c:pt>
                <c:pt idx="16">
                  <c:v>350</c:v>
                </c:pt>
                <c:pt idx="17">
                  <c:v>350</c:v>
                </c:pt>
                <c:pt idx="18">
                  <c:v>348</c:v>
                </c:pt>
                <c:pt idx="19">
                  <c:v>348</c:v>
                </c:pt>
                <c:pt idx="20">
                  <c:v>344</c:v>
                </c:pt>
                <c:pt idx="21">
                  <c:v>342</c:v>
                </c:pt>
                <c:pt idx="22">
                  <c:v>338</c:v>
                </c:pt>
                <c:pt idx="23">
                  <c:v>333</c:v>
                </c:pt>
                <c:pt idx="24">
                  <c:v>327</c:v>
                </c:pt>
                <c:pt idx="25">
                  <c:v>327</c:v>
                </c:pt>
                <c:pt idx="26">
                  <c:v>324</c:v>
                </c:pt>
                <c:pt idx="27">
                  <c:v>323</c:v>
                </c:pt>
                <c:pt idx="28">
                  <c:v>318</c:v>
                </c:pt>
                <c:pt idx="29">
                  <c:v>318</c:v>
                </c:pt>
                <c:pt idx="30">
                  <c:v>315</c:v>
                </c:pt>
                <c:pt idx="31">
                  <c:v>313</c:v>
                </c:pt>
                <c:pt idx="32">
                  <c:v>308</c:v>
                </c:pt>
                <c:pt idx="33">
                  <c:v>306</c:v>
                </c:pt>
                <c:pt idx="34">
                  <c:v>301</c:v>
                </c:pt>
                <c:pt idx="35">
                  <c:v>301</c:v>
                </c:pt>
                <c:pt idx="36">
                  <c:v>294</c:v>
                </c:pt>
                <c:pt idx="37">
                  <c:v>291</c:v>
                </c:pt>
                <c:pt idx="38">
                  <c:v>285</c:v>
                </c:pt>
                <c:pt idx="39">
                  <c:v>277</c:v>
                </c:pt>
                <c:pt idx="40">
                  <c:v>275</c:v>
                </c:pt>
                <c:pt idx="41">
                  <c:v>271</c:v>
                </c:pt>
                <c:pt idx="42">
                  <c:v>267</c:v>
                </c:pt>
                <c:pt idx="43">
                  <c:v>266</c:v>
                </c:pt>
                <c:pt idx="44">
                  <c:v>264</c:v>
                </c:pt>
              </c:numCache>
            </c:numRef>
          </c:yVal>
        </c:ser>
        <c:ser>
          <c:idx val="2"/>
          <c:order val="2"/>
          <c:tx>
            <c:v>Market Demand</c:v>
          </c:tx>
          <c:spPr>
            <a:ln w="50800">
              <a:noFill/>
            </a:ln>
          </c:spPr>
          <c:marker>
            <c:symbol val="none"/>
          </c:marker>
          <c:xVal>
            <c:numRef>
              <c:f>Sheet1!$E$2:$E$59</c:f>
              <c:numCache>
                <c:formatCode>General</c:formatCode>
                <c:ptCount val="58"/>
                <c:pt idx="0">
                  <c:v>2667.4700000000012</c:v>
                </c:pt>
                <c:pt idx="1">
                  <c:v>2371.2699999999854</c:v>
                </c:pt>
                <c:pt idx="2">
                  <c:v>2371.2699999999854</c:v>
                </c:pt>
                <c:pt idx="3">
                  <c:v>1804.5100000000002</c:v>
                </c:pt>
                <c:pt idx="4">
                  <c:v>1804.5100000000002</c:v>
                </c:pt>
                <c:pt idx="5">
                  <c:v>1789.9100000000003</c:v>
                </c:pt>
                <c:pt idx="6">
                  <c:v>1789.9100000000003</c:v>
                </c:pt>
                <c:pt idx="7">
                  <c:v>1772.7900000000004</c:v>
                </c:pt>
                <c:pt idx="8">
                  <c:v>1772.7900000000004</c:v>
                </c:pt>
                <c:pt idx="9">
                  <c:v>1596.7200000000003</c:v>
                </c:pt>
                <c:pt idx="10">
                  <c:v>1596.7200000000003</c:v>
                </c:pt>
                <c:pt idx="11">
                  <c:v>1595.8200000000002</c:v>
                </c:pt>
                <c:pt idx="12">
                  <c:v>1595.8200000000002</c:v>
                </c:pt>
                <c:pt idx="13">
                  <c:v>1586.02</c:v>
                </c:pt>
                <c:pt idx="14">
                  <c:v>1586.02</c:v>
                </c:pt>
                <c:pt idx="15">
                  <c:v>1585.37</c:v>
                </c:pt>
                <c:pt idx="16">
                  <c:v>1585.37</c:v>
                </c:pt>
                <c:pt idx="17">
                  <c:v>1577.5700000000002</c:v>
                </c:pt>
                <c:pt idx="18">
                  <c:v>1577.5700000000002</c:v>
                </c:pt>
                <c:pt idx="19">
                  <c:v>1570.9700000000003</c:v>
                </c:pt>
                <c:pt idx="20">
                  <c:v>1570.9700000000003</c:v>
                </c:pt>
                <c:pt idx="21">
                  <c:v>1565.9700000000003</c:v>
                </c:pt>
                <c:pt idx="22">
                  <c:v>1565.9700000000003</c:v>
                </c:pt>
                <c:pt idx="23">
                  <c:v>988.15</c:v>
                </c:pt>
                <c:pt idx="24">
                  <c:v>988.15</c:v>
                </c:pt>
                <c:pt idx="25">
                  <c:v>500.65000000000032</c:v>
                </c:pt>
                <c:pt idx="26">
                  <c:v>500.65000000000032</c:v>
                </c:pt>
                <c:pt idx="27">
                  <c:v>465.84999999999997</c:v>
                </c:pt>
                <c:pt idx="28">
                  <c:v>465.84999999999997</c:v>
                </c:pt>
                <c:pt idx="29">
                  <c:v>286.48999999999899</c:v>
                </c:pt>
                <c:pt idx="30">
                  <c:v>286.48999999999899</c:v>
                </c:pt>
                <c:pt idx="31">
                  <c:v>270.58999999999969</c:v>
                </c:pt>
                <c:pt idx="32">
                  <c:v>270.58999999999969</c:v>
                </c:pt>
                <c:pt idx="33">
                  <c:v>223.23000000000005</c:v>
                </c:pt>
                <c:pt idx="34">
                  <c:v>223.23000000000005</c:v>
                </c:pt>
                <c:pt idx="35">
                  <c:v>221.93000000000004</c:v>
                </c:pt>
                <c:pt idx="36">
                  <c:v>221.93000000000004</c:v>
                </c:pt>
                <c:pt idx="37">
                  <c:v>206.83000000000004</c:v>
                </c:pt>
                <c:pt idx="38">
                  <c:v>206.83000000000004</c:v>
                </c:pt>
                <c:pt idx="39">
                  <c:v>201.63000000000002</c:v>
                </c:pt>
                <c:pt idx="40">
                  <c:v>201.63000000000002</c:v>
                </c:pt>
                <c:pt idx="41">
                  <c:v>194.83</c:v>
                </c:pt>
                <c:pt idx="42">
                  <c:v>194.83</c:v>
                </c:pt>
                <c:pt idx="43">
                  <c:v>185.70000000000002</c:v>
                </c:pt>
                <c:pt idx="44">
                  <c:v>185.70000000000002</c:v>
                </c:pt>
                <c:pt idx="45">
                  <c:v>180.54000000000005</c:v>
                </c:pt>
                <c:pt idx="46">
                  <c:v>180.54000000000005</c:v>
                </c:pt>
                <c:pt idx="47">
                  <c:v>90.330000000000013</c:v>
                </c:pt>
                <c:pt idx="48">
                  <c:v>90.330000000000013</c:v>
                </c:pt>
                <c:pt idx="49">
                  <c:v>57.130000000000031</c:v>
                </c:pt>
                <c:pt idx="50">
                  <c:v>57.130000000000031</c:v>
                </c:pt>
                <c:pt idx="51">
                  <c:v>50.660000000000011</c:v>
                </c:pt>
                <c:pt idx="52">
                  <c:v>50.660000000000011</c:v>
                </c:pt>
                <c:pt idx="53">
                  <c:v>49.760000000000019</c:v>
                </c:pt>
                <c:pt idx="54">
                  <c:v>49.760000000000019</c:v>
                </c:pt>
                <c:pt idx="55">
                  <c:v>8.0600000000000023</c:v>
                </c:pt>
                <c:pt idx="56">
                  <c:v>8.0600000000000023</c:v>
                </c:pt>
                <c:pt idx="57">
                  <c:v>0</c:v>
                </c:pt>
              </c:numCache>
            </c:numRef>
          </c:xVal>
          <c:yVal>
            <c:numRef>
              <c:f>Sheet1!$F$2:$F$59</c:f>
              <c:numCache>
                <c:formatCode>General</c:formatCode>
                <c:ptCount val="58"/>
                <c:pt idx="0">
                  <c:v>256</c:v>
                </c:pt>
                <c:pt idx="1">
                  <c:v>256</c:v>
                </c:pt>
                <c:pt idx="2">
                  <c:v>260</c:v>
                </c:pt>
                <c:pt idx="3">
                  <c:v>260</c:v>
                </c:pt>
                <c:pt idx="4">
                  <c:v>263</c:v>
                </c:pt>
                <c:pt idx="5">
                  <c:v>263</c:v>
                </c:pt>
                <c:pt idx="6">
                  <c:v>268</c:v>
                </c:pt>
                <c:pt idx="7">
                  <c:v>268</c:v>
                </c:pt>
                <c:pt idx="8">
                  <c:v>293</c:v>
                </c:pt>
                <c:pt idx="9">
                  <c:v>293</c:v>
                </c:pt>
                <c:pt idx="10">
                  <c:v>295</c:v>
                </c:pt>
                <c:pt idx="11">
                  <c:v>295</c:v>
                </c:pt>
                <c:pt idx="12">
                  <c:v>306</c:v>
                </c:pt>
                <c:pt idx="13">
                  <c:v>306</c:v>
                </c:pt>
                <c:pt idx="14">
                  <c:v>321</c:v>
                </c:pt>
                <c:pt idx="15">
                  <c:v>321</c:v>
                </c:pt>
                <c:pt idx="16">
                  <c:v>325</c:v>
                </c:pt>
                <c:pt idx="17">
                  <c:v>325</c:v>
                </c:pt>
                <c:pt idx="18">
                  <c:v>327</c:v>
                </c:pt>
                <c:pt idx="19">
                  <c:v>327</c:v>
                </c:pt>
                <c:pt idx="20">
                  <c:v>332</c:v>
                </c:pt>
                <c:pt idx="21">
                  <c:v>332</c:v>
                </c:pt>
                <c:pt idx="22">
                  <c:v>335</c:v>
                </c:pt>
                <c:pt idx="23">
                  <c:v>335</c:v>
                </c:pt>
                <c:pt idx="24">
                  <c:v>338</c:v>
                </c:pt>
                <c:pt idx="25">
                  <c:v>338</c:v>
                </c:pt>
                <c:pt idx="26">
                  <c:v>346</c:v>
                </c:pt>
                <c:pt idx="27">
                  <c:v>346</c:v>
                </c:pt>
                <c:pt idx="28">
                  <c:v>347</c:v>
                </c:pt>
                <c:pt idx="29">
                  <c:v>347</c:v>
                </c:pt>
                <c:pt idx="30">
                  <c:v>348</c:v>
                </c:pt>
                <c:pt idx="31">
                  <c:v>348</c:v>
                </c:pt>
                <c:pt idx="32">
                  <c:v>349</c:v>
                </c:pt>
                <c:pt idx="33">
                  <c:v>349</c:v>
                </c:pt>
                <c:pt idx="34">
                  <c:v>350</c:v>
                </c:pt>
                <c:pt idx="35">
                  <c:v>350</c:v>
                </c:pt>
                <c:pt idx="36">
                  <c:v>353</c:v>
                </c:pt>
                <c:pt idx="37">
                  <c:v>353</c:v>
                </c:pt>
                <c:pt idx="38">
                  <c:v>357</c:v>
                </c:pt>
                <c:pt idx="39">
                  <c:v>357</c:v>
                </c:pt>
                <c:pt idx="40">
                  <c:v>359</c:v>
                </c:pt>
                <c:pt idx="41">
                  <c:v>359</c:v>
                </c:pt>
                <c:pt idx="42">
                  <c:v>362</c:v>
                </c:pt>
                <c:pt idx="43">
                  <c:v>362</c:v>
                </c:pt>
                <c:pt idx="44">
                  <c:v>364</c:v>
                </c:pt>
                <c:pt idx="45">
                  <c:v>364</c:v>
                </c:pt>
                <c:pt idx="46">
                  <c:v>377</c:v>
                </c:pt>
                <c:pt idx="47">
                  <c:v>377</c:v>
                </c:pt>
                <c:pt idx="48">
                  <c:v>377</c:v>
                </c:pt>
                <c:pt idx="49">
                  <c:v>377</c:v>
                </c:pt>
                <c:pt idx="50">
                  <c:v>385</c:v>
                </c:pt>
                <c:pt idx="51">
                  <c:v>385</c:v>
                </c:pt>
                <c:pt idx="52">
                  <c:v>386</c:v>
                </c:pt>
                <c:pt idx="53">
                  <c:v>386</c:v>
                </c:pt>
                <c:pt idx="54">
                  <c:v>392</c:v>
                </c:pt>
                <c:pt idx="55">
                  <c:v>392</c:v>
                </c:pt>
                <c:pt idx="56">
                  <c:v>400</c:v>
                </c:pt>
                <c:pt idx="57">
                  <c:v>400</c:v>
                </c:pt>
              </c:numCache>
            </c:numRef>
          </c:yVal>
        </c:ser>
        <c:ser>
          <c:idx val="3"/>
          <c:order val="3"/>
          <c:tx>
            <c:v>Market Supply</c:v>
          </c:tx>
          <c:spPr>
            <a:ln w="50800">
              <a:noFill/>
            </a:ln>
          </c:spPr>
          <c:marker>
            <c:symbol val="none"/>
          </c:marker>
          <c:xVal>
            <c:numRef>
              <c:f>Sheet1!$G$2:$G$90</c:f>
              <c:numCache>
                <c:formatCode>General</c:formatCode>
                <c:ptCount val="89"/>
                <c:pt idx="0">
                  <c:v>6628.8600000000024</c:v>
                </c:pt>
                <c:pt idx="1">
                  <c:v>6627.8600000000024</c:v>
                </c:pt>
                <c:pt idx="2">
                  <c:v>6627.8600000000024</c:v>
                </c:pt>
                <c:pt idx="3">
                  <c:v>6627.2899999999981</c:v>
                </c:pt>
                <c:pt idx="4">
                  <c:v>6627.2899999999981</c:v>
                </c:pt>
                <c:pt idx="5">
                  <c:v>6610.8899999999994</c:v>
                </c:pt>
                <c:pt idx="6">
                  <c:v>6610.8899999999994</c:v>
                </c:pt>
                <c:pt idx="7">
                  <c:v>6583.09</c:v>
                </c:pt>
                <c:pt idx="8">
                  <c:v>6583.09</c:v>
                </c:pt>
                <c:pt idx="9">
                  <c:v>6551.99</c:v>
                </c:pt>
                <c:pt idx="10">
                  <c:v>6551.99</c:v>
                </c:pt>
                <c:pt idx="11">
                  <c:v>6531.9399999999978</c:v>
                </c:pt>
                <c:pt idx="12">
                  <c:v>6531.9399999999978</c:v>
                </c:pt>
                <c:pt idx="13">
                  <c:v>6443.43</c:v>
                </c:pt>
                <c:pt idx="14">
                  <c:v>6443.43</c:v>
                </c:pt>
                <c:pt idx="15">
                  <c:v>5417.48</c:v>
                </c:pt>
                <c:pt idx="16">
                  <c:v>5417.48</c:v>
                </c:pt>
                <c:pt idx="17">
                  <c:v>5392.3799999999983</c:v>
                </c:pt>
                <c:pt idx="18">
                  <c:v>5392.3799999999983</c:v>
                </c:pt>
                <c:pt idx="19">
                  <c:v>5334.24</c:v>
                </c:pt>
                <c:pt idx="20">
                  <c:v>5334.24</c:v>
                </c:pt>
                <c:pt idx="21">
                  <c:v>5264.7899999999981</c:v>
                </c:pt>
                <c:pt idx="22">
                  <c:v>5264.7899999999981</c:v>
                </c:pt>
                <c:pt idx="23">
                  <c:v>5257.7899999999981</c:v>
                </c:pt>
                <c:pt idx="24">
                  <c:v>5257.7899999999981</c:v>
                </c:pt>
                <c:pt idx="25">
                  <c:v>5219.6100000000024</c:v>
                </c:pt>
                <c:pt idx="26">
                  <c:v>5219.6100000000024</c:v>
                </c:pt>
                <c:pt idx="27">
                  <c:v>3531.0700000000006</c:v>
                </c:pt>
                <c:pt idx="28">
                  <c:v>3531.0700000000006</c:v>
                </c:pt>
                <c:pt idx="29">
                  <c:v>3368.0800000000008</c:v>
                </c:pt>
                <c:pt idx="30">
                  <c:v>3368.0800000000008</c:v>
                </c:pt>
                <c:pt idx="31">
                  <c:v>3365.0200000000004</c:v>
                </c:pt>
                <c:pt idx="32">
                  <c:v>3365.0200000000004</c:v>
                </c:pt>
                <c:pt idx="33">
                  <c:v>3268.8200000000006</c:v>
                </c:pt>
                <c:pt idx="34">
                  <c:v>3268.8200000000006</c:v>
                </c:pt>
                <c:pt idx="35">
                  <c:v>1254.4100000000001</c:v>
                </c:pt>
                <c:pt idx="36">
                  <c:v>1254.4100000000001</c:v>
                </c:pt>
                <c:pt idx="37">
                  <c:v>1236.6099999999999</c:v>
                </c:pt>
                <c:pt idx="38">
                  <c:v>1236.6099999999999</c:v>
                </c:pt>
                <c:pt idx="39">
                  <c:v>1203.01</c:v>
                </c:pt>
                <c:pt idx="40">
                  <c:v>1203.01</c:v>
                </c:pt>
                <c:pt idx="41">
                  <c:v>1190.96</c:v>
                </c:pt>
                <c:pt idx="42">
                  <c:v>1190.96</c:v>
                </c:pt>
                <c:pt idx="43">
                  <c:v>1116.6599999999999</c:v>
                </c:pt>
                <c:pt idx="44">
                  <c:v>1116.6599999999999</c:v>
                </c:pt>
                <c:pt idx="45">
                  <c:v>880.09000000000015</c:v>
                </c:pt>
                <c:pt idx="46">
                  <c:v>880.09000000000015</c:v>
                </c:pt>
                <c:pt idx="47">
                  <c:v>874.29000000000053</c:v>
                </c:pt>
                <c:pt idx="48">
                  <c:v>874.29000000000053</c:v>
                </c:pt>
                <c:pt idx="49">
                  <c:v>856.22</c:v>
                </c:pt>
                <c:pt idx="50">
                  <c:v>856.22</c:v>
                </c:pt>
                <c:pt idx="51">
                  <c:v>790.52</c:v>
                </c:pt>
                <c:pt idx="52">
                  <c:v>790.52</c:v>
                </c:pt>
                <c:pt idx="53">
                  <c:v>702.03</c:v>
                </c:pt>
                <c:pt idx="54">
                  <c:v>702.03</c:v>
                </c:pt>
                <c:pt idx="55">
                  <c:v>690.63</c:v>
                </c:pt>
                <c:pt idx="56">
                  <c:v>690.63</c:v>
                </c:pt>
                <c:pt idx="57">
                  <c:v>689.94999999999948</c:v>
                </c:pt>
                <c:pt idx="58">
                  <c:v>689.94999999999948</c:v>
                </c:pt>
                <c:pt idx="59">
                  <c:v>581.34999999999798</c:v>
                </c:pt>
                <c:pt idx="60">
                  <c:v>581.34999999999798</c:v>
                </c:pt>
                <c:pt idx="61">
                  <c:v>473.85</c:v>
                </c:pt>
                <c:pt idx="62">
                  <c:v>473.85</c:v>
                </c:pt>
                <c:pt idx="63">
                  <c:v>425.76</c:v>
                </c:pt>
                <c:pt idx="64">
                  <c:v>425.76</c:v>
                </c:pt>
                <c:pt idx="65">
                  <c:v>422.86</c:v>
                </c:pt>
                <c:pt idx="66">
                  <c:v>422.86</c:v>
                </c:pt>
                <c:pt idx="67">
                  <c:v>418.26</c:v>
                </c:pt>
                <c:pt idx="68">
                  <c:v>418.26</c:v>
                </c:pt>
                <c:pt idx="69">
                  <c:v>387.46000000000004</c:v>
                </c:pt>
                <c:pt idx="70">
                  <c:v>387.46000000000004</c:v>
                </c:pt>
                <c:pt idx="71">
                  <c:v>313.72999999999894</c:v>
                </c:pt>
                <c:pt idx="72">
                  <c:v>313.72999999999894</c:v>
                </c:pt>
                <c:pt idx="73">
                  <c:v>293.15000000000032</c:v>
                </c:pt>
                <c:pt idx="74">
                  <c:v>293.15000000000032</c:v>
                </c:pt>
                <c:pt idx="75">
                  <c:v>238.76999999999998</c:v>
                </c:pt>
                <c:pt idx="76">
                  <c:v>238.76999999999998</c:v>
                </c:pt>
                <c:pt idx="77">
                  <c:v>141.04</c:v>
                </c:pt>
                <c:pt idx="78">
                  <c:v>141.04</c:v>
                </c:pt>
                <c:pt idx="79">
                  <c:v>135.23999999999998</c:v>
                </c:pt>
                <c:pt idx="80">
                  <c:v>135.23999999999998</c:v>
                </c:pt>
                <c:pt idx="81">
                  <c:v>67.28</c:v>
                </c:pt>
                <c:pt idx="82">
                  <c:v>67.28</c:v>
                </c:pt>
                <c:pt idx="83">
                  <c:v>11.38</c:v>
                </c:pt>
                <c:pt idx="84">
                  <c:v>11.38</c:v>
                </c:pt>
                <c:pt idx="85">
                  <c:v>3.9</c:v>
                </c:pt>
                <c:pt idx="86">
                  <c:v>3.9</c:v>
                </c:pt>
                <c:pt idx="87">
                  <c:v>0.9</c:v>
                </c:pt>
                <c:pt idx="88">
                  <c:v>0</c:v>
                </c:pt>
              </c:numCache>
            </c:numRef>
          </c:xVal>
          <c:yVal>
            <c:numRef>
              <c:f>Sheet1!$H$2:$H$90</c:f>
              <c:numCache>
                <c:formatCode>General</c:formatCode>
                <c:ptCount val="89"/>
                <c:pt idx="0">
                  <c:v>400</c:v>
                </c:pt>
                <c:pt idx="1">
                  <c:v>400</c:v>
                </c:pt>
                <c:pt idx="2">
                  <c:v>399</c:v>
                </c:pt>
                <c:pt idx="3">
                  <c:v>399</c:v>
                </c:pt>
                <c:pt idx="4">
                  <c:v>387</c:v>
                </c:pt>
                <c:pt idx="5">
                  <c:v>387</c:v>
                </c:pt>
                <c:pt idx="6">
                  <c:v>386</c:v>
                </c:pt>
                <c:pt idx="7">
                  <c:v>386</c:v>
                </c:pt>
                <c:pt idx="8">
                  <c:v>385</c:v>
                </c:pt>
                <c:pt idx="9">
                  <c:v>385</c:v>
                </c:pt>
                <c:pt idx="10">
                  <c:v>382</c:v>
                </c:pt>
                <c:pt idx="11">
                  <c:v>382</c:v>
                </c:pt>
                <c:pt idx="12">
                  <c:v>376</c:v>
                </c:pt>
                <c:pt idx="13">
                  <c:v>376</c:v>
                </c:pt>
                <c:pt idx="14">
                  <c:v>372</c:v>
                </c:pt>
                <c:pt idx="15">
                  <c:v>372</c:v>
                </c:pt>
                <c:pt idx="16">
                  <c:v>369</c:v>
                </c:pt>
                <c:pt idx="17">
                  <c:v>369</c:v>
                </c:pt>
                <c:pt idx="18">
                  <c:v>369</c:v>
                </c:pt>
                <c:pt idx="19">
                  <c:v>369</c:v>
                </c:pt>
                <c:pt idx="20">
                  <c:v>367</c:v>
                </c:pt>
                <c:pt idx="21">
                  <c:v>367</c:v>
                </c:pt>
                <c:pt idx="22">
                  <c:v>363</c:v>
                </c:pt>
                <c:pt idx="23">
                  <c:v>363</c:v>
                </c:pt>
                <c:pt idx="24">
                  <c:v>362</c:v>
                </c:pt>
                <c:pt idx="25">
                  <c:v>362</c:v>
                </c:pt>
                <c:pt idx="26">
                  <c:v>359</c:v>
                </c:pt>
                <c:pt idx="27">
                  <c:v>359</c:v>
                </c:pt>
                <c:pt idx="28">
                  <c:v>357</c:v>
                </c:pt>
                <c:pt idx="29">
                  <c:v>357</c:v>
                </c:pt>
                <c:pt idx="30">
                  <c:v>354</c:v>
                </c:pt>
                <c:pt idx="31">
                  <c:v>354</c:v>
                </c:pt>
                <c:pt idx="32">
                  <c:v>350</c:v>
                </c:pt>
                <c:pt idx="33">
                  <c:v>350</c:v>
                </c:pt>
                <c:pt idx="34">
                  <c:v>350</c:v>
                </c:pt>
                <c:pt idx="35">
                  <c:v>350</c:v>
                </c:pt>
                <c:pt idx="36">
                  <c:v>348</c:v>
                </c:pt>
                <c:pt idx="37">
                  <c:v>348</c:v>
                </c:pt>
                <c:pt idx="38">
                  <c:v>348</c:v>
                </c:pt>
                <c:pt idx="39">
                  <c:v>348</c:v>
                </c:pt>
                <c:pt idx="40">
                  <c:v>344</c:v>
                </c:pt>
                <c:pt idx="41">
                  <c:v>344</c:v>
                </c:pt>
                <c:pt idx="42">
                  <c:v>342</c:v>
                </c:pt>
                <c:pt idx="43">
                  <c:v>342</c:v>
                </c:pt>
                <c:pt idx="44">
                  <c:v>338</c:v>
                </c:pt>
                <c:pt idx="45">
                  <c:v>338</c:v>
                </c:pt>
                <c:pt idx="46">
                  <c:v>333</c:v>
                </c:pt>
                <c:pt idx="47">
                  <c:v>333</c:v>
                </c:pt>
                <c:pt idx="48">
                  <c:v>327</c:v>
                </c:pt>
                <c:pt idx="49">
                  <c:v>327</c:v>
                </c:pt>
                <c:pt idx="50">
                  <c:v>327</c:v>
                </c:pt>
                <c:pt idx="51">
                  <c:v>327</c:v>
                </c:pt>
                <c:pt idx="52">
                  <c:v>324</c:v>
                </c:pt>
                <c:pt idx="53">
                  <c:v>324</c:v>
                </c:pt>
                <c:pt idx="54">
                  <c:v>323</c:v>
                </c:pt>
                <c:pt idx="55">
                  <c:v>323</c:v>
                </c:pt>
                <c:pt idx="56">
                  <c:v>318</c:v>
                </c:pt>
                <c:pt idx="57">
                  <c:v>318</c:v>
                </c:pt>
                <c:pt idx="58">
                  <c:v>318</c:v>
                </c:pt>
                <c:pt idx="59">
                  <c:v>318</c:v>
                </c:pt>
                <c:pt idx="60">
                  <c:v>315</c:v>
                </c:pt>
                <c:pt idx="61">
                  <c:v>315</c:v>
                </c:pt>
                <c:pt idx="62">
                  <c:v>313</c:v>
                </c:pt>
                <c:pt idx="63">
                  <c:v>313</c:v>
                </c:pt>
                <c:pt idx="64">
                  <c:v>308</c:v>
                </c:pt>
                <c:pt idx="65">
                  <c:v>308</c:v>
                </c:pt>
                <c:pt idx="66">
                  <c:v>306</c:v>
                </c:pt>
                <c:pt idx="67">
                  <c:v>306</c:v>
                </c:pt>
                <c:pt idx="68">
                  <c:v>301</c:v>
                </c:pt>
                <c:pt idx="69">
                  <c:v>301</c:v>
                </c:pt>
                <c:pt idx="70">
                  <c:v>301</c:v>
                </c:pt>
                <c:pt idx="71">
                  <c:v>301</c:v>
                </c:pt>
                <c:pt idx="72">
                  <c:v>294</c:v>
                </c:pt>
                <c:pt idx="73">
                  <c:v>294</c:v>
                </c:pt>
                <c:pt idx="74">
                  <c:v>291</c:v>
                </c:pt>
                <c:pt idx="75">
                  <c:v>291</c:v>
                </c:pt>
                <c:pt idx="76">
                  <c:v>285</c:v>
                </c:pt>
                <c:pt idx="77">
                  <c:v>285</c:v>
                </c:pt>
                <c:pt idx="78">
                  <c:v>277</c:v>
                </c:pt>
                <c:pt idx="79">
                  <c:v>277</c:v>
                </c:pt>
                <c:pt idx="80">
                  <c:v>275</c:v>
                </c:pt>
                <c:pt idx="81">
                  <c:v>275</c:v>
                </c:pt>
                <c:pt idx="82">
                  <c:v>271</c:v>
                </c:pt>
                <c:pt idx="83">
                  <c:v>271</c:v>
                </c:pt>
                <c:pt idx="84">
                  <c:v>267</c:v>
                </c:pt>
                <c:pt idx="85">
                  <c:v>267</c:v>
                </c:pt>
                <c:pt idx="86">
                  <c:v>266</c:v>
                </c:pt>
                <c:pt idx="87">
                  <c:v>264</c:v>
                </c:pt>
                <c:pt idx="88">
                  <c:v>264</c:v>
                </c:pt>
              </c:numCache>
            </c:numRef>
          </c:yVal>
        </c:ser>
        <c:axId val="97123712"/>
        <c:axId val="97334784"/>
      </c:scatterChart>
      <c:valAx>
        <c:axId val="97123712"/>
        <c:scaling>
          <c:orientation val="minMax"/>
          <c:max val="3000"/>
        </c:scaling>
        <c:axPos val="b"/>
        <c:title>
          <c:tx>
            <c:rich>
              <a:bodyPr/>
              <a:lstStyle/>
              <a:p>
                <a:pPr>
                  <a:defRPr>
                    <a:solidFill>
                      <a:schemeClr val="bg1"/>
                    </a:solidFill>
                  </a:defRPr>
                </a:pPr>
                <a:r>
                  <a:rPr lang="en-US" dirty="0" smtClean="0">
                    <a:solidFill>
                      <a:schemeClr val="bg1"/>
                    </a:solidFill>
                  </a:rPr>
                  <a:t>Volume</a:t>
                </a:r>
                <a:r>
                  <a:rPr lang="en-US" baseline="0" dirty="0" smtClean="0">
                    <a:solidFill>
                      <a:schemeClr val="bg1"/>
                    </a:solidFill>
                  </a:rPr>
                  <a:t> (acre-feet)</a:t>
                </a:r>
                <a:endParaRPr lang="en-US" dirty="0">
                  <a:solidFill>
                    <a:schemeClr val="bg1"/>
                  </a:solidFill>
                </a:endParaRPr>
              </a:p>
            </c:rich>
          </c:tx>
          <c:layout>
            <c:manualLayout>
              <c:xMode val="edge"/>
              <c:yMode val="edge"/>
              <c:x val="0.42442596237970748"/>
              <c:y val="0.84449066783319227"/>
            </c:manualLayout>
          </c:layout>
        </c:title>
        <c:numFmt formatCode="#,##0" sourceLinked="0"/>
        <c:tickLblPos val="nextTo"/>
        <c:spPr>
          <a:ln w="31750">
            <a:solidFill>
              <a:prstClr val="white"/>
            </a:solidFill>
          </a:ln>
        </c:spPr>
        <c:txPr>
          <a:bodyPr/>
          <a:lstStyle/>
          <a:p>
            <a:pPr>
              <a:defRPr>
                <a:solidFill>
                  <a:schemeClr val="bg1"/>
                </a:solidFill>
              </a:defRPr>
            </a:pPr>
            <a:endParaRPr lang="en-US"/>
          </a:p>
        </c:txPr>
        <c:crossAx val="97334784"/>
        <c:crosses val="autoZero"/>
        <c:crossBetween val="midCat"/>
      </c:valAx>
      <c:valAx>
        <c:axId val="97334784"/>
        <c:scaling>
          <c:orientation val="minMax"/>
          <c:max val="400"/>
          <c:min val="250"/>
        </c:scaling>
        <c:axPos val="l"/>
        <c:title>
          <c:tx>
            <c:rich>
              <a:bodyPr rot="-5400000" vert="horz"/>
              <a:lstStyle/>
              <a:p>
                <a:pPr>
                  <a:defRPr>
                    <a:solidFill>
                      <a:schemeClr val="bg1"/>
                    </a:solidFill>
                  </a:defRPr>
                </a:pPr>
                <a:r>
                  <a:rPr lang="en-US" dirty="0" smtClean="0">
                    <a:solidFill>
                      <a:schemeClr val="bg1"/>
                    </a:solidFill>
                  </a:rPr>
                  <a:t>Price ($/acre-foot)</a:t>
                </a:r>
                <a:endParaRPr lang="en-US" dirty="0">
                  <a:solidFill>
                    <a:schemeClr val="bg1"/>
                  </a:solidFill>
                </a:endParaRPr>
              </a:p>
            </c:rich>
          </c:tx>
          <c:layout>
            <c:manualLayout>
              <c:xMode val="edge"/>
              <c:yMode val="edge"/>
              <c:x val="2.3611111111111211E-2"/>
              <c:y val="0.34704316127150781"/>
            </c:manualLayout>
          </c:layout>
        </c:title>
        <c:numFmt formatCode="&quot;$&quot;#,##0" sourceLinked="0"/>
        <c:tickLblPos val="nextTo"/>
        <c:spPr>
          <a:ln w="31750">
            <a:solidFill>
              <a:schemeClr val="bg1"/>
            </a:solidFill>
          </a:ln>
        </c:spPr>
        <c:txPr>
          <a:bodyPr/>
          <a:lstStyle/>
          <a:p>
            <a:pPr>
              <a:defRPr>
                <a:solidFill>
                  <a:schemeClr val="bg1"/>
                </a:solidFill>
              </a:defRPr>
            </a:pPr>
            <a:endParaRPr lang="en-US"/>
          </a:p>
        </c:txPr>
        <c:crossAx val="97123712"/>
        <c:crosses val="autoZero"/>
        <c:crossBetween val="midCat"/>
        <c:majorUnit val="50"/>
      </c:valAx>
    </c:plotArea>
    <c:legend>
      <c:legendPos val="b"/>
      <c:legendEntry>
        <c:idx val="2"/>
        <c:delete val="1"/>
      </c:legendEntry>
      <c:legendEntry>
        <c:idx val="3"/>
        <c:delete val="1"/>
      </c:legendEntry>
      <c:layout>
        <c:manualLayout>
          <c:xMode val="edge"/>
          <c:yMode val="edge"/>
          <c:x val="0.18216524496937891"/>
          <c:y val="0.8782311169437198"/>
          <c:w val="0.62455839895013121"/>
          <c:h val="7.7324438611840504E-2"/>
        </c:manualLayout>
      </c:layout>
      <c:txPr>
        <a:bodyPr/>
        <a:lstStyle/>
        <a:p>
          <a:pPr>
            <a:defRPr>
              <a:solidFill>
                <a:schemeClr val="bg1"/>
              </a:solidFill>
            </a:defRPr>
          </a:pPr>
          <a:endParaRPr lang="en-US"/>
        </a:p>
      </c:txPr>
    </c:legend>
    <c:plotVisOnly val="1"/>
  </c:chart>
  <c:txPr>
    <a:bodyPr/>
    <a:lstStyle/>
    <a:p>
      <a:pPr>
        <a:defRPr sz="1800"/>
      </a:pPr>
      <a:endParaRPr lang="en-US"/>
    </a:p>
  </c:txPr>
  <c:externalData r:id="rId1"/>
</c:chartSpace>
</file>

<file path=ppt/charts/chart13.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0.14173731408574033"/>
          <c:y val="6.7319480898222026E-2"/>
          <c:w val="0.75891896325459918"/>
          <c:h val="0.71110484106153393"/>
        </c:manualLayout>
      </c:layout>
      <c:scatterChart>
        <c:scatterStyle val="lineMarker"/>
        <c:ser>
          <c:idx val="0"/>
          <c:order val="0"/>
          <c:tx>
            <c:v>Buyer Bids</c:v>
          </c:tx>
          <c:spPr>
            <a:ln w="28575">
              <a:noFill/>
            </a:ln>
          </c:spPr>
          <c:marker>
            <c:symbol val="none"/>
          </c:marker>
          <c:xVal>
            <c:numRef>
              <c:f>Sheet1!$A$2:$A$30</c:f>
              <c:numCache>
                <c:formatCode>General</c:formatCode>
                <c:ptCount val="29"/>
                <c:pt idx="0">
                  <c:v>296.2</c:v>
                </c:pt>
                <c:pt idx="1">
                  <c:v>566.76</c:v>
                </c:pt>
                <c:pt idx="2">
                  <c:v>14.600000000000001</c:v>
                </c:pt>
                <c:pt idx="3">
                  <c:v>17.120000000000005</c:v>
                </c:pt>
                <c:pt idx="4">
                  <c:v>176.07</c:v>
                </c:pt>
                <c:pt idx="5">
                  <c:v>0.89999999999999991</c:v>
                </c:pt>
                <c:pt idx="6">
                  <c:v>9.8000000000000025</c:v>
                </c:pt>
                <c:pt idx="7">
                  <c:v>0.65000000000000968</c:v>
                </c:pt>
                <c:pt idx="8">
                  <c:v>7.7999999999999989</c:v>
                </c:pt>
                <c:pt idx="9">
                  <c:v>6.6000000000000005</c:v>
                </c:pt>
                <c:pt idx="10">
                  <c:v>5</c:v>
                </c:pt>
                <c:pt idx="11">
                  <c:v>577.81999999999948</c:v>
                </c:pt>
                <c:pt idx="12">
                  <c:v>487.49999999999869</c:v>
                </c:pt>
                <c:pt idx="13">
                  <c:v>34.800000000000004</c:v>
                </c:pt>
                <c:pt idx="14">
                  <c:v>179.36</c:v>
                </c:pt>
                <c:pt idx="15">
                  <c:v>15.900000000000002</c:v>
                </c:pt>
                <c:pt idx="16">
                  <c:v>47.359999999999985</c:v>
                </c:pt>
                <c:pt idx="17">
                  <c:v>1.3000000000000007</c:v>
                </c:pt>
                <c:pt idx="18">
                  <c:v>15.100000000000001</c:v>
                </c:pt>
                <c:pt idx="19">
                  <c:v>5.1999999999999975</c:v>
                </c:pt>
                <c:pt idx="20">
                  <c:v>6.8000000000000105</c:v>
                </c:pt>
                <c:pt idx="21">
                  <c:v>9.129999999999999</c:v>
                </c:pt>
                <c:pt idx="22">
                  <c:v>5.1599999999999966</c:v>
                </c:pt>
                <c:pt idx="23">
                  <c:v>90.210000000000022</c:v>
                </c:pt>
                <c:pt idx="24">
                  <c:v>33.200000000000003</c:v>
                </c:pt>
                <c:pt idx="25">
                  <c:v>6.4700000000000024</c:v>
                </c:pt>
                <c:pt idx="26">
                  <c:v>0.9</c:v>
                </c:pt>
                <c:pt idx="27">
                  <c:v>41.700000000000017</c:v>
                </c:pt>
                <c:pt idx="28">
                  <c:v>8.0600000000000023</c:v>
                </c:pt>
              </c:numCache>
            </c:numRef>
          </c:xVal>
          <c:yVal>
            <c:numRef>
              <c:f>Sheet1!$B$2:$B$30</c:f>
              <c:numCache>
                <c:formatCode>General</c:formatCode>
                <c:ptCount val="29"/>
                <c:pt idx="0">
                  <c:v>256</c:v>
                </c:pt>
                <c:pt idx="1">
                  <c:v>260</c:v>
                </c:pt>
                <c:pt idx="2">
                  <c:v>263</c:v>
                </c:pt>
                <c:pt idx="3">
                  <c:v>268</c:v>
                </c:pt>
                <c:pt idx="4">
                  <c:v>293</c:v>
                </c:pt>
                <c:pt idx="5">
                  <c:v>295</c:v>
                </c:pt>
                <c:pt idx="6">
                  <c:v>306</c:v>
                </c:pt>
                <c:pt idx="7">
                  <c:v>321</c:v>
                </c:pt>
                <c:pt idx="8">
                  <c:v>325</c:v>
                </c:pt>
                <c:pt idx="9">
                  <c:v>327</c:v>
                </c:pt>
                <c:pt idx="10">
                  <c:v>332</c:v>
                </c:pt>
                <c:pt idx="11">
                  <c:v>335</c:v>
                </c:pt>
                <c:pt idx="12">
                  <c:v>338</c:v>
                </c:pt>
                <c:pt idx="13">
                  <c:v>346</c:v>
                </c:pt>
                <c:pt idx="14">
                  <c:v>347</c:v>
                </c:pt>
                <c:pt idx="15">
                  <c:v>348</c:v>
                </c:pt>
                <c:pt idx="16">
                  <c:v>349</c:v>
                </c:pt>
                <c:pt idx="17">
                  <c:v>350</c:v>
                </c:pt>
                <c:pt idx="18">
                  <c:v>353</c:v>
                </c:pt>
                <c:pt idx="19">
                  <c:v>357</c:v>
                </c:pt>
                <c:pt idx="20">
                  <c:v>359</c:v>
                </c:pt>
                <c:pt idx="21">
                  <c:v>362</c:v>
                </c:pt>
                <c:pt idx="22">
                  <c:v>364</c:v>
                </c:pt>
                <c:pt idx="23">
                  <c:v>377</c:v>
                </c:pt>
                <c:pt idx="24">
                  <c:v>377</c:v>
                </c:pt>
                <c:pt idx="25">
                  <c:v>385</c:v>
                </c:pt>
                <c:pt idx="26">
                  <c:v>386</c:v>
                </c:pt>
                <c:pt idx="27">
                  <c:v>392</c:v>
                </c:pt>
                <c:pt idx="28">
                  <c:v>400</c:v>
                </c:pt>
              </c:numCache>
            </c:numRef>
          </c:yVal>
        </c:ser>
        <c:ser>
          <c:idx val="1"/>
          <c:order val="1"/>
          <c:tx>
            <c:v>Seller Asks</c:v>
          </c:tx>
          <c:spPr>
            <a:ln w="28575">
              <a:noFill/>
            </a:ln>
          </c:spPr>
          <c:marker>
            <c:symbol val="none"/>
          </c:marker>
          <c:xVal>
            <c:numRef>
              <c:f>Sheet1!$C$2:$C$46</c:f>
              <c:numCache>
                <c:formatCode>General</c:formatCode>
                <c:ptCount val="45"/>
                <c:pt idx="0">
                  <c:v>1</c:v>
                </c:pt>
                <c:pt idx="1">
                  <c:v>0.57000000000000062</c:v>
                </c:pt>
                <c:pt idx="2">
                  <c:v>16.400000000000006</c:v>
                </c:pt>
                <c:pt idx="3">
                  <c:v>27.8</c:v>
                </c:pt>
                <c:pt idx="4">
                  <c:v>31.1</c:v>
                </c:pt>
                <c:pt idx="5">
                  <c:v>20.049999999999986</c:v>
                </c:pt>
                <c:pt idx="6">
                  <c:v>88.509999999999991</c:v>
                </c:pt>
                <c:pt idx="7">
                  <c:v>1025.9499999999989</c:v>
                </c:pt>
                <c:pt idx="8">
                  <c:v>25.1</c:v>
                </c:pt>
                <c:pt idx="9">
                  <c:v>58.14</c:v>
                </c:pt>
                <c:pt idx="10">
                  <c:v>69.450000000000017</c:v>
                </c:pt>
                <c:pt idx="11">
                  <c:v>7</c:v>
                </c:pt>
                <c:pt idx="12">
                  <c:v>38.180000000000007</c:v>
                </c:pt>
                <c:pt idx="13">
                  <c:v>1688.54</c:v>
                </c:pt>
                <c:pt idx="14">
                  <c:v>162.99</c:v>
                </c:pt>
                <c:pt idx="15">
                  <c:v>3.0599999999999987</c:v>
                </c:pt>
                <c:pt idx="16">
                  <c:v>96.2</c:v>
                </c:pt>
                <c:pt idx="17">
                  <c:v>2014.41</c:v>
                </c:pt>
                <c:pt idx="18">
                  <c:v>17.799999999999986</c:v>
                </c:pt>
                <c:pt idx="19">
                  <c:v>33.600000000000009</c:v>
                </c:pt>
                <c:pt idx="20">
                  <c:v>12.05</c:v>
                </c:pt>
                <c:pt idx="21">
                  <c:v>74.300000000000011</c:v>
                </c:pt>
                <c:pt idx="22">
                  <c:v>236.56999999999971</c:v>
                </c:pt>
                <c:pt idx="23">
                  <c:v>5.8</c:v>
                </c:pt>
                <c:pt idx="24">
                  <c:v>18.07</c:v>
                </c:pt>
                <c:pt idx="25">
                  <c:v>65.7</c:v>
                </c:pt>
                <c:pt idx="26">
                  <c:v>88.490000000000023</c:v>
                </c:pt>
                <c:pt idx="27">
                  <c:v>11.400000000000002</c:v>
                </c:pt>
                <c:pt idx="28">
                  <c:v>0.68000000000000682</c:v>
                </c:pt>
                <c:pt idx="29">
                  <c:v>108.6</c:v>
                </c:pt>
                <c:pt idx="30">
                  <c:v>107.5</c:v>
                </c:pt>
                <c:pt idx="31">
                  <c:v>48.09</c:v>
                </c:pt>
                <c:pt idx="32">
                  <c:v>2.9000000000000004</c:v>
                </c:pt>
                <c:pt idx="33">
                  <c:v>4.6000000000000005</c:v>
                </c:pt>
                <c:pt idx="34">
                  <c:v>30.8</c:v>
                </c:pt>
                <c:pt idx="35">
                  <c:v>73.730000000000032</c:v>
                </c:pt>
                <c:pt idx="36">
                  <c:v>20.580000000000002</c:v>
                </c:pt>
                <c:pt idx="37">
                  <c:v>54.38</c:v>
                </c:pt>
                <c:pt idx="38">
                  <c:v>97.73</c:v>
                </c:pt>
                <c:pt idx="39">
                  <c:v>5.8</c:v>
                </c:pt>
                <c:pt idx="40">
                  <c:v>67.960000000000022</c:v>
                </c:pt>
                <c:pt idx="41">
                  <c:v>55.9</c:v>
                </c:pt>
                <c:pt idx="42">
                  <c:v>7.48</c:v>
                </c:pt>
                <c:pt idx="43">
                  <c:v>3</c:v>
                </c:pt>
                <c:pt idx="44">
                  <c:v>0.9</c:v>
                </c:pt>
              </c:numCache>
            </c:numRef>
          </c:xVal>
          <c:yVal>
            <c:numRef>
              <c:f>Sheet1!$D$2:$D$46</c:f>
              <c:numCache>
                <c:formatCode>General</c:formatCode>
                <c:ptCount val="45"/>
                <c:pt idx="0">
                  <c:v>400</c:v>
                </c:pt>
                <c:pt idx="1">
                  <c:v>399</c:v>
                </c:pt>
                <c:pt idx="2">
                  <c:v>387</c:v>
                </c:pt>
                <c:pt idx="3">
                  <c:v>386</c:v>
                </c:pt>
                <c:pt idx="4">
                  <c:v>385</c:v>
                </c:pt>
                <c:pt idx="5">
                  <c:v>382</c:v>
                </c:pt>
                <c:pt idx="6">
                  <c:v>376</c:v>
                </c:pt>
                <c:pt idx="7">
                  <c:v>372</c:v>
                </c:pt>
                <c:pt idx="8">
                  <c:v>369</c:v>
                </c:pt>
                <c:pt idx="9">
                  <c:v>369</c:v>
                </c:pt>
                <c:pt idx="10">
                  <c:v>367</c:v>
                </c:pt>
                <c:pt idx="11">
                  <c:v>363</c:v>
                </c:pt>
                <c:pt idx="12">
                  <c:v>362</c:v>
                </c:pt>
                <c:pt idx="13">
                  <c:v>359</c:v>
                </c:pt>
                <c:pt idx="14">
                  <c:v>357</c:v>
                </c:pt>
                <c:pt idx="15">
                  <c:v>354</c:v>
                </c:pt>
                <c:pt idx="16">
                  <c:v>350</c:v>
                </c:pt>
                <c:pt idx="17">
                  <c:v>350</c:v>
                </c:pt>
                <c:pt idx="18">
                  <c:v>348</c:v>
                </c:pt>
                <c:pt idx="19">
                  <c:v>348</c:v>
                </c:pt>
                <c:pt idx="20">
                  <c:v>344</c:v>
                </c:pt>
                <c:pt idx="21">
                  <c:v>342</c:v>
                </c:pt>
                <c:pt idx="22">
                  <c:v>338</c:v>
                </c:pt>
                <c:pt idx="23">
                  <c:v>333</c:v>
                </c:pt>
                <c:pt idx="24">
                  <c:v>327</c:v>
                </c:pt>
                <c:pt idx="25">
                  <c:v>327</c:v>
                </c:pt>
                <c:pt idx="26">
                  <c:v>324</c:v>
                </c:pt>
                <c:pt idx="27">
                  <c:v>323</c:v>
                </c:pt>
                <c:pt idx="28">
                  <c:v>318</c:v>
                </c:pt>
                <c:pt idx="29">
                  <c:v>318</c:v>
                </c:pt>
                <c:pt idx="30">
                  <c:v>315</c:v>
                </c:pt>
                <c:pt idx="31">
                  <c:v>313</c:v>
                </c:pt>
                <c:pt idx="32">
                  <c:v>308</c:v>
                </c:pt>
                <c:pt idx="33">
                  <c:v>306</c:v>
                </c:pt>
                <c:pt idx="34">
                  <c:v>301</c:v>
                </c:pt>
                <c:pt idx="35">
                  <c:v>301</c:v>
                </c:pt>
                <c:pt idx="36">
                  <c:v>294</c:v>
                </c:pt>
                <c:pt idx="37">
                  <c:v>291</c:v>
                </c:pt>
                <c:pt idx="38">
                  <c:v>285</c:v>
                </c:pt>
                <c:pt idx="39">
                  <c:v>277</c:v>
                </c:pt>
                <c:pt idx="40">
                  <c:v>275</c:v>
                </c:pt>
                <c:pt idx="41">
                  <c:v>271</c:v>
                </c:pt>
                <c:pt idx="42">
                  <c:v>267</c:v>
                </c:pt>
                <c:pt idx="43">
                  <c:v>266</c:v>
                </c:pt>
                <c:pt idx="44">
                  <c:v>264</c:v>
                </c:pt>
              </c:numCache>
            </c:numRef>
          </c:yVal>
        </c:ser>
        <c:ser>
          <c:idx val="2"/>
          <c:order val="2"/>
          <c:tx>
            <c:v>Market Demand</c:v>
          </c:tx>
          <c:spPr>
            <a:ln w="50800">
              <a:solidFill>
                <a:srgbClr val="C00000"/>
              </a:solidFill>
            </a:ln>
          </c:spPr>
          <c:marker>
            <c:symbol val="none"/>
          </c:marker>
          <c:xVal>
            <c:numRef>
              <c:f>Sheet1!$E$2:$E$59</c:f>
              <c:numCache>
                <c:formatCode>General</c:formatCode>
                <c:ptCount val="58"/>
                <c:pt idx="0">
                  <c:v>2667.4700000000012</c:v>
                </c:pt>
                <c:pt idx="1">
                  <c:v>2371.2699999999845</c:v>
                </c:pt>
                <c:pt idx="2">
                  <c:v>2371.2699999999845</c:v>
                </c:pt>
                <c:pt idx="3">
                  <c:v>1804.5100000000002</c:v>
                </c:pt>
                <c:pt idx="4">
                  <c:v>1804.5100000000002</c:v>
                </c:pt>
                <c:pt idx="5">
                  <c:v>1789.9100000000003</c:v>
                </c:pt>
                <c:pt idx="6">
                  <c:v>1789.9100000000003</c:v>
                </c:pt>
                <c:pt idx="7">
                  <c:v>1772.7900000000004</c:v>
                </c:pt>
                <c:pt idx="8">
                  <c:v>1772.7900000000004</c:v>
                </c:pt>
                <c:pt idx="9">
                  <c:v>1596.7200000000003</c:v>
                </c:pt>
                <c:pt idx="10">
                  <c:v>1596.7200000000003</c:v>
                </c:pt>
                <c:pt idx="11">
                  <c:v>1595.8200000000002</c:v>
                </c:pt>
                <c:pt idx="12">
                  <c:v>1595.8200000000002</c:v>
                </c:pt>
                <c:pt idx="13">
                  <c:v>1586.02</c:v>
                </c:pt>
                <c:pt idx="14">
                  <c:v>1586.02</c:v>
                </c:pt>
                <c:pt idx="15">
                  <c:v>1585.37</c:v>
                </c:pt>
                <c:pt idx="16">
                  <c:v>1585.37</c:v>
                </c:pt>
                <c:pt idx="17">
                  <c:v>1577.5700000000002</c:v>
                </c:pt>
                <c:pt idx="18">
                  <c:v>1577.5700000000002</c:v>
                </c:pt>
                <c:pt idx="19">
                  <c:v>1570.9700000000003</c:v>
                </c:pt>
                <c:pt idx="20">
                  <c:v>1570.9700000000003</c:v>
                </c:pt>
                <c:pt idx="21">
                  <c:v>1565.9700000000003</c:v>
                </c:pt>
                <c:pt idx="22">
                  <c:v>1565.9700000000003</c:v>
                </c:pt>
                <c:pt idx="23">
                  <c:v>988.15</c:v>
                </c:pt>
                <c:pt idx="24">
                  <c:v>988.15</c:v>
                </c:pt>
                <c:pt idx="25">
                  <c:v>500.65000000000032</c:v>
                </c:pt>
                <c:pt idx="26">
                  <c:v>500.65000000000032</c:v>
                </c:pt>
                <c:pt idx="27">
                  <c:v>465.84999999999997</c:v>
                </c:pt>
                <c:pt idx="28">
                  <c:v>465.84999999999997</c:v>
                </c:pt>
                <c:pt idx="29">
                  <c:v>286.48999999999899</c:v>
                </c:pt>
                <c:pt idx="30">
                  <c:v>286.48999999999899</c:v>
                </c:pt>
                <c:pt idx="31">
                  <c:v>270.58999999999969</c:v>
                </c:pt>
                <c:pt idx="32">
                  <c:v>270.58999999999969</c:v>
                </c:pt>
                <c:pt idx="33">
                  <c:v>223.23000000000005</c:v>
                </c:pt>
                <c:pt idx="34">
                  <c:v>223.23000000000005</c:v>
                </c:pt>
                <c:pt idx="35">
                  <c:v>221.93000000000004</c:v>
                </c:pt>
                <c:pt idx="36">
                  <c:v>221.93000000000004</c:v>
                </c:pt>
                <c:pt idx="37">
                  <c:v>206.83000000000004</c:v>
                </c:pt>
                <c:pt idx="38">
                  <c:v>206.83000000000004</c:v>
                </c:pt>
                <c:pt idx="39">
                  <c:v>201.63000000000002</c:v>
                </c:pt>
                <c:pt idx="40">
                  <c:v>201.63000000000002</c:v>
                </c:pt>
                <c:pt idx="41">
                  <c:v>194.83</c:v>
                </c:pt>
                <c:pt idx="42">
                  <c:v>194.83</c:v>
                </c:pt>
                <c:pt idx="43">
                  <c:v>185.70000000000002</c:v>
                </c:pt>
                <c:pt idx="44">
                  <c:v>185.70000000000002</c:v>
                </c:pt>
                <c:pt idx="45">
                  <c:v>180.54000000000005</c:v>
                </c:pt>
                <c:pt idx="46">
                  <c:v>180.54000000000005</c:v>
                </c:pt>
                <c:pt idx="47">
                  <c:v>90.330000000000013</c:v>
                </c:pt>
                <c:pt idx="48">
                  <c:v>90.330000000000013</c:v>
                </c:pt>
                <c:pt idx="49">
                  <c:v>57.130000000000031</c:v>
                </c:pt>
                <c:pt idx="50">
                  <c:v>57.130000000000031</c:v>
                </c:pt>
                <c:pt idx="51">
                  <c:v>50.660000000000011</c:v>
                </c:pt>
                <c:pt idx="52">
                  <c:v>50.660000000000011</c:v>
                </c:pt>
                <c:pt idx="53">
                  <c:v>49.760000000000019</c:v>
                </c:pt>
                <c:pt idx="54">
                  <c:v>49.760000000000019</c:v>
                </c:pt>
                <c:pt idx="55">
                  <c:v>8.0600000000000023</c:v>
                </c:pt>
                <c:pt idx="56">
                  <c:v>8.0600000000000023</c:v>
                </c:pt>
                <c:pt idx="57">
                  <c:v>0</c:v>
                </c:pt>
              </c:numCache>
            </c:numRef>
          </c:xVal>
          <c:yVal>
            <c:numRef>
              <c:f>Sheet1!$F$2:$F$59</c:f>
              <c:numCache>
                <c:formatCode>General</c:formatCode>
                <c:ptCount val="58"/>
                <c:pt idx="0">
                  <c:v>256</c:v>
                </c:pt>
                <c:pt idx="1">
                  <c:v>256</c:v>
                </c:pt>
                <c:pt idx="2">
                  <c:v>260</c:v>
                </c:pt>
                <c:pt idx="3">
                  <c:v>260</c:v>
                </c:pt>
                <c:pt idx="4">
                  <c:v>263</c:v>
                </c:pt>
                <c:pt idx="5">
                  <c:v>263</c:v>
                </c:pt>
                <c:pt idx="6">
                  <c:v>268</c:v>
                </c:pt>
                <c:pt idx="7">
                  <c:v>268</c:v>
                </c:pt>
                <c:pt idx="8">
                  <c:v>293</c:v>
                </c:pt>
                <c:pt idx="9">
                  <c:v>293</c:v>
                </c:pt>
                <c:pt idx="10">
                  <c:v>295</c:v>
                </c:pt>
                <c:pt idx="11">
                  <c:v>295</c:v>
                </c:pt>
                <c:pt idx="12">
                  <c:v>306</c:v>
                </c:pt>
                <c:pt idx="13">
                  <c:v>306</c:v>
                </c:pt>
                <c:pt idx="14">
                  <c:v>321</c:v>
                </c:pt>
                <c:pt idx="15">
                  <c:v>321</c:v>
                </c:pt>
                <c:pt idx="16">
                  <c:v>325</c:v>
                </c:pt>
                <c:pt idx="17">
                  <c:v>325</c:v>
                </c:pt>
                <c:pt idx="18">
                  <c:v>327</c:v>
                </c:pt>
                <c:pt idx="19">
                  <c:v>327</c:v>
                </c:pt>
                <c:pt idx="20">
                  <c:v>332</c:v>
                </c:pt>
                <c:pt idx="21">
                  <c:v>332</c:v>
                </c:pt>
                <c:pt idx="22">
                  <c:v>335</c:v>
                </c:pt>
                <c:pt idx="23">
                  <c:v>335</c:v>
                </c:pt>
                <c:pt idx="24">
                  <c:v>338</c:v>
                </c:pt>
                <c:pt idx="25">
                  <c:v>338</c:v>
                </c:pt>
                <c:pt idx="26">
                  <c:v>346</c:v>
                </c:pt>
                <c:pt idx="27">
                  <c:v>346</c:v>
                </c:pt>
                <c:pt idx="28">
                  <c:v>347</c:v>
                </c:pt>
                <c:pt idx="29">
                  <c:v>347</c:v>
                </c:pt>
                <c:pt idx="30">
                  <c:v>348</c:v>
                </c:pt>
                <c:pt idx="31">
                  <c:v>348</c:v>
                </c:pt>
                <c:pt idx="32">
                  <c:v>349</c:v>
                </c:pt>
                <c:pt idx="33">
                  <c:v>349</c:v>
                </c:pt>
                <c:pt idx="34">
                  <c:v>350</c:v>
                </c:pt>
                <c:pt idx="35">
                  <c:v>350</c:v>
                </c:pt>
                <c:pt idx="36">
                  <c:v>353</c:v>
                </c:pt>
                <c:pt idx="37">
                  <c:v>353</c:v>
                </c:pt>
                <c:pt idx="38">
                  <c:v>357</c:v>
                </c:pt>
                <c:pt idx="39">
                  <c:v>357</c:v>
                </c:pt>
                <c:pt idx="40">
                  <c:v>359</c:v>
                </c:pt>
                <c:pt idx="41">
                  <c:v>359</c:v>
                </c:pt>
                <c:pt idx="42">
                  <c:v>362</c:v>
                </c:pt>
                <c:pt idx="43">
                  <c:v>362</c:v>
                </c:pt>
                <c:pt idx="44">
                  <c:v>364</c:v>
                </c:pt>
                <c:pt idx="45">
                  <c:v>364</c:v>
                </c:pt>
                <c:pt idx="46">
                  <c:v>377</c:v>
                </c:pt>
                <c:pt idx="47">
                  <c:v>377</c:v>
                </c:pt>
                <c:pt idx="48">
                  <c:v>377</c:v>
                </c:pt>
                <c:pt idx="49">
                  <c:v>377</c:v>
                </c:pt>
                <c:pt idx="50">
                  <c:v>385</c:v>
                </c:pt>
                <c:pt idx="51">
                  <c:v>385</c:v>
                </c:pt>
                <c:pt idx="52">
                  <c:v>386</c:v>
                </c:pt>
                <c:pt idx="53">
                  <c:v>386</c:v>
                </c:pt>
                <c:pt idx="54">
                  <c:v>392</c:v>
                </c:pt>
                <c:pt idx="55">
                  <c:v>392</c:v>
                </c:pt>
                <c:pt idx="56">
                  <c:v>400</c:v>
                </c:pt>
                <c:pt idx="57">
                  <c:v>400</c:v>
                </c:pt>
              </c:numCache>
            </c:numRef>
          </c:yVal>
        </c:ser>
        <c:ser>
          <c:idx val="3"/>
          <c:order val="3"/>
          <c:tx>
            <c:v>Market Supply</c:v>
          </c:tx>
          <c:spPr>
            <a:ln w="50800">
              <a:noFill/>
            </a:ln>
          </c:spPr>
          <c:marker>
            <c:symbol val="none"/>
          </c:marker>
          <c:xVal>
            <c:numRef>
              <c:f>Sheet1!$G$2:$G$90</c:f>
              <c:numCache>
                <c:formatCode>General</c:formatCode>
                <c:ptCount val="89"/>
                <c:pt idx="0">
                  <c:v>6628.8600000000024</c:v>
                </c:pt>
                <c:pt idx="1">
                  <c:v>6627.8600000000024</c:v>
                </c:pt>
                <c:pt idx="2">
                  <c:v>6627.8600000000024</c:v>
                </c:pt>
                <c:pt idx="3">
                  <c:v>6627.2899999999981</c:v>
                </c:pt>
                <c:pt idx="4">
                  <c:v>6627.2899999999981</c:v>
                </c:pt>
                <c:pt idx="5">
                  <c:v>6610.8899999999994</c:v>
                </c:pt>
                <c:pt idx="6">
                  <c:v>6610.8899999999994</c:v>
                </c:pt>
                <c:pt idx="7">
                  <c:v>6583.09</c:v>
                </c:pt>
                <c:pt idx="8">
                  <c:v>6583.09</c:v>
                </c:pt>
                <c:pt idx="9">
                  <c:v>6551.99</c:v>
                </c:pt>
                <c:pt idx="10">
                  <c:v>6551.99</c:v>
                </c:pt>
                <c:pt idx="11">
                  <c:v>6531.9399999999978</c:v>
                </c:pt>
                <c:pt idx="12">
                  <c:v>6531.9399999999978</c:v>
                </c:pt>
                <c:pt idx="13">
                  <c:v>6443.43</c:v>
                </c:pt>
                <c:pt idx="14">
                  <c:v>6443.43</c:v>
                </c:pt>
                <c:pt idx="15">
                  <c:v>5417.48</c:v>
                </c:pt>
                <c:pt idx="16">
                  <c:v>5417.48</c:v>
                </c:pt>
                <c:pt idx="17">
                  <c:v>5392.3799999999983</c:v>
                </c:pt>
                <c:pt idx="18">
                  <c:v>5392.3799999999983</c:v>
                </c:pt>
                <c:pt idx="19">
                  <c:v>5334.24</c:v>
                </c:pt>
                <c:pt idx="20">
                  <c:v>5334.24</c:v>
                </c:pt>
                <c:pt idx="21">
                  <c:v>5264.7899999999981</c:v>
                </c:pt>
                <c:pt idx="22">
                  <c:v>5264.7899999999981</c:v>
                </c:pt>
                <c:pt idx="23">
                  <c:v>5257.7899999999981</c:v>
                </c:pt>
                <c:pt idx="24">
                  <c:v>5257.7899999999981</c:v>
                </c:pt>
                <c:pt idx="25">
                  <c:v>5219.6100000000024</c:v>
                </c:pt>
                <c:pt idx="26">
                  <c:v>5219.6100000000024</c:v>
                </c:pt>
                <c:pt idx="27">
                  <c:v>3531.0700000000006</c:v>
                </c:pt>
                <c:pt idx="28">
                  <c:v>3531.0700000000006</c:v>
                </c:pt>
                <c:pt idx="29">
                  <c:v>3368.0800000000008</c:v>
                </c:pt>
                <c:pt idx="30">
                  <c:v>3368.0800000000008</c:v>
                </c:pt>
                <c:pt idx="31">
                  <c:v>3365.0200000000004</c:v>
                </c:pt>
                <c:pt idx="32">
                  <c:v>3365.0200000000004</c:v>
                </c:pt>
                <c:pt idx="33">
                  <c:v>3268.8200000000006</c:v>
                </c:pt>
                <c:pt idx="34">
                  <c:v>3268.8200000000006</c:v>
                </c:pt>
                <c:pt idx="35">
                  <c:v>1254.4100000000001</c:v>
                </c:pt>
                <c:pt idx="36">
                  <c:v>1254.4100000000001</c:v>
                </c:pt>
                <c:pt idx="37">
                  <c:v>1236.6099999999999</c:v>
                </c:pt>
                <c:pt idx="38">
                  <c:v>1236.6099999999999</c:v>
                </c:pt>
                <c:pt idx="39">
                  <c:v>1203.01</c:v>
                </c:pt>
                <c:pt idx="40">
                  <c:v>1203.01</c:v>
                </c:pt>
                <c:pt idx="41">
                  <c:v>1190.96</c:v>
                </c:pt>
                <c:pt idx="42">
                  <c:v>1190.96</c:v>
                </c:pt>
                <c:pt idx="43">
                  <c:v>1116.6599999999999</c:v>
                </c:pt>
                <c:pt idx="44">
                  <c:v>1116.6599999999999</c:v>
                </c:pt>
                <c:pt idx="45">
                  <c:v>880.09000000000015</c:v>
                </c:pt>
                <c:pt idx="46">
                  <c:v>880.09000000000015</c:v>
                </c:pt>
                <c:pt idx="47">
                  <c:v>874.29000000000053</c:v>
                </c:pt>
                <c:pt idx="48">
                  <c:v>874.29000000000053</c:v>
                </c:pt>
                <c:pt idx="49">
                  <c:v>856.22</c:v>
                </c:pt>
                <c:pt idx="50">
                  <c:v>856.22</c:v>
                </c:pt>
                <c:pt idx="51">
                  <c:v>790.52</c:v>
                </c:pt>
                <c:pt idx="52">
                  <c:v>790.52</c:v>
                </c:pt>
                <c:pt idx="53">
                  <c:v>702.03</c:v>
                </c:pt>
                <c:pt idx="54">
                  <c:v>702.03</c:v>
                </c:pt>
                <c:pt idx="55">
                  <c:v>690.63</c:v>
                </c:pt>
                <c:pt idx="56">
                  <c:v>690.63</c:v>
                </c:pt>
                <c:pt idx="57">
                  <c:v>689.94999999999948</c:v>
                </c:pt>
                <c:pt idx="58">
                  <c:v>689.94999999999948</c:v>
                </c:pt>
                <c:pt idx="59">
                  <c:v>581.34999999999798</c:v>
                </c:pt>
                <c:pt idx="60">
                  <c:v>581.34999999999798</c:v>
                </c:pt>
                <c:pt idx="61">
                  <c:v>473.85</c:v>
                </c:pt>
                <c:pt idx="62">
                  <c:v>473.85</c:v>
                </c:pt>
                <c:pt idx="63">
                  <c:v>425.76</c:v>
                </c:pt>
                <c:pt idx="64">
                  <c:v>425.76</c:v>
                </c:pt>
                <c:pt idx="65">
                  <c:v>422.86</c:v>
                </c:pt>
                <c:pt idx="66">
                  <c:v>422.86</c:v>
                </c:pt>
                <c:pt idx="67">
                  <c:v>418.26</c:v>
                </c:pt>
                <c:pt idx="68">
                  <c:v>418.26</c:v>
                </c:pt>
                <c:pt idx="69">
                  <c:v>387.46000000000004</c:v>
                </c:pt>
                <c:pt idx="70">
                  <c:v>387.46000000000004</c:v>
                </c:pt>
                <c:pt idx="71">
                  <c:v>313.72999999999894</c:v>
                </c:pt>
                <c:pt idx="72">
                  <c:v>313.72999999999894</c:v>
                </c:pt>
                <c:pt idx="73">
                  <c:v>293.15000000000032</c:v>
                </c:pt>
                <c:pt idx="74">
                  <c:v>293.15000000000032</c:v>
                </c:pt>
                <c:pt idx="75">
                  <c:v>238.76999999999998</c:v>
                </c:pt>
                <c:pt idx="76">
                  <c:v>238.76999999999998</c:v>
                </c:pt>
                <c:pt idx="77">
                  <c:v>141.04</c:v>
                </c:pt>
                <c:pt idx="78">
                  <c:v>141.04</c:v>
                </c:pt>
                <c:pt idx="79">
                  <c:v>135.23999999999998</c:v>
                </c:pt>
                <c:pt idx="80">
                  <c:v>135.23999999999998</c:v>
                </c:pt>
                <c:pt idx="81">
                  <c:v>67.28</c:v>
                </c:pt>
                <c:pt idx="82">
                  <c:v>67.28</c:v>
                </c:pt>
                <c:pt idx="83">
                  <c:v>11.38</c:v>
                </c:pt>
                <c:pt idx="84">
                  <c:v>11.38</c:v>
                </c:pt>
                <c:pt idx="85">
                  <c:v>3.9</c:v>
                </c:pt>
                <c:pt idx="86">
                  <c:v>3.9</c:v>
                </c:pt>
                <c:pt idx="87">
                  <c:v>0.9</c:v>
                </c:pt>
                <c:pt idx="88">
                  <c:v>0</c:v>
                </c:pt>
              </c:numCache>
            </c:numRef>
          </c:xVal>
          <c:yVal>
            <c:numRef>
              <c:f>Sheet1!$H$2:$H$90</c:f>
              <c:numCache>
                <c:formatCode>General</c:formatCode>
                <c:ptCount val="89"/>
                <c:pt idx="0">
                  <c:v>400</c:v>
                </c:pt>
                <c:pt idx="1">
                  <c:v>400</c:v>
                </c:pt>
                <c:pt idx="2">
                  <c:v>399</c:v>
                </c:pt>
                <c:pt idx="3">
                  <c:v>399</c:v>
                </c:pt>
                <c:pt idx="4">
                  <c:v>387</c:v>
                </c:pt>
                <c:pt idx="5">
                  <c:v>387</c:v>
                </c:pt>
                <c:pt idx="6">
                  <c:v>386</c:v>
                </c:pt>
                <c:pt idx="7">
                  <c:v>386</c:v>
                </c:pt>
                <c:pt idx="8">
                  <c:v>385</c:v>
                </c:pt>
                <c:pt idx="9">
                  <c:v>385</c:v>
                </c:pt>
                <c:pt idx="10">
                  <c:v>382</c:v>
                </c:pt>
                <c:pt idx="11">
                  <c:v>382</c:v>
                </c:pt>
                <c:pt idx="12">
                  <c:v>376</c:v>
                </c:pt>
                <c:pt idx="13">
                  <c:v>376</c:v>
                </c:pt>
                <c:pt idx="14">
                  <c:v>372</c:v>
                </c:pt>
                <c:pt idx="15">
                  <c:v>372</c:v>
                </c:pt>
                <c:pt idx="16">
                  <c:v>369</c:v>
                </c:pt>
                <c:pt idx="17">
                  <c:v>369</c:v>
                </c:pt>
                <c:pt idx="18">
                  <c:v>369</c:v>
                </c:pt>
                <c:pt idx="19">
                  <c:v>369</c:v>
                </c:pt>
                <c:pt idx="20">
                  <c:v>367</c:v>
                </c:pt>
                <c:pt idx="21">
                  <c:v>367</c:v>
                </c:pt>
                <c:pt idx="22">
                  <c:v>363</c:v>
                </c:pt>
                <c:pt idx="23">
                  <c:v>363</c:v>
                </c:pt>
                <c:pt idx="24">
                  <c:v>362</c:v>
                </c:pt>
                <c:pt idx="25">
                  <c:v>362</c:v>
                </c:pt>
                <c:pt idx="26">
                  <c:v>359</c:v>
                </c:pt>
                <c:pt idx="27">
                  <c:v>359</c:v>
                </c:pt>
                <c:pt idx="28">
                  <c:v>357</c:v>
                </c:pt>
                <c:pt idx="29">
                  <c:v>357</c:v>
                </c:pt>
                <c:pt idx="30">
                  <c:v>354</c:v>
                </c:pt>
                <c:pt idx="31">
                  <c:v>354</c:v>
                </c:pt>
                <c:pt idx="32">
                  <c:v>350</c:v>
                </c:pt>
                <c:pt idx="33">
                  <c:v>350</c:v>
                </c:pt>
                <c:pt idx="34">
                  <c:v>350</c:v>
                </c:pt>
                <c:pt idx="35">
                  <c:v>350</c:v>
                </c:pt>
                <c:pt idx="36">
                  <c:v>348</c:v>
                </c:pt>
                <c:pt idx="37">
                  <c:v>348</c:v>
                </c:pt>
                <c:pt idx="38">
                  <c:v>348</c:v>
                </c:pt>
                <c:pt idx="39">
                  <c:v>348</c:v>
                </c:pt>
                <c:pt idx="40">
                  <c:v>344</c:v>
                </c:pt>
                <c:pt idx="41">
                  <c:v>344</c:v>
                </c:pt>
                <c:pt idx="42">
                  <c:v>342</c:v>
                </c:pt>
                <c:pt idx="43">
                  <c:v>342</c:v>
                </c:pt>
                <c:pt idx="44">
                  <c:v>338</c:v>
                </c:pt>
                <c:pt idx="45">
                  <c:v>338</c:v>
                </c:pt>
                <c:pt idx="46">
                  <c:v>333</c:v>
                </c:pt>
                <c:pt idx="47">
                  <c:v>333</c:v>
                </c:pt>
                <c:pt idx="48">
                  <c:v>327</c:v>
                </c:pt>
                <c:pt idx="49">
                  <c:v>327</c:v>
                </c:pt>
                <c:pt idx="50">
                  <c:v>327</c:v>
                </c:pt>
                <c:pt idx="51">
                  <c:v>327</c:v>
                </c:pt>
                <c:pt idx="52">
                  <c:v>324</c:v>
                </c:pt>
                <c:pt idx="53">
                  <c:v>324</c:v>
                </c:pt>
                <c:pt idx="54">
                  <c:v>323</c:v>
                </c:pt>
                <c:pt idx="55">
                  <c:v>323</c:v>
                </c:pt>
                <c:pt idx="56">
                  <c:v>318</c:v>
                </c:pt>
                <c:pt idx="57">
                  <c:v>318</c:v>
                </c:pt>
                <c:pt idx="58">
                  <c:v>318</c:v>
                </c:pt>
                <c:pt idx="59">
                  <c:v>318</c:v>
                </c:pt>
                <c:pt idx="60">
                  <c:v>315</c:v>
                </c:pt>
                <c:pt idx="61">
                  <c:v>315</c:v>
                </c:pt>
                <c:pt idx="62">
                  <c:v>313</c:v>
                </c:pt>
                <c:pt idx="63">
                  <c:v>313</c:v>
                </c:pt>
                <c:pt idx="64">
                  <c:v>308</c:v>
                </c:pt>
                <c:pt idx="65">
                  <c:v>308</c:v>
                </c:pt>
                <c:pt idx="66">
                  <c:v>306</c:v>
                </c:pt>
                <c:pt idx="67">
                  <c:v>306</c:v>
                </c:pt>
                <c:pt idx="68">
                  <c:v>301</c:v>
                </c:pt>
                <c:pt idx="69">
                  <c:v>301</c:v>
                </c:pt>
                <c:pt idx="70">
                  <c:v>301</c:v>
                </c:pt>
                <c:pt idx="71">
                  <c:v>301</c:v>
                </c:pt>
                <c:pt idx="72">
                  <c:v>294</c:v>
                </c:pt>
                <c:pt idx="73">
                  <c:v>294</c:v>
                </c:pt>
                <c:pt idx="74">
                  <c:v>291</c:v>
                </c:pt>
                <c:pt idx="75">
                  <c:v>291</c:v>
                </c:pt>
                <c:pt idx="76">
                  <c:v>285</c:v>
                </c:pt>
                <c:pt idx="77">
                  <c:v>285</c:v>
                </c:pt>
                <c:pt idx="78">
                  <c:v>277</c:v>
                </c:pt>
                <c:pt idx="79">
                  <c:v>277</c:v>
                </c:pt>
                <c:pt idx="80">
                  <c:v>275</c:v>
                </c:pt>
                <c:pt idx="81">
                  <c:v>275</c:v>
                </c:pt>
                <c:pt idx="82">
                  <c:v>271</c:v>
                </c:pt>
                <c:pt idx="83">
                  <c:v>271</c:v>
                </c:pt>
                <c:pt idx="84">
                  <c:v>267</c:v>
                </c:pt>
                <c:pt idx="85">
                  <c:v>267</c:v>
                </c:pt>
                <c:pt idx="86">
                  <c:v>266</c:v>
                </c:pt>
                <c:pt idx="87">
                  <c:v>264</c:v>
                </c:pt>
                <c:pt idx="88">
                  <c:v>264</c:v>
                </c:pt>
              </c:numCache>
            </c:numRef>
          </c:yVal>
        </c:ser>
        <c:axId val="97380224"/>
        <c:axId val="97381760"/>
      </c:scatterChart>
      <c:valAx>
        <c:axId val="97380224"/>
        <c:scaling>
          <c:orientation val="minMax"/>
          <c:max val="3000"/>
        </c:scaling>
        <c:delete val="1"/>
        <c:axPos val="b"/>
        <c:numFmt formatCode="#,##0" sourceLinked="0"/>
        <c:tickLblPos val="none"/>
        <c:crossAx val="97381760"/>
        <c:crosses val="autoZero"/>
        <c:crossBetween val="midCat"/>
      </c:valAx>
      <c:valAx>
        <c:axId val="97381760"/>
        <c:scaling>
          <c:orientation val="minMax"/>
          <c:max val="400"/>
          <c:min val="250"/>
        </c:scaling>
        <c:delete val="1"/>
        <c:axPos val="l"/>
        <c:numFmt formatCode="&quot;$&quot;#,##0" sourceLinked="0"/>
        <c:tickLblPos val="none"/>
        <c:crossAx val="97380224"/>
        <c:crosses val="autoZero"/>
        <c:crossBetween val="midCat"/>
        <c:majorUnit val="50"/>
      </c:valAx>
    </c:plotArea>
    <c:legend>
      <c:legendPos val="b"/>
      <c:legendEntry>
        <c:idx val="0"/>
        <c:delete val="1"/>
      </c:legendEntry>
      <c:legendEntry>
        <c:idx val="1"/>
        <c:delete val="1"/>
      </c:legendEntry>
      <c:legendEntry>
        <c:idx val="3"/>
        <c:delete val="1"/>
      </c:legendEntry>
      <c:layout>
        <c:manualLayout>
          <c:xMode val="edge"/>
          <c:yMode val="edge"/>
          <c:x val="0.26688746719160505"/>
          <c:y val="0.93378667249927516"/>
          <c:w val="0.24816951006124241"/>
          <c:h val="5.5102216389617972E-2"/>
        </c:manualLayout>
      </c:layout>
      <c:txPr>
        <a:bodyPr/>
        <a:lstStyle/>
        <a:p>
          <a:pPr>
            <a:defRPr>
              <a:solidFill>
                <a:schemeClr val="bg1"/>
              </a:solidFill>
            </a:defRPr>
          </a:pPr>
          <a:endParaRPr lang="en-US"/>
        </a:p>
      </c:txPr>
    </c:legend>
    <c:plotVisOnly val="1"/>
  </c:chart>
  <c:txPr>
    <a:bodyPr/>
    <a:lstStyle/>
    <a:p>
      <a:pPr>
        <a:defRPr sz="1800"/>
      </a:pPr>
      <a:endParaRPr lang="en-US"/>
    </a:p>
  </c:txPr>
  <c:externalData r:id="rId1"/>
</c:chartSpace>
</file>

<file path=ppt/charts/chart14.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0.14173731408574033"/>
          <c:y val="6.7319480898222026E-2"/>
          <c:w val="0.75891896325459918"/>
          <c:h val="0.71110484106153393"/>
        </c:manualLayout>
      </c:layout>
      <c:scatterChart>
        <c:scatterStyle val="lineMarker"/>
        <c:ser>
          <c:idx val="0"/>
          <c:order val="0"/>
          <c:tx>
            <c:v>Buyer Bids</c:v>
          </c:tx>
          <c:spPr>
            <a:ln w="28575">
              <a:noFill/>
            </a:ln>
          </c:spPr>
          <c:marker>
            <c:symbol val="none"/>
          </c:marker>
          <c:xVal>
            <c:numRef>
              <c:f>Sheet1!$A$2:$A$30</c:f>
              <c:numCache>
                <c:formatCode>General</c:formatCode>
                <c:ptCount val="29"/>
                <c:pt idx="0">
                  <c:v>296.2</c:v>
                </c:pt>
                <c:pt idx="1">
                  <c:v>566.76</c:v>
                </c:pt>
                <c:pt idx="2">
                  <c:v>14.600000000000001</c:v>
                </c:pt>
                <c:pt idx="3">
                  <c:v>17.120000000000005</c:v>
                </c:pt>
                <c:pt idx="4">
                  <c:v>176.07</c:v>
                </c:pt>
                <c:pt idx="5">
                  <c:v>0.89999999999999991</c:v>
                </c:pt>
                <c:pt idx="6">
                  <c:v>9.8000000000000025</c:v>
                </c:pt>
                <c:pt idx="7">
                  <c:v>0.65000000000000924</c:v>
                </c:pt>
                <c:pt idx="8">
                  <c:v>7.7999999999999989</c:v>
                </c:pt>
                <c:pt idx="9">
                  <c:v>6.6000000000000005</c:v>
                </c:pt>
                <c:pt idx="10">
                  <c:v>5</c:v>
                </c:pt>
                <c:pt idx="11">
                  <c:v>577.81999999999948</c:v>
                </c:pt>
                <c:pt idx="12">
                  <c:v>487.49999999999869</c:v>
                </c:pt>
                <c:pt idx="13">
                  <c:v>34.800000000000004</c:v>
                </c:pt>
                <c:pt idx="14">
                  <c:v>179.36</c:v>
                </c:pt>
                <c:pt idx="15">
                  <c:v>15.900000000000002</c:v>
                </c:pt>
                <c:pt idx="16">
                  <c:v>47.359999999999985</c:v>
                </c:pt>
                <c:pt idx="17">
                  <c:v>1.3000000000000007</c:v>
                </c:pt>
                <c:pt idx="18">
                  <c:v>15.100000000000001</c:v>
                </c:pt>
                <c:pt idx="19">
                  <c:v>5.1999999999999975</c:v>
                </c:pt>
                <c:pt idx="20">
                  <c:v>6.8000000000000105</c:v>
                </c:pt>
                <c:pt idx="21">
                  <c:v>9.1300000000000008</c:v>
                </c:pt>
                <c:pt idx="22">
                  <c:v>5.1599999999999966</c:v>
                </c:pt>
                <c:pt idx="23">
                  <c:v>90.210000000000022</c:v>
                </c:pt>
                <c:pt idx="24">
                  <c:v>33.200000000000003</c:v>
                </c:pt>
                <c:pt idx="25">
                  <c:v>6.4700000000000024</c:v>
                </c:pt>
                <c:pt idx="26">
                  <c:v>0.9</c:v>
                </c:pt>
                <c:pt idx="27">
                  <c:v>41.700000000000017</c:v>
                </c:pt>
                <c:pt idx="28">
                  <c:v>8.0600000000000023</c:v>
                </c:pt>
              </c:numCache>
            </c:numRef>
          </c:xVal>
          <c:yVal>
            <c:numRef>
              <c:f>Sheet1!$B$2:$B$30</c:f>
              <c:numCache>
                <c:formatCode>General</c:formatCode>
                <c:ptCount val="29"/>
                <c:pt idx="0">
                  <c:v>256</c:v>
                </c:pt>
                <c:pt idx="1">
                  <c:v>260</c:v>
                </c:pt>
                <c:pt idx="2">
                  <c:v>263</c:v>
                </c:pt>
                <c:pt idx="3">
                  <c:v>268</c:v>
                </c:pt>
                <c:pt idx="4">
                  <c:v>293</c:v>
                </c:pt>
                <c:pt idx="5">
                  <c:v>295</c:v>
                </c:pt>
                <c:pt idx="6">
                  <c:v>306</c:v>
                </c:pt>
                <c:pt idx="7">
                  <c:v>321</c:v>
                </c:pt>
                <c:pt idx="8">
                  <c:v>325</c:v>
                </c:pt>
                <c:pt idx="9">
                  <c:v>327</c:v>
                </c:pt>
                <c:pt idx="10">
                  <c:v>332</c:v>
                </c:pt>
                <c:pt idx="11">
                  <c:v>335</c:v>
                </c:pt>
                <c:pt idx="12">
                  <c:v>338</c:v>
                </c:pt>
                <c:pt idx="13">
                  <c:v>346</c:v>
                </c:pt>
                <c:pt idx="14">
                  <c:v>347</c:v>
                </c:pt>
                <c:pt idx="15">
                  <c:v>348</c:v>
                </c:pt>
                <c:pt idx="16">
                  <c:v>349</c:v>
                </c:pt>
                <c:pt idx="17">
                  <c:v>350</c:v>
                </c:pt>
                <c:pt idx="18">
                  <c:v>353</c:v>
                </c:pt>
                <c:pt idx="19">
                  <c:v>357</c:v>
                </c:pt>
                <c:pt idx="20">
                  <c:v>359</c:v>
                </c:pt>
                <c:pt idx="21">
                  <c:v>362</c:v>
                </c:pt>
                <c:pt idx="22">
                  <c:v>364</c:v>
                </c:pt>
                <c:pt idx="23">
                  <c:v>377</c:v>
                </c:pt>
                <c:pt idx="24">
                  <c:v>377</c:v>
                </c:pt>
                <c:pt idx="25">
                  <c:v>385</c:v>
                </c:pt>
                <c:pt idx="26">
                  <c:v>386</c:v>
                </c:pt>
                <c:pt idx="27">
                  <c:v>392</c:v>
                </c:pt>
                <c:pt idx="28">
                  <c:v>400</c:v>
                </c:pt>
              </c:numCache>
            </c:numRef>
          </c:yVal>
        </c:ser>
        <c:ser>
          <c:idx val="1"/>
          <c:order val="1"/>
          <c:tx>
            <c:v>Seller Asks</c:v>
          </c:tx>
          <c:spPr>
            <a:ln w="28575">
              <a:noFill/>
            </a:ln>
          </c:spPr>
          <c:marker>
            <c:symbol val="none"/>
          </c:marker>
          <c:xVal>
            <c:numRef>
              <c:f>Sheet1!$C$2:$C$46</c:f>
              <c:numCache>
                <c:formatCode>General</c:formatCode>
                <c:ptCount val="45"/>
                <c:pt idx="0">
                  <c:v>1</c:v>
                </c:pt>
                <c:pt idx="1">
                  <c:v>0.57000000000000062</c:v>
                </c:pt>
                <c:pt idx="2">
                  <c:v>16.400000000000006</c:v>
                </c:pt>
                <c:pt idx="3">
                  <c:v>27.8</c:v>
                </c:pt>
                <c:pt idx="4">
                  <c:v>31.1</c:v>
                </c:pt>
                <c:pt idx="5">
                  <c:v>20.049999999999986</c:v>
                </c:pt>
                <c:pt idx="6">
                  <c:v>88.509999999999991</c:v>
                </c:pt>
                <c:pt idx="7">
                  <c:v>1025.9499999999989</c:v>
                </c:pt>
                <c:pt idx="8">
                  <c:v>25.1</c:v>
                </c:pt>
                <c:pt idx="9">
                  <c:v>58.14</c:v>
                </c:pt>
                <c:pt idx="10">
                  <c:v>69.450000000000017</c:v>
                </c:pt>
                <c:pt idx="11">
                  <c:v>7</c:v>
                </c:pt>
                <c:pt idx="12">
                  <c:v>38.180000000000007</c:v>
                </c:pt>
                <c:pt idx="13">
                  <c:v>1688.54</c:v>
                </c:pt>
                <c:pt idx="14">
                  <c:v>162.99</c:v>
                </c:pt>
                <c:pt idx="15">
                  <c:v>3.0599999999999987</c:v>
                </c:pt>
                <c:pt idx="16">
                  <c:v>96.2</c:v>
                </c:pt>
                <c:pt idx="17">
                  <c:v>2014.41</c:v>
                </c:pt>
                <c:pt idx="18">
                  <c:v>17.799999999999986</c:v>
                </c:pt>
                <c:pt idx="19">
                  <c:v>33.600000000000009</c:v>
                </c:pt>
                <c:pt idx="20">
                  <c:v>12.05</c:v>
                </c:pt>
                <c:pt idx="21">
                  <c:v>74.300000000000011</c:v>
                </c:pt>
                <c:pt idx="22">
                  <c:v>236.56999999999971</c:v>
                </c:pt>
                <c:pt idx="23">
                  <c:v>5.8</c:v>
                </c:pt>
                <c:pt idx="24">
                  <c:v>18.07</c:v>
                </c:pt>
                <c:pt idx="25">
                  <c:v>65.7</c:v>
                </c:pt>
                <c:pt idx="26">
                  <c:v>88.490000000000023</c:v>
                </c:pt>
                <c:pt idx="27">
                  <c:v>11.400000000000002</c:v>
                </c:pt>
                <c:pt idx="28">
                  <c:v>0.68000000000000682</c:v>
                </c:pt>
                <c:pt idx="29">
                  <c:v>108.6</c:v>
                </c:pt>
                <c:pt idx="30">
                  <c:v>107.5</c:v>
                </c:pt>
                <c:pt idx="31">
                  <c:v>48.09</c:v>
                </c:pt>
                <c:pt idx="32">
                  <c:v>2.9000000000000004</c:v>
                </c:pt>
                <c:pt idx="33">
                  <c:v>4.6000000000000005</c:v>
                </c:pt>
                <c:pt idx="34">
                  <c:v>30.8</c:v>
                </c:pt>
                <c:pt idx="35">
                  <c:v>73.730000000000032</c:v>
                </c:pt>
                <c:pt idx="36">
                  <c:v>20.580000000000002</c:v>
                </c:pt>
                <c:pt idx="37">
                  <c:v>54.379999999999995</c:v>
                </c:pt>
                <c:pt idx="38">
                  <c:v>97.73</c:v>
                </c:pt>
                <c:pt idx="39">
                  <c:v>5.8</c:v>
                </c:pt>
                <c:pt idx="40">
                  <c:v>67.960000000000022</c:v>
                </c:pt>
                <c:pt idx="41">
                  <c:v>55.9</c:v>
                </c:pt>
                <c:pt idx="42">
                  <c:v>7.48</c:v>
                </c:pt>
                <c:pt idx="43">
                  <c:v>3</c:v>
                </c:pt>
                <c:pt idx="44">
                  <c:v>0.9</c:v>
                </c:pt>
              </c:numCache>
            </c:numRef>
          </c:xVal>
          <c:yVal>
            <c:numRef>
              <c:f>Sheet1!$D$2:$D$46</c:f>
              <c:numCache>
                <c:formatCode>General</c:formatCode>
                <c:ptCount val="45"/>
                <c:pt idx="0">
                  <c:v>400</c:v>
                </c:pt>
                <c:pt idx="1">
                  <c:v>399</c:v>
                </c:pt>
                <c:pt idx="2">
                  <c:v>387</c:v>
                </c:pt>
                <c:pt idx="3">
                  <c:v>386</c:v>
                </c:pt>
                <c:pt idx="4">
                  <c:v>385</c:v>
                </c:pt>
                <c:pt idx="5">
                  <c:v>382</c:v>
                </c:pt>
                <c:pt idx="6">
                  <c:v>376</c:v>
                </c:pt>
                <c:pt idx="7">
                  <c:v>372</c:v>
                </c:pt>
                <c:pt idx="8">
                  <c:v>369</c:v>
                </c:pt>
                <c:pt idx="9">
                  <c:v>369</c:v>
                </c:pt>
                <c:pt idx="10">
                  <c:v>367</c:v>
                </c:pt>
                <c:pt idx="11">
                  <c:v>363</c:v>
                </c:pt>
                <c:pt idx="12">
                  <c:v>362</c:v>
                </c:pt>
                <c:pt idx="13">
                  <c:v>359</c:v>
                </c:pt>
                <c:pt idx="14">
                  <c:v>357</c:v>
                </c:pt>
                <c:pt idx="15">
                  <c:v>354</c:v>
                </c:pt>
                <c:pt idx="16">
                  <c:v>350</c:v>
                </c:pt>
                <c:pt idx="17">
                  <c:v>350</c:v>
                </c:pt>
                <c:pt idx="18">
                  <c:v>348</c:v>
                </c:pt>
                <c:pt idx="19">
                  <c:v>348</c:v>
                </c:pt>
                <c:pt idx="20">
                  <c:v>344</c:v>
                </c:pt>
                <c:pt idx="21">
                  <c:v>342</c:v>
                </c:pt>
                <c:pt idx="22">
                  <c:v>338</c:v>
                </c:pt>
                <c:pt idx="23">
                  <c:v>333</c:v>
                </c:pt>
                <c:pt idx="24">
                  <c:v>327</c:v>
                </c:pt>
                <c:pt idx="25">
                  <c:v>327</c:v>
                </c:pt>
                <c:pt idx="26">
                  <c:v>324</c:v>
                </c:pt>
                <c:pt idx="27">
                  <c:v>323</c:v>
                </c:pt>
                <c:pt idx="28">
                  <c:v>318</c:v>
                </c:pt>
                <c:pt idx="29">
                  <c:v>318</c:v>
                </c:pt>
                <c:pt idx="30">
                  <c:v>315</c:v>
                </c:pt>
                <c:pt idx="31">
                  <c:v>313</c:v>
                </c:pt>
                <c:pt idx="32">
                  <c:v>308</c:v>
                </c:pt>
                <c:pt idx="33">
                  <c:v>306</c:v>
                </c:pt>
                <c:pt idx="34">
                  <c:v>301</c:v>
                </c:pt>
                <c:pt idx="35">
                  <c:v>301</c:v>
                </c:pt>
                <c:pt idx="36">
                  <c:v>294</c:v>
                </c:pt>
                <c:pt idx="37">
                  <c:v>291</c:v>
                </c:pt>
                <c:pt idx="38">
                  <c:v>285</c:v>
                </c:pt>
                <c:pt idx="39">
                  <c:v>277</c:v>
                </c:pt>
                <c:pt idx="40">
                  <c:v>275</c:v>
                </c:pt>
                <c:pt idx="41">
                  <c:v>271</c:v>
                </c:pt>
                <c:pt idx="42">
                  <c:v>267</c:v>
                </c:pt>
                <c:pt idx="43">
                  <c:v>266</c:v>
                </c:pt>
                <c:pt idx="44">
                  <c:v>264</c:v>
                </c:pt>
              </c:numCache>
            </c:numRef>
          </c:yVal>
        </c:ser>
        <c:ser>
          <c:idx val="2"/>
          <c:order val="2"/>
          <c:tx>
            <c:v>Market Demand</c:v>
          </c:tx>
          <c:spPr>
            <a:ln w="50800">
              <a:noFill/>
            </a:ln>
          </c:spPr>
          <c:marker>
            <c:symbol val="none"/>
          </c:marker>
          <c:xVal>
            <c:numRef>
              <c:f>Sheet1!$E$2:$E$59</c:f>
              <c:numCache>
                <c:formatCode>General</c:formatCode>
                <c:ptCount val="58"/>
                <c:pt idx="0">
                  <c:v>2667.4700000000012</c:v>
                </c:pt>
                <c:pt idx="1">
                  <c:v>2371.2699999999859</c:v>
                </c:pt>
                <c:pt idx="2">
                  <c:v>2371.2699999999859</c:v>
                </c:pt>
                <c:pt idx="3">
                  <c:v>1804.5100000000002</c:v>
                </c:pt>
                <c:pt idx="4">
                  <c:v>1804.5100000000002</c:v>
                </c:pt>
                <c:pt idx="5">
                  <c:v>1789.9100000000003</c:v>
                </c:pt>
                <c:pt idx="6">
                  <c:v>1789.9100000000003</c:v>
                </c:pt>
                <c:pt idx="7">
                  <c:v>1772.7900000000004</c:v>
                </c:pt>
                <c:pt idx="8">
                  <c:v>1772.7900000000004</c:v>
                </c:pt>
                <c:pt idx="9">
                  <c:v>1596.7200000000003</c:v>
                </c:pt>
                <c:pt idx="10">
                  <c:v>1596.7200000000003</c:v>
                </c:pt>
                <c:pt idx="11">
                  <c:v>1595.8200000000002</c:v>
                </c:pt>
                <c:pt idx="12">
                  <c:v>1595.8200000000002</c:v>
                </c:pt>
                <c:pt idx="13">
                  <c:v>1586.02</c:v>
                </c:pt>
                <c:pt idx="14">
                  <c:v>1586.02</c:v>
                </c:pt>
                <c:pt idx="15">
                  <c:v>1585.37</c:v>
                </c:pt>
                <c:pt idx="16">
                  <c:v>1585.37</c:v>
                </c:pt>
                <c:pt idx="17">
                  <c:v>1577.5700000000002</c:v>
                </c:pt>
                <c:pt idx="18">
                  <c:v>1577.5700000000002</c:v>
                </c:pt>
                <c:pt idx="19">
                  <c:v>1570.9700000000003</c:v>
                </c:pt>
                <c:pt idx="20">
                  <c:v>1570.9700000000003</c:v>
                </c:pt>
                <c:pt idx="21">
                  <c:v>1565.9700000000003</c:v>
                </c:pt>
                <c:pt idx="22">
                  <c:v>1565.9700000000003</c:v>
                </c:pt>
                <c:pt idx="23">
                  <c:v>988.15</c:v>
                </c:pt>
                <c:pt idx="24">
                  <c:v>988.15</c:v>
                </c:pt>
                <c:pt idx="25">
                  <c:v>500.65000000000032</c:v>
                </c:pt>
                <c:pt idx="26">
                  <c:v>500.65000000000032</c:v>
                </c:pt>
                <c:pt idx="27">
                  <c:v>465.84999999999997</c:v>
                </c:pt>
                <c:pt idx="28">
                  <c:v>465.84999999999997</c:v>
                </c:pt>
                <c:pt idx="29">
                  <c:v>286.48999999999899</c:v>
                </c:pt>
                <c:pt idx="30">
                  <c:v>286.48999999999899</c:v>
                </c:pt>
                <c:pt idx="31">
                  <c:v>270.58999999999969</c:v>
                </c:pt>
                <c:pt idx="32">
                  <c:v>270.58999999999969</c:v>
                </c:pt>
                <c:pt idx="33">
                  <c:v>223.23000000000005</c:v>
                </c:pt>
                <c:pt idx="34">
                  <c:v>223.23000000000005</c:v>
                </c:pt>
                <c:pt idx="35">
                  <c:v>221.93000000000004</c:v>
                </c:pt>
                <c:pt idx="36">
                  <c:v>221.93000000000004</c:v>
                </c:pt>
                <c:pt idx="37">
                  <c:v>206.83000000000004</c:v>
                </c:pt>
                <c:pt idx="38">
                  <c:v>206.83000000000004</c:v>
                </c:pt>
                <c:pt idx="39">
                  <c:v>201.63000000000002</c:v>
                </c:pt>
                <c:pt idx="40">
                  <c:v>201.63000000000002</c:v>
                </c:pt>
                <c:pt idx="41">
                  <c:v>194.83</c:v>
                </c:pt>
                <c:pt idx="42">
                  <c:v>194.83</c:v>
                </c:pt>
                <c:pt idx="43">
                  <c:v>185.70000000000002</c:v>
                </c:pt>
                <c:pt idx="44">
                  <c:v>185.70000000000002</c:v>
                </c:pt>
                <c:pt idx="45">
                  <c:v>180.54000000000005</c:v>
                </c:pt>
                <c:pt idx="46">
                  <c:v>180.54000000000005</c:v>
                </c:pt>
                <c:pt idx="47">
                  <c:v>90.330000000000013</c:v>
                </c:pt>
                <c:pt idx="48">
                  <c:v>90.330000000000013</c:v>
                </c:pt>
                <c:pt idx="49">
                  <c:v>57.130000000000031</c:v>
                </c:pt>
                <c:pt idx="50">
                  <c:v>57.130000000000031</c:v>
                </c:pt>
                <c:pt idx="51">
                  <c:v>50.660000000000011</c:v>
                </c:pt>
                <c:pt idx="52">
                  <c:v>50.660000000000011</c:v>
                </c:pt>
                <c:pt idx="53">
                  <c:v>49.760000000000019</c:v>
                </c:pt>
                <c:pt idx="54">
                  <c:v>49.760000000000019</c:v>
                </c:pt>
                <c:pt idx="55">
                  <c:v>8.0600000000000023</c:v>
                </c:pt>
                <c:pt idx="56">
                  <c:v>8.0600000000000023</c:v>
                </c:pt>
                <c:pt idx="57">
                  <c:v>0</c:v>
                </c:pt>
              </c:numCache>
            </c:numRef>
          </c:xVal>
          <c:yVal>
            <c:numRef>
              <c:f>Sheet1!$F$2:$F$59</c:f>
              <c:numCache>
                <c:formatCode>General</c:formatCode>
                <c:ptCount val="58"/>
                <c:pt idx="0">
                  <c:v>256</c:v>
                </c:pt>
                <c:pt idx="1">
                  <c:v>256</c:v>
                </c:pt>
                <c:pt idx="2">
                  <c:v>260</c:v>
                </c:pt>
                <c:pt idx="3">
                  <c:v>260</c:v>
                </c:pt>
                <c:pt idx="4">
                  <c:v>263</c:v>
                </c:pt>
                <c:pt idx="5">
                  <c:v>263</c:v>
                </c:pt>
                <c:pt idx="6">
                  <c:v>268</c:v>
                </c:pt>
                <c:pt idx="7">
                  <c:v>268</c:v>
                </c:pt>
                <c:pt idx="8">
                  <c:v>293</c:v>
                </c:pt>
                <c:pt idx="9">
                  <c:v>293</c:v>
                </c:pt>
                <c:pt idx="10">
                  <c:v>295</c:v>
                </c:pt>
                <c:pt idx="11">
                  <c:v>295</c:v>
                </c:pt>
                <c:pt idx="12">
                  <c:v>306</c:v>
                </c:pt>
                <c:pt idx="13">
                  <c:v>306</c:v>
                </c:pt>
                <c:pt idx="14">
                  <c:v>321</c:v>
                </c:pt>
                <c:pt idx="15">
                  <c:v>321</c:v>
                </c:pt>
                <c:pt idx="16">
                  <c:v>325</c:v>
                </c:pt>
                <c:pt idx="17">
                  <c:v>325</c:v>
                </c:pt>
                <c:pt idx="18">
                  <c:v>327</c:v>
                </c:pt>
                <c:pt idx="19">
                  <c:v>327</c:v>
                </c:pt>
                <c:pt idx="20">
                  <c:v>332</c:v>
                </c:pt>
                <c:pt idx="21">
                  <c:v>332</c:v>
                </c:pt>
                <c:pt idx="22">
                  <c:v>335</c:v>
                </c:pt>
                <c:pt idx="23">
                  <c:v>335</c:v>
                </c:pt>
                <c:pt idx="24">
                  <c:v>338</c:v>
                </c:pt>
                <c:pt idx="25">
                  <c:v>338</c:v>
                </c:pt>
                <c:pt idx="26">
                  <c:v>346</c:v>
                </c:pt>
                <c:pt idx="27">
                  <c:v>346</c:v>
                </c:pt>
                <c:pt idx="28">
                  <c:v>347</c:v>
                </c:pt>
                <c:pt idx="29">
                  <c:v>347</c:v>
                </c:pt>
                <c:pt idx="30">
                  <c:v>348</c:v>
                </c:pt>
                <c:pt idx="31">
                  <c:v>348</c:v>
                </c:pt>
                <c:pt idx="32">
                  <c:v>349</c:v>
                </c:pt>
                <c:pt idx="33">
                  <c:v>349</c:v>
                </c:pt>
                <c:pt idx="34">
                  <c:v>350</c:v>
                </c:pt>
                <c:pt idx="35">
                  <c:v>350</c:v>
                </c:pt>
                <c:pt idx="36">
                  <c:v>353</c:v>
                </c:pt>
                <c:pt idx="37">
                  <c:v>353</c:v>
                </c:pt>
                <c:pt idx="38">
                  <c:v>357</c:v>
                </c:pt>
                <c:pt idx="39">
                  <c:v>357</c:v>
                </c:pt>
                <c:pt idx="40">
                  <c:v>359</c:v>
                </c:pt>
                <c:pt idx="41">
                  <c:v>359</c:v>
                </c:pt>
                <c:pt idx="42">
                  <c:v>362</c:v>
                </c:pt>
                <c:pt idx="43">
                  <c:v>362</c:v>
                </c:pt>
                <c:pt idx="44">
                  <c:v>364</c:v>
                </c:pt>
                <c:pt idx="45">
                  <c:v>364</c:v>
                </c:pt>
                <c:pt idx="46">
                  <c:v>377</c:v>
                </c:pt>
                <c:pt idx="47">
                  <c:v>377</c:v>
                </c:pt>
                <c:pt idx="48">
                  <c:v>377</c:v>
                </c:pt>
                <c:pt idx="49">
                  <c:v>377</c:v>
                </c:pt>
                <c:pt idx="50">
                  <c:v>385</c:v>
                </c:pt>
                <c:pt idx="51">
                  <c:v>385</c:v>
                </c:pt>
                <c:pt idx="52">
                  <c:v>386</c:v>
                </c:pt>
                <c:pt idx="53">
                  <c:v>386</c:v>
                </c:pt>
                <c:pt idx="54">
                  <c:v>392</c:v>
                </c:pt>
                <c:pt idx="55">
                  <c:v>392</c:v>
                </c:pt>
                <c:pt idx="56">
                  <c:v>400</c:v>
                </c:pt>
                <c:pt idx="57">
                  <c:v>400</c:v>
                </c:pt>
              </c:numCache>
            </c:numRef>
          </c:yVal>
        </c:ser>
        <c:ser>
          <c:idx val="3"/>
          <c:order val="3"/>
          <c:tx>
            <c:v>Market Supply</c:v>
          </c:tx>
          <c:spPr>
            <a:ln w="50800">
              <a:solidFill>
                <a:srgbClr val="0070C0"/>
              </a:solidFill>
            </a:ln>
          </c:spPr>
          <c:marker>
            <c:symbol val="none"/>
          </c:marker>
          <c:xVal>
            <c:numRef>
              <c:f>Sheet1!$G$2:$G$90</c:f>
              <c:numCache>
                <c:formatCode>General</c:formatCode>
                <c:ptCount val="89"/>
                <c:pt idx="0">
                  <c:v>6628.8600000000024</c:v>
                </c:pt>
                <c:pt idx="1">
                  <c:v>6627.8600000000024</c:v>
                </c:pt>
                <c:pt idx="2">
                  <c:v>6627.8600000000024</c:v>
                </c:pt>
                <c:pt idx="3">
                  <c:v>6627.2899999999981</c:v>
                </c:pt>
                <c:pt idx="4">
                  <c:v>6627.2899999999981</c:v>
                </c:pt>
                <c:pt idx="5">
                  <c:v>6610.8899999999994</c:v>
                </c:pt>
                <c:pt idx="6">
                  <c:v>6610.8899999999994</c:v>
                </c:pt>
                <c:pt idx="7">
                  <c:v>6583.09</c:v>
                </c:pt>
                <c:pt idx="8">
                  <c:v>6583.09</c:v>
                </c:pt>
                <c:pt idx="9">
                  <c:v>6551.99</c:v>
                </c:pt>
                <c:pt idx="10">
                  <c:v>6551.99</c:v>
                </c:pt>
                <c:pt idx="11">
                  <c:v>6531.9399999999978</c:v>
                </c:pt>
                <c:pt idx="12">
                  <c:v>6531.9399999999978</c:v>
                </c:pt>
                <c:pt idx="13">
                  <c:v>6443.4299999999994</c:v>
                </c:pt>
                <c:pt idx="14">
                  <c:v>6443.4299999999994</c:v>
                </c:pt>
                <c:pt idx="15">
                  <c:v>5417.48</c:v>
                </c:pt>
                <c:pt idx="16">
                  <c:v>5417.48</c:v>
                </c:pt>
                <c:pt idx="17">
                  <c:v>5392.3799999999983</c:v>
                </c:pt>
                <c:pt idx="18">
                  <c:v>5392.3799999999983</c:v>
                </c:pt>
                <c:pt idx="19">
                  <c:v>5334.24</c:v>
                </c:pt>
                <c:pt idx="20">
                  <c:v>5334.24</c:v>
                </c:pt>
                <c:pt idx="21">
                  <c:v>5264.7899999999981</c:v>
                </c:pt>
                <c:pt idx="22">
                  <c:v>5264.7899999999981</c:v>
                </c:pt>
                <c:pt idx="23">
                  <c:v>5257.7899999999981</c:v>
                </c:pt>
                <c:pt idx="24">
                  <c:v>5257.7899999999981</c:v>
                </c:pt>
                <c:pt idx="25">
                  <c:v>5219.6100000000024</c:v>
                </c:pt>
                <c:pt idx="26">
                  <c:v>5219.6100000000024</c:v>
                </c:pt>
                <c:pt idx="27">
                  <c:v>3531.0700000000006</c:v>
                </c:pt>
                <c:pt idx="28">
                  <c:v>3531.0700000000006</c:v>
                </c:pt>
                <c:pt idx="29">
                  <c:v>3368.0800000000008</c:v>
                </c:pt>
                <c:pt idx="30">
                  <c:v>3368.0800000000008</c:v>
                </c:pt>
                <c:pt idx="31">
                  <c:v>3365.0200000000004</c:v>
                </c:pt>
                <c:pt idx="32">
                  <c:v>3365.0200000000004</c:v>
                </c:pt>
                <c:pt idx="33">
                  <c:v>3268.8200000000006</c:v>
                </c:pt>
                <c:pt idx="34">
                  <c:v>3268.8200000000006</c:v>
                </c:pt>
                <c:pt idx="35">
                  <c:v>1254.4100000000001</c:v>
                </c:pt>
                <c:pt idx="36">
                  <c:v>1254.4100000000001</c:v>
                </c:pt>
                <c:pt idx="37">
                  <c:v>1236.6099999999999</c:v>
                </c:pt>
                <c:pt idx="38">
                  <c:v>1236.6099999999999</c:v>
                </c:pt>
                <c:pt idx="39">
                  <c:v>1203.01</c:v>
                </c:pt>
                <c:pt idx="40">
                  <c:v>1203.01</c:v>
                </c:pt>
                <c:pt idx="41">
                  <c:v>1190.96</c:v>
                </c:pt>
                <c:pt idx="42">
                  <c:v>1190.96</c:v>
                </c:pt>
                <c:pt idx="43">
                  <c:v>1116.6599999999999</c:v>
                </c:pt>
                <c:pt idx="44">
                  <c:v>1116.6599999999999</c:v>
                </c:pt>
                <c:pt idx="45">
                  <c:v>880.09000000000015</c:v>
                </c:pt>
                <c:pt idx="46">
                  <c:v>880.09000000000015</c:v>
                </c:pt>
                <c:pt idx="47">
                  <c:v>874.29000000000053</c:v>
                </c:pt>
                <c:pt idx="48">
                  <c:v>874.29000000000053</c:v>
                </c:pt>
                <c:pt idx="49">
                  <c:v>856.22</c:v>
                </c:pt>
                <c:pt idx="50">
                  <c:v>856.22</c:v>
                </c:pt>
                <c:pt idx="51">
                  <c:v>790.52</c:v>
                </c:pt>
                <c:pt idx="52">
                  <c:v>790.52</c:v>
                </c:pt>
                <c:pt idx="53">
                  <c:v>702.03</c:v>
                </c:pt>
                <c:pt idx="54">
                  <c:v>702.03</c:v>
                </c:pt>
                <c:pt idx="55">
                  <c:v>690.63</c:v>
                </c:pt>
                <c:pt idx="56">
                  <c:v>690.63</c:v>
                </c:pt>
                <c:pt idx="57">
                  <c:v>689.94999999999948</c:v>
                </c:pt>
                <c:pt idx="58">
                  <c:v>689.94999999999948</c:v>
                </c:pt>
                <c:pt idx="59">
                  <c:v>581.34999999999798</c:v>
                </c:pt>
                <c:pt idx="60">
                  <c:v>581.34999999999798</c:v>
                </c:pt>
                <c:pt idx="61">
                  <c:v>473.85</c:v>
                </c:pt>
                <c:pt idx="62">
                  <c:v>473.85</c:v>
                </c:pt>
                <c:pt idx="63">
                  <c:v>425.76</c:v>
                </c:pt>
                <c:pt idx="64">
                  <c:v>425.76</c:v>
                </c:pt>
                <c:pt idx="65">
                  <c:v>422.86</c:v>
                </c:pt>
                <c:pt idx="66">
                  <c:v>422.86</c:v>
                </c:pt>
                <c:pt idx="67">
                  <c:v>418.26</c:v>
                </c:pt>
                <c:pt idx="68">
                  <c:v>418.26</c:v>
                </c:pt>
                <c:pt idx="69">
                  <c:v>387.46000000000004</c:v>
                </c:pt>
                <c:pt idx="70">
                  <c:v>387.46000000000004</c:v>
                </c:pt>
                <c:pt idx="71">
                  <c:v>313.72999999999894</c:v>
                </c:pt>
                <c:pt idx="72">
                  <c:v>313.72999999999894</c:v>
                </c:pt>
                <c:pt idx="73">
                  <c:v>293.15000000000032</c:v>
                </c:pt>
                <c:pt idx="74">
                  <c:v>293.15000000000032</c:v>
                </c:pt>
                <c:pt idx="75">
                  <c:v>238.76999999999998</c:v>
                </c:pt>
                <c:pt idx="76">
                  <c:v>238.76999999999998</c:v>
                </c:pt>
                <c:pt idx="77">
                  <c:v>141.04</c:v>
                </c:pt>
                <c:pt idx="78">
                  <c:v>141.04</c:v>
                </c:pt>
                <c:pt idx="79">
                  <c:v>135.23999999999998</c:v>
                </c:pt>
                <c:pt idx="80">
                  <c:v>135.23999999999998</c:v>
                </c:pt>
                <c:pt idx="81">
                  <c:v>67.28</c:v>
                </c:pt>
                <c:pt idx="82">
                  <c:v>67.28</c:v>
                </c:pt>
                <c:pt idx="83">
                  <c:v>11.38</c:v>
                </c:pt>
                <c:pt idx="84">
                  <c:v>11.38</c:v>
                </c:pt>
                <c:pt idx="85">
                  <c:v>3.9</c:v>
                </c:pt>
                <c:pt idx="86">
                  <c:v>3.9</c:v>
                </c:pt>
                <c:pt idx="87">
                  <c:v>0.9</c:v>
                </c:pt>
                <c:pt idx="88">
                  <c:v>0</c:v>
                </c:pt>
              </c:numCache>
            </c:numRef>
          </c:xVal>
          <c:yVal>
            <c:numRef>
              <c:f>Sheet1!$H$2:$H$90</c:f>
              <c:numCache>
                <c:formatCode>General</c:formatCode>
                <c:ptCount val="89"/>
                <c:pt idx="0">
                  <c:v>400</c:v>
                </c:pt>
                <c:pt idx="1">
                  <c:v>400</c:v>
                </c:pt>
                <c:pt idx="2">
                  <c:v>399</c:v>
                </c:pt>
                <c:pt idx="3">
                  <c:v>399</c:v>
                </c:pt>
                <c:pt idx="4">
                  <c:v>387</c:v>
                </c:pt>
                <c:pt idx="5">
                  <c:v>387</c:v>
                </c:pt>
                <c:pt idx="6">
                  <c:v>386</c:v>
                </c:pt>
                <c:pt idx="7">
                  <c:v>386</c:v>
                </c:pt>
                <c:pt idx="8">
                  <c:v>385</c:v>
                </c:pt>
                <c:pt idx="9">
                  <c:v>385</c:v>
                </c:pt>
                <c:pt idx="10">
                  <c:v>382</c:v>
                </c:pt>
                <c:pt idx="11">
                  <c:v>382</c:v>
                </c:pt>
                <c:pt idx="12">
                  <c:v>376</c:v>
                </c:pt>
                <c:pt idx="13">
                  <c:v>376</c:v>
                </c:pt>
                <c:pt idx="14">
                  <c:v>372</c:v>
                </c:pt>
                <c:pt idx="15">
                  <c:v>372</c:v>
                </c:pt>
                <c:pt idx="16">
                  <c:v>369</c:v>
                </c:pt>
                <c:pt idx="17">
                  <c:v>369</c:v>
                </c:pt>
                <c:pt idx="18">
                  <c:v>369</c:v>
                </c:pt>
                <c:pt idx="19">
                  <c:v>369</c:v>
                </c:pt>
                <c:pt idx="20">
                  <c:v>367</c:v>
                </c:pt>
                <c:pt idx="21">
                  <c:v>367</c:v>
                </c:pt>
                <c:pt idx="22">
                  <c:v>363</c:v>
                </c:pt>
                <c:pt idx="23">
                  <c:v>363</c:v>
                </c:pt>
                <c:pt idx="24">
                  <c:v>362</c:v>
                </c:pt>
                <c:pt idx="25">
                  <c:v>362</c:v>
                </c:pt>
                <c:pt idx="26">
                  <c:v>359</c:v>
                </c:pt>
                <c:pt idx="27">
                  <c:v>359</c:v>
                </c:pt>
                <c:pt idx="28">
                  <c:v>357</c:v>
                </c:pt>
                <c:pt idx="29">
                  <c:v>357</c:v>
                </c:pt>
                <c:pt idx="30">
                  <c:v>354</c:v>
                </c:pt>
                <c:pt idx="31">
                  <c:v>354</c:v>
                </c:pt>
                <c:pt idx="32">
                  <c:v>350</c:v>
                </c:pt>
                <c:pt idx="33">
                  <c:v>350</c:v>
                </c:pt>
                <c:pt idx="34">
                  <c:v>350</c:v>
                </c:pt>
                <c:pt idx="35">
                  <c:v>350</c:v>
                </c:pt>
                <c:pt idx="36">
                  <c:v>348</c:v>
                </c:pt>
                <c:pt idx="37">
                  <c:v>348</c:v>
                </c:pt>
                <c:pt idx="38">
                  <c:v>348</c:v>
                </c:pt>
                <c:pt idx="39">
                  <c:v>348</c:v>
                </c:pt>
                <c:pt idx="40">
                  <c:v>344</c:v>
                </c:pt>
                <c:pt idx="41">
                  <c:v>344</c:v>
                </c:pt>
                <c:pt idx="42">
                  <c:v>342</c:v>
                </c:pt>
                <c:pt idx="43">
                  <c:v>342</c:v>
                </c:pt>
                <c:pt idx="44">
                  <c:v>338</c:v>
                </c:pt>
                <c:pt idx="45">
                  <c:v>338</c:v>
                </c:pt>
                <c:pt idx="46">
                  <c:v>333</c:v>
                </c:pt>
                <c:pt idx="47">
                  <c:v>333</c:v>
                </c:pt>
                <c:pt idx="48">
                  <c:v>327</c:v>
                </c:pt>
                <c:pt idx="49">
                  <c:v>327</c:v>
                </c:pt>
                <c:pt idx="50">
                  <c:v>327</c:v>
                </c:pt>
                <c:pt idx="51">
                  <c:v>327</c:v>
                </c:pt>
                <c:pt idx="52">
                  <c:v>324</c:v>
                </c:pt>
                <c:pt idx="53">
                  <c:v>324</c:v>
                </c:pt>
                <c:pt idx="54">
                  <c:v>323</c:v>
                </c:pt>
                <c:pt idx="55">
                  <c:v>323</c:v>
                </c:pt>
                <c:pt idx="56">
                  <c:v>318</c:v>
                </c:pt>
                <c:pt idx="57">
                  <c:v>318</c:v>
                </c:pt>
                <c:pt idx="58">
                  <c:v>318</c:v>
                </c:pt>
                <c:pt idx="59">
                  <c:v>318</c:v>
                </c:pt>
                <c:pt idx="60">
                  <c:v>315</c:v>
                </c:pt>
                <c:pt idx="61">
                  <c:v>315</c:v>
                </c:pt>
                <c:pt idx="62">
                  <c:v>313</c:v>
                </c:pt>
                <c:pt idx="63">
                  <c:v>313</c:v>
                </c:pt>
                <c:pt idx="64">
                  <c:v>308</c:v>
                </c:pt>
                <c:pt idx="65">
                  <c:v>308</c:v>
                </c:pt>
                <c:pt idx="66">
                  <c:v>306</c:v>
                </c:pt>
                <c:pt idx="67">
                  <c:v>306</c:v>
                </c:pt>
                <c:pt idx="68">
                  <c:v>301</c:v>
                </c:pt>
                <c:pt idx="69">
                  <c:v>301</c:v>
                </c:pt>
                <c:pt idx="70">
                  <c:v>301</c:v>
                </c:pt>
                <c:pt idx="71">
                  <c:v>301</c:v>
                </c:pt>
                <c:pt idx="72">
                  <c:v>294</c:v>
                </c:pt>
                <c:pt idx="73">
                  <c:v>294</c:v>
                </c:pt>
                <c:pt idx="74">
                  <c:v>291</c:v>
                </c:pt>
                <c:pt idx="75">
                  <c:v>291</c:v>
                </c:pt>
                <c:pt idx="76">
                  <c:v>285</c:v>
                </c:pt>
                <c:pt idx="77">
                  <c:v>285</c:v>
                </c:pt>
                <c:pt idx="78">
                  <c:v>277</c:v>
                </c:pt>
                <c:pt idx="79">
                  <c:v>277</c:v>
                </c:pt>
                <c:pt idx="80">
                  <c:v>275</c:v>
                </c:pt>
                <c:pt idx="81">
                  <c:v>275</c:v>
                </c:pt>
                <c:pt idx="82">
                  <c:v>271</c:v>
                </c:pt>
                <c:pt idx="83">
                  <c:v>271</c:v>
                </c:pt>
                <c:pt idx="84">
                  <c:v>267</c:v>
                </c:pt>
                <c:pt idx="85">
                  <c:v>267</c:v>
                </c:pt>
                <c:pt idx="86">
                  <c:v>266</c:v>
                </c:pt>
                <c:pt idx="87">
                  <c:v>264</c:v>
                </c:pt>
                <c:pt idx="88">
                  <c:v>264</c:v>
                </c:pt>
              </c:numCache>
            </c:numRef>
          </c:yVal>
        </c:ser>
        <c:axId val="97538048"/>
        <c:axId val="97539584"/>
      </c:scatterChart>
      <c:valAx>
        <c:axId val="97538048"/>
        <c:scaling>
          <c:orientation val="minMax"/>
          <c:max val="3000"/>
        </c:scaling>
        <c:delete val="1"/>
        <c:axPos val="b"/>
        <c:numFmt formatCode="#,##0" sourceLinked="0"/>
        <c:tickLblPos val="none"/>
        <c:crossAx val="97539584"/>
        <c:crosses val="autoZero"/>
        <c:crossBetween val="midCat"/>
      </c:valAx>
      <c:valAx>
        <c:axId val="97539584"/>
        <c:scaling>
          <c:orientation val="minMax"/>
          <c:max val="400"/>
          <c:min val="250"/>
        </c:scaling>
        <c:delete val="1"/>
        <c:axPos val="l"/>
        <c:numFmt formatCode="&quot;$&quot;#,##0" sourceLinked="0"/>
        <c:tickLblPos val="none"/>
        <c:crossAx val="97538048"/>
        <c:crosses val="autoZero"/>
        <c:crossBetween val="midCat"/>
        <c:majorUnit val="50"/>
      </c:valAx>
    </c:plotArea>
    <c:legend>
      <c:legendPos val="b"/>
      <c:legendEntry>
        <c:idx val="0"/>
        <c:delete val="1"/>
      </c:legendEntry>
      <c:legendEntry>
        <c:idx val="1"/>
        <c:delete val="1"/>
      </c:legendEntry>
      <c:legendEntry>
        <c:idx val="2"/>
        <c:delete val="1"/>
      </c:legendEntry>
      <c:layout>
        <c:manualLayout>
          <c:xMode val="edge"/>
          <c:yMode val="edge"/>
          <c:x val="0.50716524496937887"/>
          <c:y val="0.93378667249927516"/>
          <c:w val="0.26761395450568676"/>
          <c:h val="5.5102216389617972E-2"/>
        </c:manualLayout>
      </c:layout>
      <c:txPr>
        <a:bodyPr/>
        <a:lstStyle/>
        <a:p>
          <a:pPr>
            <a:defRPr>
              <a:solidFill>
                <a:schemeClr val="bg1"/>
              </a:solidFill>
            </a:defRPr>
          </a:pPr>
          <a:endParaRPr lang="en-US"/>
        </a:p>
      </c:txPr>
    </c:legend>
    <c:plotVisOnly val="1"/>
  </c:chart>
  <c:txPr>
    <a:bodyPr/>
    <a:lstStyle/>
    <a:p>
      <a:pPr>
        <a:defRPr sz="1800"/>
      </a:pPr>
      <a:endParaRPr lang="en-US"/>
    </a:p>
  </c:txPr>
  <c:externalData r:id="rId1"/>
</c:chartSpace>
</file>

<file path=ppt/charts/chart15.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0.14173731408574022"/>
          <c:y val="6.7319480898221928E-2"/>
          <c:w val="0.75891896325459862"/>
          <c:h val="0.71110484106153393"/>
        </c:manualLayout>
      </c:layout>
      <c:scatterChart>
        <c:scatterStyle val="lineMarker"/>
        <c:ser>
          <c:idx val="0"/>
          <c:order val="0"/>
          <c:tx>
            <c:v>Buyer Bids</c:v>
          </c:tx>
          <c:spPr>
            <a:ln w="28575">
              <a:noFill/>
            </a:ln>
          </c:spPr>
          <c:marker>
            <c:symbol val="circle"/>
            <c:size val="5"/>
            <c:spPr>
              <a:solidFill>
                <a:schemeClr val="accent2"/>
              </a:solidFill>
              <a:ln>
                <a:solidFill>
                  <a:schemeClr val="accent2"/>
                </a:solidFill>
              </a:ln>
            </c:spPr>
          </c:marker>
          <c:xVal>
            <c:numRef>
              <c:f>Sheet1!$A$2:$A$30</c:f>
              <c:numCache>
                <c:formatCode>General</c:formatCode>
                <c:ptCount val="29"/>
                <c:pt idx="0">
                  <c:v>296.2</c:v>
                </c:pt>
                <c:pt idx="1">
                  <c:v>566.76</c:v>
                </c:pt>
                <c:pt idx="2">
                  <c:v>14.600000000000001</c:v>
                </c:pt>
                <c:pt idx="3">
                  <c:v>17.120000000000005</c:v>
                </c:pt>
                <c:pt idx="4">
                  <c:v>176.07</c:v>
                </c:pt>
                <c:pt idx="5">
                  <c:v>0.89999999999999991</c:v>
                </c:pt>
                <c:pt idx="6">
                  <c:v>9.8000000000000025</c:v>
                </c:pt>
                <c:pt idx="7">
                  <c:v>0.65000000000000935</c:v>
                </c:pt>
                <c:pt idx="8">
                  <c:v>7.7999999999999989</c:v>
                </c:pt>
                <c:pt idx="9">
                  <c:v>6.6000000000000005</c:v>
                </c:pt>
                <c:pt idx="10">
                  <c:v>5</c:v>
                </c:pt>
                <c:pt idx="11">
                  <c:v>577.81999999999948</c:v>
                </c:pt>
                <c:pt idx="12">
                  <c:v>487.49999999999869</c:v>
                </c:pt>
                <c:pt idx="13">
                  <c:v>34.800000000000004</c:v>
                </c:pt>
                <c:pt idx="14">
                  <c:v>179.36</c:v>
                </c:pt>
                <c:pt idx="15">
                  <c:v>15.900000000000002</c:v>
                </c:pt>
                <c:pt idx="16">
                  <c:v>47.359999999999985</c:v>
                </c:pt>
                <c:pt idx="17">
                  <c:v>1.3000000000000007</c:v>
                </c:pt>
                <c:pt idx="18">
                  <c:v>15.100000000000001</c:v>
                </c:pt>
                <c:pt idx="19">
                  <c:v>5.1999999999999975</c:v>
                </c:pt>
                <c:pt idx="20">
                  <c:v>6.8000000000000105</c:v>
                </c:pt>
                <c:pt idx="21">
                  <c:v>9.129999999999999</c:v>
                </c:pt>
                <c:pt idx="22">
                  <c:v>5.1599999999999966</c:v>
                </c:pt>
                <c:pt idx="23">
                  <c:v>90.210000000000022</c:v>
                </c:pt>
                <c:pt idx="24">
                  <c:v>33.200000000000003</c:v>
                </c:pt>
                <c:pt idx="25">
                  <c:v>6.4700000000000024</c:v>
                </c:pt>
                <c:pt idx="26">
                  <c:v>0.9</c:v>
                </c:pt>
                <c:pt idx="27">
                  <c:v>41.700000000000017</c:v>
                </c:pt>
                <c:pt idx="28">
                  <c:v>8.0600000000000023</c:v>
                </c:pt>
              </c:numCache>
            </c:numRef>
          </c:xVal>
          <c:yVal>
            <c:numRef>
              <c:f>Sheet1!$B$2:$B$30</c:f>
              <c:numCache>
                <c:formatCode>General</c:formatCode>
                <c:ptCount val="29"/>
                <c:pt idx="0">
                  <c:v>256</c:v>
                </c:pt>
                <c:pt idx="1">
                  <c:v>260</c:v>
                </c:pt>
                <c:pt idx="2">
                  <c:v>263</c:v>
                </c:pt>
                <c:pt idx="3">
                  <c:v>268</c:v>
                </c:pt>
                <c:pt idx="4">
                  <c:v>293</c:v>
                </c:pt>
                <c:pt idx="5">
                  <c:v>295</c:v>
                </c:pt>
                <c:pt idx="6">
                  <c:v>306</c:v>
                </c:pt>
                <c:pt idx="7">
                  <c:v>321</c:v>
                </c:pt>
                <c:pt idx="8">
                  <c:v>325</c:v>
                </c:pt>
                <c:pt idx="9">
                  <c:v>327</c:v>
                </c:pt>
                <c:pt idx="10">
                  <c:v>332</c:v>
                </c:pt>
                <c:pt idx="11">
                  <c:v>335</c:v>
                </c:pt>
                <c:pt idx="12">
                  <c:v>338</c:v>
                </c:pt>
                <c:pt idx="13">
                  <c:v>346</c:v>
                </c:pt>
                <c:pt idx="14">
                  <c:v>347</c:v>
                </c:pt>
                <c:pt idx="15">
                  <c:v>348</c:v>
                </c:pt>
                <c:pt idx="16">
                  <c:v>349</c:v>
                </c:pt>
                <c:pt idx="17">
                  <c:v>350</c:v>
                </c:pt>
                <c:pt idx="18">
                  <c:v>353</c:v>
                </c:pt>
                <c:pt idx="19">
                  <c:v>357</c:v>
                </c:pt>
                <c:pt idx="20">
                  <c:v>359</c:v>
                </c:pt>
                <c:pt idx="21">
                  <c:v>362</c:v>
                </c:pt>
                <c:pt idx="22">
                  <c:v>364</c:v>
                </c:pt>
                <c:pt idx="23">
                  <c:v>377</c:v>
                </c:pt>
                <c:pt idx="24">
                  <c:v>377</c:v>
                </c:pt>
                <c:pt idx="25">
                  <c:v>385</c:v>
                </c:pt>
                <c:pt idx="26">
                  <c:v>386</c:v>
                </c:pt>
                <c:pt idx="27">
                  <c:v>392</c:v>
                </c:pt>
                <c:pt idx="28">
                  <c:v>400</c:v>
                </c:pt>
              </c:numCache>
            </c:numRef>
          </c:yVal>
        </c:ser>
        <c:ser>
          <c:idx val="1"/>
          <c:order val="1"/>
          <c:tx>
            <c:v>Seller Asks</c:v>
          </c:tx>
          <c:spPr>
            <a:ln w="28575">
              <a:noFill/>
            </a:ln>
          </c:spPr>
          <c:marker>
            <c:symbol val="circle"/>
            <c:size val="5"/>
            <c:spPr>
              <a:solidFill>
                <a:schemeClr val="tx2">
                  <a:lumMod val="60000"/>
                  <a:lumOff val="40000"/>
                </a:schemeClr>
              </a:solidFill>
              <a:ln>
                <a:solidFill>
                  <a:schemeClr val="tx2">
                    <a:lumMod val="60000"/>
                    <a:lumOff val="40000"/>
                  </a:schemeClr>
                </a:solidFill>
              </a:ln>
            </c:spPr>
          </c:marker>
          <c:xVal>
            <c:numRef>
              <c:f>Sheet1!$C$2:$C$46</c:f>
              <c:numCache>
                <c:formatCode>General</c:formatCode>
                <c:ptCount val="45"/>
                <c:pt idx="0">
                  <c:v>1</c:v>
                </c:pt>
                <c:pt idx="1">
                  <c:v>0.57000000000000062</c:v>
                </c:pt>
                <c:pt idx="2">
                  <c:v>16.400000000000006</c:v>
                </c:pt>
                <c:pt idx="3">
                  <c:v>27.8</c:v>
                </c:pt>
                <c:pt idx="4">
                  <c:v>31.1</c:v>
                </c:pt>
                <c:pt idx="5">
                  <c:v>20.049999999999986</c:v>
                </c:pt>
                <c:pt idx="6">
                  <c:v>88.509999999999991</c:v>
                </c:pt>
                <c:pt idx="7">
                  <c:v>1025.9499999999989</c:v>
                </c:pt>
                <c:pt idx="8">
                  <c:v>25.1</c:v>
                </c:pt>
                <c:pt idx="9">
                  <c:v>58.14</c:v>
                </c:pt>
                <c:pt idx="10">
                  <c:v>69.450000000000017</c:v>
                </c:pt>
                <c:pt idx="11">
                  <c:v>7</c:v>
                </c:pt>
                <c:pt idx="12">
                  <c:v>38.180000000000007</c:v>
                </c:pt>
                <c:pt idx="13">
                  <c:v>1688.54</c:v>
                </c:pt>
                <c:pt idx="14">
                  <c:v>162.99</c:v>
                </c:pt>
                <c:pt idx="15">
                  <c:v>3.0599999999999987</c:v>
                </c:pt>
                <c:pt idx="16">
                  <c:v>96.2</c:v>
                </c:pt>
                <c:pt idx="17">
                  <c:v>2014.41</c:v>
                </c:pt>
                <c:pt idx="18">
                  <c:v>17.799999999999986</c:v>
                </c:pt>
                <c:pt idx="19">
                  <c:v>33.600000000000009</c:v>
                </c:pt>
                <c:pt idx="20">
                  <c:v>12.05</c:v>
                </c:pt>
                <c:pt idx="21">
                  <c:v>74.300000000000011</c:v>
                </c:pt>
                <c:pt idx="22">
                  <c:v>236.56999999999971</c:v>
                </c:pt>
                <c:pt idx="23">
                  <c:v>5.8</c:v>
                </c:pt>
                <c:pt idx="24">
                  <c:v>18.07</c:v>
                </c:pt>
                <c:pt idx="25">
                  <c:v>65.7</c:v>
                </c:pt>
                <c:pt idx="26">
                  <c:v>88.490000000000023</c:v>
                </c:pt>
                <c:pt idx="27">
                  <c:v>11.400000000000002</c:v>
                </c:pt>
                <c:pt idx="28">
                  <c:v>0.68000000000000682</c:v>
                </c:pt>
                <c:pt idx="29">
                  <c:v>108.6</c:v>
                </c:pt>
                <c:pt idx="30">
                  <c:v>107.5</c:v>
                </c:pt>
                <c:pt idx="31">
                  <c:v>48.09</c:v>
                </c:pt>
                <c:pt idx="32">
                  <c:v>2.9000000000000004</c:v>
                </c:pt>
                <c:pt idx="33">
                  <c:v>4.6000000000000005</c:v>
                </c:pt>
                <c:pt idx="34">
                  <c:v>30.8</c:v>
                </c:pt>
                <c:pt idx="35">
                  <c:v>73.730000000000032</c:v>
                </c:pt>
                <c:pt idx="36">
                  <c:v>20.580000000000002</c:v>
                </c:pt>
                <c:pt idx="37">
                  <c:v>54.38</c:v>
                </c:pt>
                <c:pt idx="38">
                  <c:v>97.73</c:v>
                </c:pt>
                <c:pt idx="39">
                  <c:v>5.8</c:v>
                </c:pt>
                <c:pt idx="40">
                  <c:v>67.960000000000022</c:v>
                </c:pt>
                <c:pt idx="41">
                  <c:v>55.9</c:v>
                </c:pt>
                <c:pt idx="42">
                  <c:v>7.48</c:v>
                </c:pt>
                <c:pt idx="43">
                  <c:v>3</c:v>
                </c:pt>
                <c:pt idx="44">
                  <c:v>0.9</c:v>
                </c:pt>
              </c:numCache>
            </c:numRef>
          </c:xVal>
          <c:yVal>
            <c:numRef>
              <c:f>Sheet1!$D$2:$D$46</c:f>
              <c:numCache>
                <c:formatCode>General</c:formatCode>
                <c:ptCount val="45"/>
                <c:pt idx="0">
                  <c:v>400</c:v>
                </c:pt>
                <c:pt idx="1">
                  <c:v>399</c:v>
                </c:pt>
                <c:pt idx="2">
                  <c:v>387</c:v>
                </c:pt>
                <c:pt idx="3">
                  <c:v>386</c:v>
                </c:pt>
                <c:pt idx="4">
                  <c:v>385</c:v>
                </c:pt>
                <c:pt idx="5">
                  <c:v>382</c:v>
                </c:pt>
                <c:pt idx="6">
                  <c:v>376</c:v>
                </c:pt>
                <c:pt idx="7">
                  <c:v>372</c:v>
                </c:pt>
                <c:pt idx="8">
                  <c:v>369</c:v>
                </c:pt>
                <c:pt idx="9">
                  <c:v>369</c:v>
                </c:pt>
                <c:pt idx="10">
                  <c:v>367</c:v>
                </c:pt>
                <c:pt idx="11">
                  <c:v>363</c:v>
                </c:pt>
                <c:pt idx="12">
                  <c:v>362</c:v>
                </c:pt>
                <c:pt idx="13">
                  <c:v>359</c:v>
                </c:pt>
                <c:pt idx="14">
                  <c:v>357</c:v>
                </c:pt>
                <c:pt idx="15">
                  <c:v>354</c:v>
                </c:pt>
                <c:pt idx="16">
                  <c:v>350</c:v>
                </c:pt>
                <c:pt idx="17">
                  <c:v>350</c:v>
                </c:pt>
                <c:pt idx="18">
                  <c:v>348</c:v>
                </c:pt>
                <c:pt idx="19">
                  <c:v>348</c:v>
                </c:pt>
                <c:pt idx="20">
                  <c:v>344</c:v>
                </c:pt>
                <c:pt idx="21">
                  <c:v>342</c:v>
                </c:pt>
                <c:pt idx="22">
                  <c:v>338</c:v>
                </c:pt>
                <c:pt idx="23">
                  <c:v>333</c:v>
                </c:pt>
                <c:pt idx="24">
                  <c:v>327</c:v>
                </c:pt>
                <c:pt idx="25">
                  <c:v>327</c:v>
                </c:pt>
                <c:pt idx="26">
                  <c:v>324</c:v>
                </c:pt>
                <c:pt idx="27">
                  <c:v>323</c:v>
                </c:pt>
                <c:pt idx="28">
                  <c:v>318</c:v>
                </c:pt>
                <c:pt idx="29">
                  <c:v>318</c:v>
                </c:pt>
                <c:pt idx="30">
                  <c:v>315</c:v>
                </c:pt>
                <c:pt idx="31">
                  <c:v>313</c:v>
                </c:pt>
                <c:pt idx="32">
                  <c:v>308</c:v>
                </c:pt>
                <c:pt idx="33">
                  <c:v>306</c:v>
                </c:pt>
                <c:pt idx="34">
                  <c:v>301</c:v>
                </c:pt>
                <c:pt idx="35">
                  <c:v>301</c:v>
                </c:pt>
                <c:pt idx="36">
                  <c:v>294</c:v>
                </c:pt>
                <c:pt idx="37">
                  <c:v>291</c:v>
                </c:pt>
                <c:pt idx="38">
                  <c:v>285</c:v>
                </c:pt>
                <c:pt idx="39">
                  <c:v>277</c:v>
                </c:pt>
                <c:pt idx="40">
                  <c:v>275</c:v>
                </c:pt>
                <c:pt idx="41">
                  <c:v>271</c:v>
                </c:pt>
                <c:pt idx="42">
                  <c:v>267</c:v>
                </c:pt>
                <c:pt idx="43">
                  <c:v>266</c:v>
                </c:pt>
                <c:pt idx="44">
                  <c:v>264</c:v>
                </c:pt>
              </c:numCache>
            </c:numRef>
          </c:yVal>
        </c:ser>
        <c:ser>
          <c:idx val="2"/>
          <c:order val="2"/>
          <c:tx>
            <c:v>Market Demand</c:v>
          </c:tx>
          <c:spPr>
            <a:ln w="50800">
              <a:solidFill>
                <a:srgbClr val="C00000"/>
              </a:solidFill>
            </a:ln>
          </c:spPr>
          <c:marker>
            <c:symbol val="none"/>
          </c:marker>
          <c:xVal>
            <c:numRef>
              <c:f>Sheet1!$E$2:$E$59</c:f>
              <c:numCache>
                <c:formatCode>General</c:formatCode>
                <c:ptCount val="58"/>
                <c:pt idx="0">
                  <c:v>2667.4700000000012</c:v>
                </c:pt>
                <c:pt idx="1">
                  <c:v>2371.2699999999854</c:v>
                </c:pt>
                <c:pt idx="2">
                  <c:v>2371.2699999999854</c:v>
                </c:pt>
                <c:pt idx="3">
                  <c:v>1804.5100000000002</c:v>
                </c:pt>
                <c:pt idx="4">
                  <c:v>1804.5100000000002</c:v>
                </c:pt>
                <c:pt idx="5">
                  <c:v>1789.9100000000003</c:v>
                </c:pt>
                <c:pt idx="6">
                  <c:v>1789.9100000000003</c:v>
                </c:pt>
                <c:pt idx="7">
                  <c:v>1772.7900000000004</c:v>
                </c:pt>
                <c:pt idx="8">
                  <c:v>1772.7900000000004</c:v>
                </c:pt>
                <c:pt idx="9">
                  <c:v>1596.7200000000003</c:v>
                </c:pt>
                <c:pt idx="10">
                  <c:v>1596.7200000000003</c:v>
                </c:pt>
                <c:pt idx="11">
                  <c:v>1595.8200000000002</c:v>
                </c:pt>
                <c:pt idx="12">
                  <c:v>1595.8200000000002</c:v>
                </c:pt>
                <c:pt idx="13">
                  <c:v>1586.02</c:v>
                </c:pt>
                <c:pt idx="14">
                  <c:v>1586.02</c:v>
                </c:pt>
                <c:pt idx="15">
                  <c:v>1585.37</c:v>
                </c:pt>
                <c:pt idx="16">
                  <c:v>1585.37</c:v>
                </c:pt>
                <c:pt idx="17">
                  <c:v>1577.5700000000002</c:v>
                </c:pt>
                <c:pt idx="18">
                  <c:v>1577.5700000000002</c:v>
                </c:pt>
                <c:pt idx="19">
                  <c:v>1570.9700000000003</c:v>
                </c:pt>
                <c:pt idx="20">
                  <c:v>1570.9700000000003</c:v>
                </c:pt>
                <c:pt idx="21">
                  <c:v>1565.9700000000003</c:v>
                </c:pt>
                <c:pt idx="22">
                  <c:v>1565.9700000000003</c:v>
                </c:pt>
                <c:pt idx="23">
                  <c:v>988.15</c:v>
                </c:pt>
                <c:pt idx="24">
                  <c:v>988.15</c:v>
                </c:pt>
                <c:pt idx="25">
                  <c:v>500.65000000000032</c:v>
                </c:pt>
                <c:pt idx="26">
                  <c:v>500.65000000000032</c:v>
                </c:pt>
                <c:pt idx="27">
                  <c:v>465.84999999999997</c:v>
                </c:pt>
                <c:pt idx="28">
                  <c:v>465.84999999999997</c:v>
                </c:pt>
                <c:pt idx="29">
                  <c:v>286.48999999999899</c:v>
                </c:pt>
                <c:pt idx="30">
                  <c:v>286.48999999999899</c:v>
                </c:pt>
                <c:pt idx="31">
                  <c:v>270.58999999999969</c:v>
                </c:pt>
                <c:pt idx="32">
                  <c:v>270.58999999999969</c:v>
                </c:pt>
                <c:pt idx="33">
                  <c:v>223.23000000000005</c:v>
                </c:pt>
                <c:pt idx="34">
                  <c:v>223.23000000000005</c:v>
                </c:pt>
                <c:pt idx="35">
                  <c:v>221.93000000000004</c:v>
                </c:pt>
                <c:pt idx="36">
                  <c:v>221.93000000000004</c:v>
                </c:pt>
                <c:pt idx="37">
                  <c:v>206.83000000000004</c:v>
                </c:pt>
                <c:pt idx="38">
                  <c:v>206.83000000000004</c:v>
                </c:pt>
                <c:pt idx="39">
                  <c:v>201.63000000000002</c:v>
                </c:pt>
                <c:pt idx="40">
                  <c:v>201.63000000000002</c:v>
                </c:pt>
                <c:pt idx="41">
                  <c:v>194.83</c:v>
                </c:pt>
                <c:pt idx="42">
                  <c:v>194.83</c:v>
                </c:pt>
                <c:pt idx="43">
                  <c:v>185.70000000000002</c:v>
                </c:pt>
                <c:pt idx="44">
                  <c:v>185.70000000000002</c:v>
                </c:pt>
                <c:pt idx="45">
                  <c:v>180.54000000000005</c:v>
                </c:pt>
                <c:pt idx="46">
                  <c:v>180.54000000000005</c:v>
                </c:pt>
                <c:pt idx="47">
                  <c:v>90.330000000000013</c:v>
                </c:pt>
                <c:pt idx="48">
                  <c:v>90.330000000000013</c:v>
                </c:pt>
                <c:pt idx="49">
                  <c:v>57.130000000000031</c:v>
                </c:pt>
                <c:pt idx="50">
                  <c:v>57.130000000000031</c:v>
                </c:pt>
                <c:pt idx="51">
                  <c:v>50.660000000000011</c:v>
                </c:pt>
                <c:pt idx="52">
                  <c:v>50.660000000000011</c:v>
                </c:pt>
                <c:pt idx="53">
                  <c:v>49.760000000000019</c:v>
                </c:pt>
                <c:pt idx="54">
                  <c:v>49.760000000000019</c:v>
                </c:pt>
                <c:pt idx="55">
                  <c:v>8.0600000000000023</c:v>
                </c:pt>
                <c:pt idx="56">
                  <c:v>8.0600000000000023</c:v>
                </c:pt>
                <c:pt idx="57">
                  <c:v>0</c:v>
                </c:pt>
              </c:numCache>
            </c:numRef>
          </c:xVal>
          <c:yVal>
            <c:numRef>
              <c:f>Sheet1!$F$2:$F$59</c:f>
              <c:numCache>
                <c:formatCode>General</c:formatCode>
                <c:ptCount val="58"/>
                <c:pt idx="0">
                  <c:v>256</c:v>
                </c:pt>
                <c:pt idx="1">
                  <c:v>256</c:v>
                </c:pt>
                <c:pt idx="2">
                  <c:v>260</c:v>
                </c:pt>
                <c:pt idx="3">
                  <c:v>260</c:v>
                </c:pt>
                <c:pt idx="4">
                  <c:v>263</c:v>
                </c:pt>
                <c:pt idx="5">
                  <c:v>263</c:v>
                </c:pt>
                <c:pt idx="6">
                  <c:v>268</c:v>
                </c:pt>
                <c:pt idx="7">
                  <c:v>268</c:v>
                </c:pt>
                <c:pt idx="8">
                  <c:v>293</c:v>
                </c:pt>
                <c:pt idx="9">
                  <c:v>293</c:v>
                </c:pt>
                <c:pt idx="10">
                  <c:v>295</c:v>
                </c:pt>
                <c:pt idx="11">
                  <c:v>295</c:v>
                </c:pt>
                <c:pt idx="12">
                  <c:v>306</c:v>
                </c:pt>
                <c:pt idx="13">
                  <c:v>306</c:v>
                </c:pt>
                <c:pt idx="14">
                  <c:v>321</c:v>
                </c:pt>
                <c:pt idx="15">
                  <c:v>321</c:v>
                </c:pt>
                <c:pt idx="16">
                  <c:v>325</c:v>
                </c:pt>
                <c:pt idx="17">
                  <c:v>325</c:v>
                </c:pt>
                <c:pt idx="18">
                  <c:v>327</c:v>
                </c:pt>
                <c:pt idx="19">
                  <c:v>327</c:v>
                </c:pt>
                <c:pt idx="20">
                  <c:v>332</c:v>
                </c:pt>
                <c:pt idx="21">
                  <c:v>332</c:v>
                </c:pt>
                <c:pt idx="22">
                  <c:v>335</c:v>
                </c:pt>
                <c:pt idx="23">
                  <c:v>335</c:v>
                </c:pt>
                <c:pt idx="24">
                  <c:v>338</c:v>
                </c:pt>
                <c:pt idx="25">
                  <c:v>338</c:v>
                </c:pt>
                <c:pt idx="26">
                  <c:v>346</c:v>
                </c:pt>
                <c:pt idx="27">
                  <c:v>346</c:v>
                </c:pt>
                <c:pt idx="28">
                  <c:v>347</c:v>
                </c:pt>
                <c:pt idx="29">
                  <c:v>347</c:v>
                </c:pt>
                <c:pt idx="30">
                  <c:v>348</c:v>
                </c:pt>
                <c:pt idx="31">
                  <c:v>348</c:v>
                </c:pt>
                <c:pt idx="32">
                  <c:v>349</c:v>
                </c:pt>
                <c:pt idx="33">
                  <c:v>349</c:v>
                </c:pt>
                <c:pt idx="34">
                  <c:v>350</c:v>
                </c:pt>
                <c:pt idx="35">
                  <c:v>350</c:v>
                </c:pt>
                <c:pt idx="36">
                  <c:v>353</c:v>
                </c:pt>
                <c:pt idx="37">
                  <c:v>353</c:v>
                </c:pt>
                <c:pt idx="38">
                  <c:v>357</c:v>
                </c:pt>
                <c:pt idx="39">
                  <c:v>357</c:v>
                </c:pt>
                <c:pt idx="40">
                  <c:v>359</c:v>
                </c:pt>
                <c:pt idx="41">
                  <c:v>359</c:v>
                </c:pt>
                <c:pt idx="42">
                  <c:v>362</c:v>
                </c:pt>
                <c:pt idx="43">
                  <c:v>362</c:v>
                </c:pt>
                <c:pt idx="44">
                  <c:v>364</c:v>
                </c:pt>
                <c:pt idx="45">
                  <c:v>364</c:v>
                </c:pt>
                <c:pt idx="46">
                  <c:v>377</c:v>
                </c:pt>
                <c:pt idx="47">
                  <c:v>377</c:v>
                </c:pt>
                <c:pt idx="48">
                  <c:v>377</c:v>
                </c:pt>
                <c:pt idx="49">
                  <c:v>377</c:v>
                </c:pt>
                <c:pt idx="50">
                  <c:v>385</c:v>
                </c:pt>
                <c:pt idx="51">
                  <c:v>385</c:v>
                </c:pt>
                <c:pt idx="52">
                  <c:v>386</c:v>
                </c:pt>
                <c:pt idx="53">
                  <c:v>386</c:v>
                </c:pt>
                <c:pt idx="54">
                  <c:v>392</c:v>
                </c:pt>
                <c:pt idx="55">
                  <c:v>392</c:v>
                </c:pt>
                <c:pt idx="56">
                  <c:v>400</c:v>
                </c:pt>
                <c:pt idx="57">
                  <c:v>400</c:v>
                </c:pt>
              </c:numCache>
            </c:numRef>
          </c:yVal>
        </c:ser>
        <c:ser>
          <c:idx val="3"/>
          <c:order val="3"/>
          <c:tx>
            <c:v>Market Supply</c:v>
          </c:tx>
          <c:spPr>
            <a:ln w="50800">
              <a:solidFill>
                <a:srgbClr val="0070C0"/>
              </a:solidFill>
            </a:ln>
          </c:spPr>
          <c:marker>
            <c:symbol val="none"/>
          </c:marker>
          <c:xVal>
            <c:numRef>
              <c:f>Sheet1!$G$2:$G$90</c:f>
              <c:numCache>
                <c:formatCode>General</c:formatCode>
                <c:ptCount val="89"/>
                <c:pt idx="0">
                  <c:v>6628.8600000000024</c:v>
                </c:pt>
                <c:pt idx="1">
                  <c:v>6627.8600000000024</c:v>
                </c:pt>
                <c:pt idx="2">
                  <c:v>6627.8600000000024</c:v>
                </c:pt>
                <c:pt idx="3">
                  <c:v>6627.2899999999981</c:v>
                </c:pt>
                <c:pt idx="4">
                  <c:v>6627.2899999999981</c:v>
                </c:pt>
                <c:pt idx="5">
                  <c:v>6610.8899999999994</c:v>
                </c:pt>
                <c:pt idx="6">
                  <c:v>6610.8899999999994</c:v>
                </c:pt>
                <c:pt idx="7">
                  <c:v>6583.09</c:v>
                </c:pt>
                <c:pt idx="8">
                  <c:v>6583.09</c:v>
                </c:pt>
                <c:pt idx="9">
                  <c:v>6551.99</c:v>
                </c:pt>
                <c:pt idx="10">
                  <c:v>6551.99</c:v>
                </c:pt>
                <c:pt idx="11">
                  <c:v>6531.9399999999978</c:v>
                </c:pt>
                <c:pt idx="12">
                  <c:v>6531.9399999999978</c:v>
                </c:pt>
                <c:pt idx="13">
                  <c:v>6443.43</c:v>
                </c:pt>
                <c:pt idx="14">
                  <c:v>6443.43</c:v>
                </c:pt>
                <c:pt idx="15">
                  <c:v>5417.48</c:v>
                </c:pt>
                <c:pt idx="16">
                  <c:v>5417.48</c:v>
                </c:pt>
                <c:pt idx="17">
                  <c:v>5392.3799999999983</c:v>
                </c:pt>
                <c:pt idx="18">
                  <c:v>5392.3799999999983</c:v>
                </c:pt>
                <c:pt idx="19">
                  <c:v>5334.24</c:v>
                </c:pt>
                <c:pt idx="20">
                  <c:v>5334.24</c:v>
                </c:pt>
                <c:pt idx="21">
                  <c:v>5264.7899999999981</c:v>
                </c:pt>
                <c:pt idx="22">
                  <c:v>5264.7899999999981</c:v>
                </c:pt>
                <c:pt idx="23">
                  <c:v>5257.7899999999981</c:v>
                </c:pt>
                <c:pt idx="24">
                  <c:v>5257.7899999999981</c:v>
                </c:pt>
                <c:pt idx="25">
                  <c:v>5219.6100000000024</c:v>
                </c:pt>
                <c:pt idx="26">
                  <c:v>5219.6100000000024</c:v>
                </c:pt>
                <c:pt idx="27">
                  <c:v>3531.0700000000006</c:v>
                </c:pt>
                <c:pt idx="28">
                  <c:v>3531.0700000000006</c:v>
                </c:pt>
                <c:pt idx="29">
                  <c:v>3368.0800000000008</c:v>
                </c:pt>
                <c:pt idx="30">
                  <c:v>3368.0800000000008</c:v>
                </c:pt>
                <c:pt idx="31">
                  <c:v>3365.0200000000004</c:v>
                </c:pt>
                <c:pt idx="32">
                  <c:v>3365.0200000000004</c:v>
                </c:pt>
                <c:pt idx="33">
                  <c:v>3268.8200000000006</c:v>
                </c:pt>
                <c:pt idx="34">
                  <c:v>3268.8200000000006</c:v>
                </c:pt>
                <c:pt idx="35">
                  <c:v>1254.4100000000001</c:v>
                </c:pt>
                <c:pt idx="36">
                  <c:v>1254.4100000000001</c:v>
                </c:pt>
                <c:pt idx="37">
                  <c:v>1236.6099999999999</c:v>
                </c:pt>
                <c:pt idx="38">
                  <c:v>1236.6099999999999</c:v>
                </c:pt>
                <c:pt idx="39">
                  <c:v>1203.01</c:v>
                </c:pt>
                <c:pt idx="40">
                  <c:v>1203.01</c:v>
                </c:pt>
                <c:pt idx="41">
                  <c:v>1190.96</c:v>
                </c:pt>
                <c:pt idx="42">
                  <c:v>1190.96</c:v>
                </c:pt>
                <c:pt idx="43">
                  <c:v>1116.6599999999999</c:v>
                </c:pt>
                <c:pt idx="44">
                  <c:v>1116.6599999999999</c:v>
                </c:pt>
                <c:pt idx="45">
                  <c:v>880.09000000000015</c:v>
                </c:pt>
                <c:pt idx="46">
                  <c:v>880.09000000000015</c:v>
                </c:pt>
                <c:pt idx="47">
                  <c:v>874.29000000000053</c:v>
                </c:pt>
                <c:pt idx="48">
                  <c:v>874.29000000000053</c:v>
                </c:pt>
                <c:pt idx="49">
                  <c:v>856.22</c:v>
                </c:pt>
                <c:pt idx="50">
                  <c:v>856.22</c:v>
                </c:pt>
                <c:pt idx="51">
                  <c:v>790.52</c:v>
                </c:pt>
                <c:pt idx="52">
                  <c:v>790.52</c:v>
                </c:pt>
                <c:pt idx="53">
                  <c:v>702.03</c:v>
                </c:pt>
                <c:pt idx="54">
                  <c:v>702.03</c:v>
                </c:pt>
                <c:pt idx="55">
                  <c:v>690.63</c:v>
                </c:pt>
                <c:pt idx="56">
                  <c:v>690.63</c:v>
                </c:pt>
                <c:pt idx="57">
                  <c:v>689.94999999999948</c:v>
                </c:pt>
                <c:pt idx="58">
                  <c:v>689.94999999999948</c:v>
                </c:pt>
                <c:pt idx="59">
                  <c:v>581.34999999999798</c:v>
                </c:pt>
                <c:pt idx="60">
                  <c:v>581.34999999999798</c:v>
                </c:pt>
                <c:pt idx="61">
                  <c:v>473.85</c:v>
                </c:pt>
                <c:pt idx="62">
                  <c:v>473.85</c:v>
                </c:pt>
                <c:pt idx="63">
                  <c:v>425.76</c:v>
                </c:pt>
                <c:pt idx="64">
                  <c:v>425.76</c:v>
                </c:pt>
                <c:pt idx="65">
                  <c:v>422.86</c:v>
                </c:pt>
                <c:pt idx="66">
                  <c:v>422.86</c:v>
                </c:pt>
                <c:pt idx="67">
                  <c:v>418.26</c:v>
                </c:pt>
                <c:pt idx="68">
                  <c:v>418.26</c:v>
                </c:pt>
                <c:pt idx="69">
                  <c:v>387.46000000000004</c:v>
                </c:pt>
                <c:pt idx="70">
                  <c:v>387.46000000000004</c:v>
                </c:pt>
                <c:pt idx="71">
                  <c:v>313.72999999999894</c:v>
                </c:pt>
                <c:pt idx="72">
                  <c:v>313.72999999999894</c:v>
                </c:pt>
                <c:pt idx="73">
                  <c:v>293.15000000000032</c:v>
                </c:pt>
                <c:pt idx="74">
                  <c:v>293.15000000000032</c:v>
                </c:pt>
                <c:pt idx="75">
                  <c:v>238.76999999999998</c:v>
                </c:pt>
                <c:pt idx="76">
                  <c:v>238.76999999999998</c:v>
                </c:pt>
                <c:pt idx="77">
                  <c:v>141.04</c:v>
                </c:pt>
                <c:pt idx="78">
                  <c:v>141.04</c:v>
                </c:pt>
                <c:pt idx="79">
                  <c:v>135.23999999999998</c:v>
                </c:pt>
                <c:pt idx="80">
                  <c:v>135.23999999999998</c:v>
                </c:pt>
                <c:pt idx="81">
                  <c:v>67.28</c:v>
                </c:pt>
                <c:pt idx="82">
                  <c:v>67.28</c:v>
                </c:pt>
                <c:pt idx="83">
                  <c:v>11.38</c:v>
                </c:pt>
                <c:pt idx="84">
                  <c:v>11.38</c:v>
                </c:pt>
                <c:pt idx="85">
                  <c:v>3.9</c:v>
                </c:pt>
                <c:pt idx="86">
                  <c:v>3.9</c:v>
                </c:pt>
                <c:pt idx="87">
                  <c:v>0.9</c:v>
                </c:pt>
                <c:pt idx="88">
                  <c:v>0</c:v>
                </c:pt>
              </c:numCache>
            </c:numRef>
          </c:xVal>
          <c:yVal>
            <c:numRef>
              <c:f>Sheet1!$H$2:$H$90</c:f>
              <c:numCache>
                <c:formatCode>General</c:formatCode>
                <c:ptCount val="89"/>
                <c:pt idx="0">
                  <c:v>400</c:v>
                </c:pt>
                <c:pt idx="1">
                  <c:v>400</c:v>
                </c:pt>
                <c:pt idx="2">
                  <c:v>399</c:v>
                </c:pt>
                <c:pt idx="3">
                  <c:v>399</c:v>
                </c:pt>
                <c:pt idx="4">
                  <c:v>387</c:v>
                </c:pt>
                <c:pt idx="5">
                  <c:v>387</c:v>
                </c:pt>
                <c:pt idx="6">
                  <c:v>386</c:v>
                </c:pt>
                <c:pt idx="7">
                  <c:v>386</c:v>
                </c:pt>
                <c:pt idx="8">
                  <c:v>385</c:v>
                </c:pt>
                <c:pt idx="9">
                  <c:v>385</c:v>
                </c:pt>
                <c:pt idx="10">
                  <c:v>382</c:v>
                </c:pt>
                <c:pt idx="11">
                  <c:v>382</c:v>
                </c:pt>
                <c:pt idx="12">
                  <c:v>376</c:v>
                </c:pt>
                <c:pt idx="13">
                  <c:v>376</c:v>
                </c:pt>
                <c:pt idx="14">
                  <c:v>372</c:v>
                </c:pt>
                <c:pt idx="15">
                  <c:v>372</c:v>
                </c:pt>
                <c:pt idx="16">
                  <c:v>369</c:v>
                </c:pt>
                <c:pt idx="17">
                  <c:v>369</c:v>
                </c:pt>
                <c:pt idx="18">
                  <c:v>369</c:v>
                </c:pt>
                <c:pt idx="19">
                  <c:v>369</c:v>
                </c:pt>
                <c:pt idx="20">
                  <c:v>367</c:v>
                </c:pt>
                <c:pt idx="21">
                  <c:v>367</c:v>
                </c:pt>
                <c:pt idx="22">
                  <c:v>363</c:v>
                </c:pt>
                <c:pt idx="23">
                  <c:v>363</c:v>
                </c:pt>
                <c:pt idx="24">
                  <c:v>362</c:v>
                </c:pt>
                <c:pt idx="25">
                  <c:v>362</c:v>
                </c:pt>
                <c:pt idx="26">
                  <c:v>359</c:v>
                </c:pt>
                <c:pt idx="27">
                  <c:v>359</c:v>
                </c:pt>
                <c:pt idx="28">
                  <c:v>357</c:v>
                </c:pt>
                <c:pt idx="29">
                  <c:v>357</c:v>
                </c:pt>
                <c:pt idx="30">
                  <c:v>354</c:v>
                </c:pt>
                <c:pt idx="31">
                  <c:v>354</c:v>
                </c:pt>
                <c:pt idx="32">
                  <c:v>350</c:v>
                </c:pt>
                <c:pt idx="33">
                  <c:v>350</c:v>
                </c:pt>
                <c:pt idx="34">
                  <c:v>350</c:v>
                </c:pt>
                <c:pt idx="35">
                  <c:v>350</c:v>
                </c:pt>
                <c:pt idx="36">
                  <c:v>348</c:v>
                </c:pt>
                <c:pt idx="37">
                  <c:v>348</c:v>
                </c:pt>
                <c:pt idx="38">
                  <c:v>348</c:v>
                </c:pt>
                <c:pt idx="39">
                  <c:v>348</c:v>
                </c:pt>
                <c:pt idx="40">
                  <c:v>344</c:v>
                </c:pt>
                <c:pt idx="41">
                  <c:v>344</c:v>
                </c:pt>
                <c:pt idx="42">
                  <c:v>342</c:v>
                </c:pt>
                <c:pt idx="43">
                  <c:v>342</c:v>
                </c:pt>
                <c:pt idx="44">
                  <c:v>338</c:v>
                </c:pt>
                <c:pt idx="45">
                  <c:v>338</c:v>
                </c:pt>
                <c:pt idx="46">
                  <c:v>333</c:v>
                </c:pt>
                <c:pt idx="47">
                  <c:v>333</c:v>
                </c:pt>
                <c:pt idx="48">
                  <c:v>327</c:v>
                </c:pt>
                <c:pt idx="49">
                  <c:v>327</c:v>
                </c:pt>
                <c:pt idx="50">
                  <c:v>327</c:v>
                </c:pt>
                <c:pt idx="51">
                  <c:v>327</c:v>
                </c:pt>
                <c:pt idx="52">
                  <c:v>324</c:v>
                </c:pt>
                <c:pt idx="53">
                  <c:v>324</c:v>
                </c:pt>
                <c:pt idx="54">
                  <c:v>323</c:v>
                </c:pt>
                <c:pt idx="55">
                  <c:v>323</c:v>
                </c:pt>
                <c:pt idx="56">
                  <c:v>318</c:v>
                </c:pt>
                <c:pt idx="57">
                  <c:v>318</c:v>
                </c:pt>
                <c:pt idx="58">
                  <c:v>318</c:v>
                </c:pt>
                <c:pt idx="59">
                  <c:v>318</c:v>
                </c:pt>
                <c:pt idx="60">
                  <c:v>315</c:v>
                </c:pt>
                <c:pt idx="61">
                  <c:v>315</c:v>
                </c:pt>
                <c:pt idx="62">
                  <c:v>313</c:v>
                </c:pt>
                <c:pt idx="63">
                  <c:v>313</c:v>
                </c:pt>
                <c:pt idx="64">
                  <c:v>308</c:v>
                </c:pt>
                <c:pt idx="65">
                  <c:v>308</c:v>
                </c:pt>
                <c:pt idx="66">
                  <c:v>306</c:v>
                </c:pt>
                <c:pt idx="67">
                  <c:v>306</c:v>
                </c:pt>
                <c:pt idx="68">
                  <c:v>301</c:v>
                </c:pt>
                <c:pt idx="69">
                  <c:v>301</c:v>
                </c:pt>
                <c:pt idx="70">
                  <c:v>301</c:v>
                </c:pt>
                <c:pt idx="71">
                  <c:v>301</c:v>
                </c:pt>
                <c:pt idx="72">
                  <c:v>294</c:v>
                </c:pt>
                <c:pt idx="73">
                  <c:v>294</c:v>
                </c:pt>
                <c:pt idx="74">
                  <c:v>291</c:v>
                </c:pt>
                <c:pt idx="75">
                  <c:v>291</c:v>
                </c:pt>
                <c:pt idx="76">
                  <c:v>285</c:v>
                </c:pt>
                <c:pt idx="77">
                  <c:v>285</c:v>
                </c:pt>
                <c:pt idx="78">
                  <c:v>277</c:v>
                </c:pt>
                <c:pt idx="79">
                  <c:v>277</c:v>
                </c:pt>
                <c:pt idx="80">
                  <c:v>275</c:v>
                </c:pt>
                <c:pt idx="81">
                  <c:v>275</c:v>
                </c:pt>
                <c:pt idx="82">
                  <c:v>271</c:v>
                </c:pt>
                <c:pt idx="83">
                  <c:v>271</c:v>
                </c:pt>
                <c:pt idx="84">
                  <c:v>267</c:v>
                </c:pt>
                <c:pt idx="85">
                  <c:v>267</c:v>
                </c:pt>
                <c:pt idx="86">
                  <c:v>266</c:v>
                </c:pt>
                <c:pt idx="87">
                  <c:v>264</c:v>
                </c:pt>
                <c:pt idx="88">
                  <c:v>264</c:v>
                </c:pt>
              </c:numCache>
            </c:numRef>
          </c:yVal>
        </c:ser>
        <c:axId val="98740864"/>
        <c:axId val="98759424"/>
      </c:scatterChart>
      <c:valAx>
        <c:axId val="98740864"/>
        <c:scaling>
          <c:orientation val="minMax"/>
          <c:max val="3000"/>
        </c:scaling>
        <c:axPos val="b"/>
        <c:title>
          <c:tx>
            <c:rich>
              <a:bodyPr/>
              <a:lstStyle/>
              <a:p>
                <a:pPr>
                  <a:defRPr>
                    <a:solidFill>
                      <a:schemeClr val="bg1"/>
                    </a:solidFill>
                  </a:defRPr>
                </a:pPr>
                <a:r>
                  <a:rPr lang="en-US" dirty="0" smtClean="0">
                    <a:solidFill>
                      <a:schemeClr val="bg1"/>
                    </a:solidFill>
                  </a:rPr>
                  <a:t>Volume</a:t>
                </a:r>
                <a:r>
                  <a:rPr lang="en-US" baseline="0" dirty="0" smtClean="0">
                    <a:solidFill>
                      <a:schemeClr val="bg1"/>
                    </a:solidFill>
                  </a:rPr>
                  <a:t> (acre-feet)</a:t>
                </a:r>
                <a:endParaRPr lang="en-US" dirty="0">
                  <a:solidFill>
                    <a:schemeClr val="bg1"/>
                  </a:solidFill>
                </a:endParaRPr>
              </a:p>
            </c:rich>
          </c:tx>
          <c:layout>
            <c:manualLayout>
              <c:xMode val="edge"/>
              <c:yMode val="edge"/>
              <c:x val="0.4244259623797072"/>
              <c:y val="0.84449066783319204"/>
            </c:manualLayout>
          </c:layout>
        </c:title>
        <c:numFmt formatCode="#,##0" sourceLinked="0"/>
        <c:tickLblPos val="nextTo"/>
        <c:spPr>
          <a:ln w="31750">
            <a:solidFill>
              <a:prstClr val="white"/>
            </a:solidFill>
          </a:ln>
        </c:spPr>
        <c:txPr>
          <a:bodyPr/>
          <a:lstStyle/>
          <a:p>
            <a:pPr>
              <a:defRPr>
                <a:solidFill>
                  <a:schemeClr val="bg1"/>
                </a:solidFill>
              </a:defRPr>
            </a:pPr>
            <a:endParaRPr lang="en-US"/>
          </a:p>
        </c:txPr>
        <c:crossAx val="98759424"/>
        <c:crosses val="autoZero"/>
        <c:crossBetween val="midCat"/>
      </c:valAx>
      <c:valAx>
        <c:axId val="98759424"/>
        <c:scaling>
          <c:orientation val="minMax"/>
          <c:max val="400"/>
          <c:min val="250"/>
        </c:scaling>
        <c:axPos val="l"/>
        <c:title>
          <c:tx>
            <c:rich>
              <a:bodyPr rot="-5400000" vert="horz"/>
              <a:lstStyle/>
              <a:p>
                <a:pPr>
                  <a:defRPr>
                    <a:solidFill>
                      <a:schemeClr val="bg1"/>
                    </a:solidFill>
                  </a:defRPr>
                </a:pPr>
                <a:r>
                  <a:rPr lang="en-US" dirty="0" smtClean="0">
                    <a:solidFill>
                      <a:schemeClr val="bg1"/>
                    </a:solidFill>
                  </a:rPr>
                  <a:t>Price ($/acre-foot)</a:t>
                </a:r>
                <a:endParaRPr lang="en-US" dirty="0">
                  <a:solidFill>
                    <a:schemeClr val="bg1"/>
                  </a:solidFill>
                </a:endParaRPr>
              </a:p>
            </c:rich>
          </c:tx>
          <c:layout>
            <c:manualLayout>
              <c:xMode val="edge"/>
              <c:yMode val="edge"/>
              <c:x val="2.3611111111111211E-2"/>
              <c:y val="0.34704316127150781"/>
            </c:manualLayout>
          </c:layout>
        </c:title>
        <c:numFmt formatCode="&quot;$&quot;#,##0" sourceLinked="0"/>
        <c:tickLblPos val="nextTo"/>
        <c:spPr>
          <a:ln w="31750">
            <a:solidFill>
              <a:schemeClr val="bg1"/>
            </a:solidFill>
          </a:ln>
        </c:spPr>
        <c:txPr>
          <a:bodyPr/>
          <a:lstStyle/>
          <a:p>
            <a:pPr>
              <a:defRPr>
                <a:solidFill>
                  <a:schemeClr val="bg1"/>
                </a:solidFill>
              </a:defRPr>
            </a:pPr>
            <a:endParaRPr lang="en-US"/>
          </a:p>
        </c:txPr>
        <c:crossAx val="98740864"/>
        <c:crosses val="autoZero"/>
        <c:crossBetween val="midCat"/>
        <c:majorUnit val="50"/>
      </c:valAx>
    </c:plotArea>
    <c:legend>
      <c:legendPos val="b"/>
      <c:layout>
        <c:manualLayout>
          <c:xMode val="edge"/>
          <c:yMode val="edge"/>
          <c:x val="0.26688746719160461"/>
          <c:y val="0.88934222805482643"/>
          <c:w val="0.50789173228346984"/>
          <c:h val="9.9546660834063425E-2"/>
        </c:manualLayout>
      </c:layout>
      <c:txPr>
        <a:bodyPr/>
        <a:lstStyle/>
        <a:p>
          <a:pPr>
            <a:defRPr>
              <a:solidFill>
                <a:schemeClr val="bg1"/>
              </a:solidFill>
            </a:defRPr>
          </a:pPr>
          <a:endParaRPr lang="en-US"/>
        </a:p>
      </c:txPr>
    </c:legend>
    <c:plotVisOnly val="1"/>
  </c:chart>
  <c:txPr>
    <a:bodyPr/>
    <a:lstStyle/>
    <a:p>
      <a:pPr>
        <a:defRPr sz="1800"/>
      </a:pPr>
      <a:endParaRPr lang="en-US"/>
    </a:p>
  </c:txPr>
  <c:externalData r:id="rId1"/>
</c:chartSpace>
</file>

<file path=ppt/charts/chart16.xml><?xml version="1.0" encoding="utf-8"?>
<c:chartSpace xmlns:c="http://schemas.openxmlformats.org/drawingml/2006/chart" xmlns:a="http://schemas.openxmlformats.org/drawingml/2006/main" xmlns:r="http://schemas.openxmlformats.org/officeDocument/2006/relationships">
  <c:date1904 val="1"/>
  <c:lang val="en-US"/>
  <c:chart>
    <c:title>
      <c:layout/>
    </c:title>
    <c:plotArea>
      <c:layout>
        <c:manualLayout>
          <c:layoutTarget val="inner"/>
          <c:xMode val="edge"/>
          <c:yMode val="edge"/>
          <c:x val="0.14173731408574028"/>
          <c:y val="6.731948089822197E-2"/>
          <c:w val="0.75891896325459884"/>
          <c:h val="0.71110484106153393"/>
        </c:manualLayout>
      </c:layout>
      <c:scatterChart>
        <c:scatterStyle val="lineMarker"/>
        <c:ser>
          <c:idx val="4"/>
          <c:order val="0"/>
          <c:tx>
            <c:v>Market Price</c:v>
          </c:tx>
          <c:spPr>
            <a:ln w="38100">
              <a:solidFill>
                <a:srgbClr val="00CC00"/>
              </a:solidFill>
              <a:prstDash val="dash"/>
            </a:ln>
          </c:spPr>
          <c:marker>
            <c:symbol val="none"/>
          </c:marker>
          <c:xVal>
            <c:numRef>
              <c:f>Sheet1!$J$1:$J$2</c:f>
              <c:numCache>
                <c:formatCode>General</c:formatCode>
                <c:ptCount val="2"/>
                <c:pt idx="0">
                  <c:v>0</c:v>
                </c:pt>
                <c:pt idx="1">
                  <c:v>3000</c:v>
                </c:pt>
              </c:numCache>
            </c:numRef>
          </c:xVal>
          <c:yVal>
            <c:numRef>
              <c:f>Sheet1!$K$1:$K$2</c:f>
              <c:numCache>
                <c:formatCode>General</c:formatCode>
                <c:ptCount val="2"/>
                <c:pt idx="0">
                  <c:v>338</c:v>
                </c:pt>
                <c:pt idx="1">
                  <c:v>338</c:v>
                </c:pt>
              </c:numCache>
            </c:numRef>
          </c:yVal>
        </c:ser>
        <c:axId val="98824576"/>
        <c:axId val="98826112"/>
      </c:scatterChart>
      <c:valAx>
        <c:axId val="98824576"/>
        <c:scaling>
          <c:orientation val="minMax"/>
          <c:max val="3000"/>
        </c:scaling>
        <c:delete val="1"/>
        <c:axPos val="b"/>
        <c:numFmt formatCode="#,##0" sourceLinked="0"/>
        <c:tickLblPos val="none"/>
        <c:crossAx val="98826112"/>
        <c:crosses val="autoZero"/>
        <c:crossBetween val="midCat"/>
      </c:valAx>
      <c:valAx>
        <c:axId val="98826112"/>
        <c:scaling>
          <c:orientation val="minMax"/>
          <c:max val="400"/>
          <c:min val="250"/>
        </c:scaling>
        <c:delete val="1"/>
        <c:axPos val="l"/>
        <c:numFmt formatCode="&quot;$&quot;#,##0" sourceLinked="0"/>
        <c:tickLblPos val="none"/>
        <c:crossAx val="98824576"/>
        <c:crosses val="autoZero"/>
        <c:crossBetween val="midCat"/>
        <c:majorUnit val="50"/>
      </c:valAx>
    </c:plotArea>
    <c:plotVisOnly val="1"/>
  </c:chart>
  <c:txPr>
    <a:bodyPr/>
    <a:lstStyle/>
    <a:p>
      <a:pPr>
        <a:defRPr sz="1800"/>
      </a:pPr>
      <a:endParaRPr lang="en-US"/>
    </a:p>
  </c:txPr>
  <c:externalData r:id="rId1"/>
  <c:userShapes r:id="rId2"/>
</c:chartSpace>
</file>

<file path=ppt/charts/chart17.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0.14173731408574014"/>
          <c:y val="6.7319480898221873E-2"/>
          <c:w val="0.75891896325459818"/>
          <c:h val="0.71110484106153393"/>
        </c:manualLayout>
      </c:layout>
      <c:scatterChart>
        <c:scatterStyle val="lineMarker"/>
        <c:ser>
          <c:idx val="0"/>
          <c:order val="0"/>
          <c:tx>
            <c:v>Buyer Bids</c:v>
          </c:tx>
          <c:spPr>
            <a:ln w="28575">
              <a:noFill/>
            </a:ln>
          </c:spPr>
          <c:marker>
            <c:symbol val="circle"/>
            <c:size val="5"/>
            <c:spPr>
              <a:solidFill>
                <a:schemeClr val="accent2"/>
              </a:solidFill>
              <a:ln>
                <a:solidFill>
                  <a:schemeClr val="accent2"/>
                </a:solidFill>
              </a:ln>
            </c:spPr>
          </c:marker>
          <c:xVal>
            <c:numRef>
              <c:f>Sheet1!$A$2:$A$30</c:f>
              <c:numCache>
                <c:formatCode>General</c:formatCode>
                <c:ptCount val="29"/>
                <c:pt idx="12">
                  <c:v>487.49999999999869</c:v>
                </c:pt>
                <c:pt idx="13">
                  <c:v>34.800000000000004</c:v>
                </c:pt>
                <c:pt idx="14">
                  <c:v>179.36</c:v>
                </c:pt>
                <c:pt idx="15">
                  <c:v>15.900000000000002</c:v>
                </c:pt>
                <c:pt idx="16">
                  <c:v>47.359999999999985</c:v>
                </c:pt>
                <c:pt idx="17">
                  <c:v>1.3000000000000007</c:v>
                </c:pt>
                <c:pt idx="18">
                  <c:v>15.100000000000001</c:v>
                </c:pt>
                <c:pt idx="19">
                  <c:v>5.1999999999999975</c:v>
                </c:pt>
                <c:pt idx="20">
                  <c:v>6.8000000000000105</c:v>
                </c:pt>
                <c:pt idx="21">
                  <c:v>9.129999999999999</c:v>
                </c:pt>
                <c:pt idx="22">
                  <c:v>5.1599999999999966</c:v>
                </c:pt>
                <c:pt idx="23">
                  <c:v>90.210000000000022</c:v>
                </c:pt>
                <c:pt idx="24">
                  <c:v>33.200000000000003</c:v>
                </c:pt>
                <c:pt idx="25">
                  <c:v>6.4700000000000024</c:v>
                </c:pt>
                <c:pt idx="26">
                  <c:v>0.9</c:v>
                </c:pt>
                <c:pt idx="27">
                  <c:v>41.700000000000017</c:v>
                </c:pt>
                <c:pt idx="28">
                  <c:v>8.0600000000000023</c:v>
                </c:pt>
              </c:numCache>
            </c:numRef>
          </c:xVal>
          <c:yVal>
            <c:numRef>
              <c:f>Sheet1!$B$2:$B$30</c:f>
              <c:numCache>
                <c:formatCode>General</c:formatCode>
                <c:ptCount val="29"/>
                <c:pt idx="12">
                  <c:v>338</c:v>
                </c:pt>
                <c:pt idx="13">
                  <c:v>346</c:v>
                </c:pt>
                <c:pt idx="14">
                  <c:v>347</c:v>
                </c:pt>
                <c:pt idx="15">
                  <c:v>348</c:v>
                </c:pt>
                <c:pt idx="16">
                  <c:v>349</c:v>
                </c:pt>
                <c:pt idx="17">
                  <c:v>350</c:v>
                </c:pt>
                <c:pt idx="18">
                  <c:v>353</c:v>
                </c:pt>
                <c:pt idx="19">
                  <c:v>357</c:v>
                </c:pt>
                <c:pt idx="20">
                  <c:v>359</c:v>
                </c:pt>
                <c:pt idx="21">
                  <c:v>362</c:v>
                </c:pt>
                <c:pt idx="22">
                  <c:v>364</c:v>
                </c:pt>
                <c:pt idx="23">
                  <c:v>377</c:v>
                </c:pt>
                <c:pt idx="24">
                  <c:v>377</c:v>
                </c:pt>
                <c:pt idx="25">
                  <c:v>385</c:v>
                </c:pt>
                <c:pt idx="26">
                  <c:v>386</c:v>
                </c:pt>
                <c:pt idx="27">
                  <c:v>392</c:v>
                </c:pt>
                <c:pt idx="28">
                  <c:v>400</c:v>
                </c:pt>
              </c:numCache>
            </c:numRef>
          </c:yVal>
        </c:ser>
        <c:ser>
          <c:idx val="1"/>
          <c:order val="1"/>
          <c:tx>
            <c:v>Seller Asks</c:v>
          </c:tx>
          <c:spPr>
            <a:ln w="28575">
              <a:noFill/>
            </a:ln>
          </c:spPr>
          <c:marker>
            <c:symbol val="circle"/>
            <c:size val="5"/>
            <c:spPr>
              <a:solidFill>
                <a:schemeClr val="tx2">
                  <a:lumMod val="60000"/>
                  <a:lumOff val="40000"/>
                </a:schemeClr>
              </a:solidFill>
              <a:ln>
                <a:solidFill>
                  <a:schemeClr val="tx2">
                    <a:lumMod val="60000"/>
                    <a:lumOff val="40000"/>
                  </a:schemeClr>
                </a:solidFill>
              </a:ln>
            </c:spPr>
          </c:marker>
          <c:xVal>
            <c:numRef>
              <c:f>Sheet1!$C$2:$C$46</c:f>
              <c:numCache>
                <c:formatCode>General</c:formatCode>
                <c:ptCount val="45"/>
                <c:pt idx="0">
                  <c:v>1</c:v>
                </c:pt>
                <c:pt idx="1">
                  <c:v>0.57000000000000062</c:v>
                </c:pt>
                <c:pt idx="2">
                  <c:v>16.400000000000006</c:v>
                </c:pt>
                <c:pt idx="3">
                  <c:v>27.8</c:v>
                </c:pt>
                <c:pt idx="4">
                  <c:v>31.1</c:v>
                </c:pt>
                <c:pt idx="5">
                  <c:v>20.049999999999986</c:v>
                </c:pt>
                <c:pt idx="6">
                  <c:v>88.509999999999991</c:v>
                </c:pt>
                <c:pt idx="7">
                  <c:v>1025.9499999999989</c:v>
                </c:pt>
                <c:pt idx="8">
                  <c:v>25.1</c:v>
                </c:pt>
                <c:pt idx="9">
                  <c:v>58.14</c:v>
                </c:pt>
                <c:pt idx="10">
                  <c:v>69.450000000000017</c:v>
                </c:pt>
                <c:pt idx="11">
                  <c:v>7</c:v>
                </c:pt>
                <c:pt idx="12">
                  <c:v>38.180000000000007</c:v>
                </c:pt>
                <c:pt idx="13">
                  <c:v>1688.54</c:v>
                </c:pt>
                <c:pt idx="14">
                  <c:v>162.99</c:v>
                </c:pt>
                <c:pt idx="15">
                  <c:v>3.0599999999999987</c:v>
                </c:pt>
                <c:pt idx="16">
                  <c:v>96.2</c:v>
                </c:pt>
                <c:pt idx="17">
                  <c:v>2014.41</c:v>
                </c:pt>
                <c:pt idx="18">
                  <c:v>17.799999999999986</c:v>
                </c:pt>
                <c:pt idx="19">
                  <c:v>33.600000000000009</c:v>
                </c:pt>
                <c:pt idx="20">
                  <c:v>12.05</c:v>
                </c:pt>
                <c:pt idx="21">
                  <c:v>74.300000000000011</c:v>
                </c:pt>
                <c:pt idx="22">
                  <c:v>236.56999999999971</c:v>
                </c:pt>
                <c:pt idx="23">
                  <c:v>5.8</c:v>
                </c:pt>
                <c:pt idx="24">
                  <c:v>18.07</c:v>
                </c:pt>
                <c:pt idx="25">
                  <c:v>65.7</c:v>
                </c:pt>
                <c:pt idx="26">
                  <c:v>88.490000000000023</c:v>
                </c:pt>
                <c:pt idx="27">
                  <c:v>11.400000000000002</c:v>
                </c:pt>
                <c:pt idx="28">
                  <c:v>0.68000000000000682</c:v>
                </c:pt>
                <c:pt idx="29">
                  <c:v>108.6</c:v>
                </c:pt>
                <c:pt idx="30">
                  <c:v>107.5</c:v>
                </c:pt>
                <c:pt idx="31">
                  <c:v>48.09</c:v>
                </c:pt>
                <c:pt idx="32">
                  <c:v>2.9000000000000004</c:v>
                </c:pt>
                <c:pt idx="33">
                  <c:v>4.6000000000000005</c:v>
                </c:pt>
                <c:pt idx="34">
                  <c:v>30.8</c:v>
                </c:pt>
                <c:pt idx="35">
                  <c:v>73.730000000000032</c:v>
                </c:pt>
                <c:pt idx="36">
                  <c:v>20.580000000000002</c:v>
                </c:pt>
                <c:pt idx="37">
                  <c:v>54.38</c:v>
                </c:pt>
                <c:pt idx="38">
                  <c:v>97.73</c:v>
                </c:pt>
                <c:pt idx="39">
                  <c:v>5.8</c:v>
                </c:pt>
                <c:pt idx="40">
                  <c:v>67.960000000000022</c:v>
                </c:pt>
                <c:pt idx="41">
                  <c:v>55.9</c:v>
                </c:pt>
                <c:pt idx="42">
                  <c:v>7.48</c:v>
                </c:pt>
                <c:pt idx="43">
                  <c:v>3</c:v>
                </c:pt>
                <c:pt idx="44">
                  <c:v>0.9</c:v>
                </c:pt>
              </c:numCache>
            </c:numRef>
          </c:xVal>
          <c:yVal>
            <c:numRef>
              <c:f>Sheet1!$D$2:$D$46</c:f>
              <c:numCache>
                <c:formatCode>General</c:formatCode>
                <c:ptCount val="45"/>
                <c:pt idx="0">
                  <c:v>400</c:v>
                </c:pt>
                <c:pt idx="1">
                  <c:v>399</c:v>
                </c:pt>
                <c:pt idx="2">
                  <c:v>387</c:v>
                </c:pt>
                <c:pt idx="3">
                  <c:v>386</c:v>
                </c:pt>
                <c:pt idx="4">
                  <c:v>385</c:v>
                </c:pt>
                <c:pt idx="5">
                  <c:v>382</c:v>
                </c:pt>
                <c:pt idx="6">
                  <c:v>376</c:v>
                </c:pt>
                <c:pt idx="7">
                  <c:v>372</c:v>
                </c:pt>
                <c:pt idx="8">
                  <c:v>369</c:v>
                </c:pt>
                <c:pt idx="9">
                  <c:v>369</c:v>
                </c:pt>
                <c:pt idx="10">
                  <c:v>367</c:v>
                </c:pt>
                <c:pt idx="11">
                  <c:v>363</c:v>
                </c:pt>
                <c:pt idx="12">
                  <c:v>362</c:v>
                </c:pt>
                <c:pt idx="13">
                  <c:v>359</c:v>
                </c:pt>
                <c:pt idx="14">
                  <c:v>357</c:v>
                </c:pt>
                <c:pt idx="15">
                  <c:v>354</c:v>
                </c:pt>
                <c:pt idx="16">
                  <c:v>350</c:v>
                </c:pt>
                <c:pt idx="17">
                  <c:v>350</c:v>
                </c:pt>
                <c:pt idx="18">
                  <c:v>348</c:v>
                </c:pt>
                <c:pt idx="19">
                  <c:v>348</c:v>
                </c:pt>
                <c:pt idx="20">
                  <c:v>344</c:v>
                </c:pt>
                <c:pt idx="21">
                  <c:v>342</c:v>
                </c:pt>
                <c:pt idx="22">
                  <c:v>338</c:v>
                </c:pt>
                <c:pt idx="23">
                  <c:v>333</c:v>
                </c:pt>
                <c:pt idx="24">
                  <c:v>327</c:v>
                </c:pt>
                <c:pt idx="25">
                  <c:v>327</c:v>
                </c:pt>
                <c:pt idx="26">
                  <c:v>324</c:v>
                </c:pt>
                <c:pt idx="27">
                  <c:v>323</c:v>
                </c:pt>
                <c:pt idx="28">
                  <c:v>318</c:v>
                </c:pt>
                <c:pt idx="29">
                  <c:v>318</c:v>
                </c:pt>
                <c:pt idx="30">
                  <c:v>315</c:v>
                </c:pt>
                <c:pt idx="31">
                  <c:v>313</c:v>
                </c:pt>
                <c:pt idx="32">
                  <c:v>308</c:v>
                </c:pt>
                <c:pt idx="33">
                  <c:v>306</c:v>
                </c:pt>
                <c:pt idx="34">
                  <c:v>301</c:v>
                </c:pt>
                <c:pt idx="35">
                  <c:v>301</c:v>
                </c:pt>
                <c:pt idx="36">
                  <c:v>294</c:v>
                </c:pt>
                <c:pt idx="37">
                  <c:v>291</c:v>
                </c:pt>
                <c:pt idx="38">
                  <c:v>285</c:v>
                </c:pt>
                <c:pt idx="39">
                  <c:v>277</c:v>
                </c:pt>
                <c:pt idx="40">
                  <c:v>275</c:v>
                </c:pt>
                <c:pt idx="41">
                  <c:v>271</c:v>
                </c:pt>
                <c:pt idx="42">
                  <c:v>267</c:v>
                </c:pt>
                <c:pt idx="43">
                  <c:v>266</c:v>
                </c:pt>
                <c:pt idx="44">
                  <c:v>264</c:v>
                </c:pt>
              </c:numCache>
            </c:numRef>
          </c:yVal>
        </c:ser>
        <c:ser>
          <c:idx val="2"/>
          <c:order val="2"/>
          <c:tx>
            <c:v>Market Demand</c:v>
          </c:tx>
          <c:spPr>
            <a:ln w="50800">
              <a:solidFill>
                <a:srgbClr val="C00000"/>
              </a:solidFill>
            </a:ln>
          </c:spPr>
          <c:marker>
            <c:symbol val="none"/>
          </c:marker>
          <c:xVal>
            <c:numRef>
              <c:f>Sheet1!$E$2:$E$59</c:f>
              <c:numCache>
                <c:formatCode>General</c:formatCode>
                <c:ptCount val="58"/>
                <c:pt idx="0">
                  <c:v>2667.4700000000012</c:v>
                </c:pt>
                <c:pt idx="1">
                  <c:v>2371.2699999999854</c:v>
                </c:pt>
                <c:pt idx="2">
                  <c:v>2371.2699999999854</c:v>
                </c:pt>
                <c:pt idx="3">
                  <c:v>1804.5100000000002</c:v>
                </c:pt>
                <c:pt idx="4">
                  <c:v>1804.5100000000002</c:v>
                </c:pt>
                <c:pt idx="5">
                  <c:v>1789.9100000000003</c:v>
                </c:pt>
                <c:pt idx="6">
                  <c:v>1789.9100000000003</c:v>
                </c:pt>
                <c:pt idx="7">
                  <c:v>1772.7900000000004</c:v>
                </c:pt>
                <c:pt idx="8">
                  <c:v>1772.7900000000004</c:v>
                </c:pt>
                <c:pt idx="9">
                  <c:v>1596.7200000000003</c:v>
                </c:pt>
                <c:pt idx="10">
                  <c:v>1596.7200000000003</c:v>
                </c:pt>
                <c:pt idx="11">
                  <c:v>1595.8200000000002</c:v>
                </c:pt>
                <c:pt idx="12">
                  <c:v>1595.8200000000002</c:v>
                </c:pt>
                <c:pt idx="13">
                  <c:v>1586.02</c:v>
                </c:pt>
                <c:pt idx="14">
                  <c:v>1586.02</c:v>
                </c:pt>
                <c:pt idx="15">
                  <c:v>1585.37</c:v>
                </c:pt>
                <c:pt idx="16">
                  <c:v>1585.37</c:v>
                </c:pt>
                <c:pt idx="17">
                  <c:v>1577.5700000000002</c:v>
                </c:pt>
                <c:pt idx="18">
                  <c:v>1577.5700000000002</c:v>
                </c:pt>
                <c:pt idx="19">
                  <c:v>1570.9700000000003</c:v>
                </c:pt>
                <c:pt idx="20">
                  <c:v>1570.9700000000003</c:v>
                </c:pt>
                <c:pt idx="21">
                  <c:v>1565.9700000000003</c:v>
                </c:pt>
                <c:pt idx="22">
                  <c:v>1565.9700000000003</c:v>
                </c:pt>
                <c:pt idx="23">
                  <c:v>988.15</c:v>
                </c:pt>
                <c:pt idx="24">
                  <c:v>988.15</c:v>
                </c:pt>
                <c:pt idx="25">
                  <c:v>500.65000000000032</c:v>
                </c:pt>
                <c:pt idx="26">
                  <c:v>500.65000000000032</c:v>
                </c:pt>
                <c:pt idx="27">
                  <c:v>465.84999999999997</c:v>
                </c:pt>
                <c:pt idx="28">
                  <c:v>465.84999999999997</c:v>
                </c:pt>
                <c:pt idx="29">
                  <c:v>286.48999999999899</c:v>
                </c:pt>
                <c:pt idx="30">
                  <c:v>286.48999999999899</c:v>
                </c:pt>
                <c:pt idx="31">
                  <c:v>270.58999999999969</c:v>
                </c:pt>
                <c:pt idx="32">
                  <c:v>270.58999999999969</c:v>
                </c:pt>
                <c:pt idx="33">
                  <c:v>223.23000000000005</c:v>
                </c:pt>
                <c:pt idx="34">
                  <c:v>223.23000000000005</c:v>
                </c:pt>
                <c:pt idx="35">
                  <c:v>221.93000000000004</c:v>
                </c:pt>
                <c:pt idx="36">
                  <c:v>221.93000000000004</c:v>
                </c:pt>
                <c:pt idx="37">
                  <c:v>206.83000000000004</c:v>
                </c:pt>
                <c:pt idx="38">
                  <c:v>206.83000000000004</c:v>
                </c:pt>
                <c:pt idx="39">
                  <c:v>201.63000000000002</c:v>
                </c:pt>
                <c:pt idx="40">
                  <c:v>201.63000000000002</c:v>
                </c:pt>
                <c:pt idx="41">
                  <c:v>194.83</c:v>
                </c:pt>
                <c:pt idx="42">
                  <c:v>194.83</c:v>
                </c:pt>
                <c:pt idx="43">
                  <c:v>185.70000000000002</c:v>
                </c:pt>
                <c:pt idx="44">
                  <c:v>185.70000000000002</c:v>
                </c:pt>
                <c:pt idx="45">
                  <c:v>180.54000000000005</c:v>
                </c:pt>
                <c:pt idx="46">
                  <c:v>180.54000000000005</c:v>
                </c:pt>
                <c:pt idx="47">
                  <c:v>90.330000000000013</c:v>
                </c:pt>
                <c:pt idx="48">
                  <c:v>90.330000000000013</c:v>
                </c:pt>
                <c:pt idx="49">
                  <c:v>57.130000000000031</c:v>
                </c:pt>
                <c:pt idx="50">
                  <c:v>57.130000000000031</c:v>
                </c:pt>
                <c:pt idx="51">
                  <c:v>50.660000000000011</c:v>
                </c:pt>
                <c:pt idx="52">
                  <c:v>50.660000000000011</c:v>
                </c:pt>
                <c:pt idx="53">
                  <c:v>49.760000000000019</c:v>
                </c:pt>
                <c:pt idx="54">
                  <c:v>49.760000000000019</c:v>
                </c:pt>
                <c:pt idx="55">
                  <c:v>8.0600000000000023</c:v>
                </c:pt>
                <c:pt idx="56">
                  <c:v>8.0600000000000023</c:v>
                </c:pt>
                <c:pt idx="57">
                  <c:v>0</c:v>
                </c:pt>
              </c:numCache>
            </c:numRef>
          </c:xVal>
          <c:yVal>
            <c:numRef>
              <c:f>Sheet1!$F$2:$F$59</c:f>
              <c:numCache>
                <c:formatCode>General</c:formatCode>
                <c:ptCount val="58"/>
                <c:pt idx="0">
                  <c:v>256</c:v>
                </c:pt>
                <c:pt idx="1">
                  <c:v>256</c:v>
                </c:pt>
                <c:pt idx="2">
                  <c:v>260</c:v>
                </c:pt>
                <c:pt idx="3">
                  <c:v>260</c:v>
                </c:pt>
                <c:pt idx="4">
                  <c:v>263</c:v>
                </c:pt>
                <c:pt idx="5">
                  <c:v>263</c:v>
                </c:pt>
                <c:pt idx="6">
                  <c:v>268</c:v>
                </c:pt>
                <c:pt idx="7">
                  <c:v>268</c:v>
                </c:pt>
                <c:pt idx="8">
                  <c:v>293</c:v>
                </c:pt>
                <c:pt idx="9">
                  <c:v>293</c:v>
                </c:pt>
                <c:pt idx="10">
                  <c:v>295</c:v>
                </c:pt>
                <c:pt idx="11">
                  <c:v>295</c:v>
                </c:pt>
                <c:pt idx="12">
                  <c:v>306</c:v>
                </c:pt>
                <c:pt idx="13">
                  <c:v>306</c:v>
                </c:pt>
                <c:pt idx="14">
                  <c:v>321</c:v>
                </c:pt>
                <c:pt idx="15">
                  <c:v>321</c:v>
                </c:pt>
                <c:pt idx="16">
                  <c:v>325</c:v>
                </c:pt>
                <c:pt idx="17">
                  <c:v>325</c:v>
                </c:pt>
                <c:pt idx="18">
                  <c:v>327</c:v>
                </c:pt>
                <c:pt idx="19">
                  <c:v>327</c:v>
                </c:pt>
                <c:pt idx="20">
                  <c:v>332</c:v>
                </c:pt>
                <c:pt idx="21">
                  <c:v>332</c:v>
                </c:pt>
                <c:pt idx="22">
                  <c:v>335</c:v>
                </c:pt>
                <c:pt idx="23">
                  <c:v>335</c:v>
                </c:pt>
                <c:pt idx="24">
                  <c:v>338</c:v>
                </c:pt>
                <c:pt idx="25">
                  <c:v>338</c:v>
                </c:pt>
                <c:pt idx="26">
                  <c:v>346</c:v>
                </c:pt>
                <c:pt idx="27">
                  <c:v>346</c:v>
                </c:pt>
                <c:pt idx="28">
                  <c:v>347</c:v>
                </c:pt>
                <c:pt idx="29">
                  <c:v>347</c:v>
                </c:pt>
                <c:pt idx="30">
                  <c:v>348</c:v>
                </c:pt>
                <c:pt idx="31">
                  <c:v>348</c:v>
                </c:pt>
                <c:pt idx="32">
                  <c:v>349</c:v>
                </c:pt>
                <c:pt idx="33">
                  <c:v>349</c:v>
                </c:pt>
                <c:pt idx="34">
                  <c:v>350</c:v>
                </c:pt>
                <c:pt idx="35">
                  <c:v>350</c:v>
                </c:pt>
                <c:pt idx="36">
                  <c:v>353</c:v>
                </c:pt>
                <c:pt idx="37">
                  <c:v>353</c:v>
                </c:pt>
                <c:pt idx="38">
                  <c:v>357</c:v>
                </c:pt>
                <c:pt idx="39">
                  <c:v>357</c:v>
                </c:pt>
                <c:pt idx="40">
                  <c:v>359</c:v>
                </c:pt>
                <c:pt idx="41">
                  <c:v>359</c:v>
                </c:pt>
                <c:pt idx="42">
                  <c:v>362</c:v>
                </c:pt>
                <c:pt idx="43">
                  <c:v>362</c:v>
                </c:pt>
                <c:pt idx="44">
                  <c:v>364</c:v>
                </c:pt>
                <c:pt idx="45">
                  <c:v>364</c:v>
                </c:pt>
                <c:pt idx="46">
                  <c:v>377</c:v>
                </c:pt>
                <c:pt idx="47">
                  <c:v>377</c:v>
                </c:pt>
                <c:pt idx="48">
                  <c:v>377</c:v>
                </c:pt>
                <c:pt idx="49">
                  <c:v>377</c:v>
                </c:pt>
                <c:pt idx="50">
                  <c:v>385</c:v>
                </c:pt>
                <c:pt idx="51">
                  <c:v>385</c:v>
                </c:pt>
                <c:pt idx="52">
                  <c:v>386</c:v>
                </c:pt>
                <c:pt idx="53">
                  <c:v>386</c:v>
                </c:pt>
                <c:pt idx="54">
                  <c:v>392</c:v>
                </c:pt>
                <c:pt idx="55">
                  <c:v>392</c:v>
                </c:pt>
                <c:pt idx="56">
                  <c:v>400</c:v>
                </c:pt>
                <c:pt idx="57">
                  <c:v>400</c:v>
                </c:pt>
              </c:numCache>
            </c:numRef>
          </c:yVal>
        </c:ser>
        <c:ser>
          <c:idx val="3"/>
          <c:order val="3"/>
          <c:tx>
            <c:v>Market Supply</c:v>
          </c:tx>
          <c:spPr>
            <a:ln w="50800">
              <a:solidFill>
                <a:srgbClr val="0070C0"/>
              </a:solidFill>
            </a:ln>
          </c:spPr>
          <c:marker>
            <c:symbol val="none"/>
          </c:marker>
          <c:xVal>
            <c:numRef>
              <c:f>Sheet1!$G$2:$G$90</c:f>
              <c:numCache>
                <c:formatCode>General</c:formatCode>
                <c:ptCount val="89"/>
                <c:pt idx="0">
                  <c:v>6628.8600000000024</c:v>
                </c:pt>
                <c:pt idx="1">
                  <c:v>6627.8600000000024</c:v>
                </c:pt>
                <c:pt idx="2">
                  <c:v>6627.8600000000024</c:v>
                </c:pt>
                <c:pt idx="3">
                  <c:v>6627.2899999999981</c:v>
                </c:pt>
                <c:pt idx="4">
                  <c:v>6627.2899999999981</c:v>
                </c:pt>
                <c:pt idx="5">
                  <c:v>6610.8899999999994</c:v>
                </c:pt>
                <c:pt idx="6">
                  <c:v>6610.8899999999994</c:v>
                </c:pt>
                <c:pt idx="7">
                  <c:v>6583.09</c:v>
                </c:pt>
                <c:pt idx="8">
                  <c:v>6583.09</c:v>
                </c:pt>
                <c:pt idx="9">
                  <c:v>6551.99</c:v>
                </c:pt>
                <c:pt idx="10">
                  <c:v>6551.99</c:v>
                </c:pt>
                <c:pt idx="11">
                  <c:v>6531.9399999999978</c:v>
                </c:pt>
                <c:pt idx="12">
                  <c:v>6531.9399999999978</c:v>
                </c:pt>
                <c:pt idx="13">
                  <c:v>6443.43</c:v>
                </c:pt>
                <c:pt idx="14">
                  <c:v>6443.43</c:v>
                </c:pt>
                <c:pt idx="15">
                  <c:v>5417.48</c:v>
                </c:pt>
                <c:pt idx="16">
                  <c:v>5417.48</c:v>
                </c:pt>
                <c:pt idx="17">
                  <c:v>5392.3799999999983</c:v>
                </c:pt>
                <c:pt idx="18">
                  <c:v>5392.3799999999983</c:v>
                </c:pt>
                <c:pt idx="19">
                  <c:v>5334.24</c:v>
                </c:pt>
                <c:pt idx="20">
                  <c:v>5334.24</c:v>
                </c:pt>
                <c:pt idx="21">
                  <c:v>5264.7899999999981</c:v>
                </c:pt>
                <c:pt idx="22">
                  <c:v>5264.7899999999981</c:v>
                </c:pt>
                <c:pt idx="23">
                  <c:v>5257.7899999999981</c:v>
                </c:pt>
                <c:pt idx="24">
                  <c:v>5257.7899999999981</c:v>
                </c:pt>
                <c:pt idx="25">
                  <c:v>5219.6100000000024</c:v>
                </c:pt>
                <c:pt idx="26">
                  <c:v>5219.6100000000024</c:v>
                </c:pt>
                <c:pt idx="27">
                  <c:v>3531.0700000000006</c:v>
                </c:pt>
                <c:pt idx="28">
                  <c:v>3531.0700000000006</c:v>
                </c:pt>
                <c:pt idx="29">
                  <c:v>3368.0800000000008</c:v>
                </c:pt>
                <c:pt idx="30">
                  <c:v>3368.0800000000008</c:v>
                </c:pt>
                <c:pt idx="31">
                  <c:v>3365.0200000000004</c:v>
                </c:pt>
                <c:pt idx="32">
                  <c:v>3365.0200000000004</c:v>
                </c:pt>
                <c:pt idx="33">
                  <c:v>3268.8200000000006</c:v>
                </c:pt>
                <c:pt idx="34">
                  <c:v>3268.8200000000006</c:v>
                </c:pt>
                <c:pt idx="35">
                  <c:v>1254.4100000000001</c:v>
                </c:pt>
                <c:pt idx="36">
                  <c:v>1254.4100000000001</c:v>
                </c:pt>
                <c:pt idx="37">
                  <c:v>1236.6099999999999</c:v>
                </c:pt>
                <c:pt idx="38">
                  <c:v>1236.6099999999999</c:v>
                </c:pt>
                <c:pt idx="39">
                  <c:v>1203.01</c:v>
                </c:pt>
                <c:pt idx="40">
                  <c:v>1203.01</c:v>
                </c:pt>
                <c:pt idx="41">
                  <c:v>1190.96</c:v>
                </c:pt>
                <c:pt idx="42">
                  <c:v>1190.96</c:v>
                </c:pt>
                <c:pt idx="43">
                  <c:v>1116.6599999999999</c:v>
                </c:pt>
                <c:pt idx="44">
                  <c:v>1116.6599999999999</c:v>
                </c:pt>
                <c:pt idx="45">
                  <c:v>880.09000000000015</c:v>
                </c:pt>
                <c:pt idx="46">
                  <c:v>880.09000000000015</c:v>
                </c:pt>
                <c:pt idx="47">
                  <c:v>874.29000000000053</c:v>
                </c:pt>
                <c:pt idx="48">
                  <c:v>874.29000000000053</c:v>
                </c:pt>
                <c:pt idx="49">
                  <c:v>856.22</c:v>
                </c:pt>
                <c:pt idx="50">
                  <c:v>856.22</c:v>
                </c:pt>
                <c:pt idx="51">
                  <c:v>790.52</c:v>
                </c:pt>
                <c:pt idx="52">
                  <c:v>790.52</c:v>
                </c:pt>
                <c:pt idx="53">
                  <c:v>702.03</c:v>
                </c:pt>
                <c:pt idx="54">
                  <c:v>702.03</c:v>
                </c:pt>
                <c:pt idx="55">
                  <c:v>690.63</c:v>
                </c:pt>
                <c:pt idx="56">
                  <c:v>690.63</c:v>
                </c:pt>
                <c:pt idx="57">
                  <c:v>689.94999999999948</c:v>
                </c:pt>
                <c:pt idx="58">
                  <c:v>689.94999999999948</c:v>
                </c:pt>
                <c:pt idx="59">
                  <c:v>581.34999999999798</c:v>
                </c:pt>
                <c:pt idx="60">
                  <c:v>581.34999999999798</c:v>
                </c:pt>
                <c:pt idx="61">
                  <c:v>473.85</c:v>
                </c:pt>
                <c:pt idx="62">
                  <c:v>473.85</c:v>
                </c:pt>
                <c:pt idx="63">
                  <c:v>425.76</c:v>
                </c:pt>
                <c:pt idx="64">
                  <c:v>425.76</c:v>
                </c:pt>
                <c:pt idx="65">
                  <c:v>422.86</c:v>
                </c:pt>
                <c:pt idx="66">
                  <c:v>422.86</c:v>
                </c:pt>
                <c:pt idx="67">
                  <c:v>418.26</c:v>
                </c:pt>
                <c:pt idx="68">
                  <c:v>418.26</c:v>
                </c:pt>
                <c:pt idx="69">
                  <c:v>387.46000000000004</c:v>
                </c:pt>
                <c:pt idx="70">
                  <c:v>387.46000000000004</c:v>
                </c:pt>
                <c:pt idx="71">
                  <c:v>313.72999999999894</c:v>
                </c:pt>
                <c:pt idx="72">
                  <c:v>313.72999999999894</c:v>
                </c:pt>
                <c:pt idx="73">
                  <c:v>293.15000000000032</c:v>
                </c:pt>
                <c:pt idx="74">
                  <c:v>293.15000000000032</c:v>
                </c:pt>
                <c:pt idx="75">
                  <c:v>238.76999999999998</c:v>
                </c:pt>
                <c:pt idx="76">
                  <c:v>238.76999999999998</c:v>
                </c:pt>
                <c:pt idx="77">
                  <c:v>141.04</c:v>
                </c:pt>
                <c:pt idx="78">
                  <c:v>141.04</c:v>
                </c:pt>
                <c:pt idx="79">
                  <c:v>135.23999999999998</c:v>
                </c:pt>
                <c:pt idx="80">
                  <c:v>135.23999999999998</c:v>
                </c:pt>
                <c:pt idx="81">
                  <c:v>67.28</c:v>
                </c:pt>
                <c:pt idx="82">
                  <c:v>67.28</c:v>
                </c:pt>
                <c:pt idx="83">
                  <c:v>11.38</c:v>
                </c:pt>
                <c:pt idx="84">
                  <c:v>11.38</c:v>
                </c:pt>
                <c:pt idx="85">
                  <c:v>3.9</c:v>
                </c:pt>
                <c:pt idx="86">
                  <c:v>3.9</c:v>
                </c:pt>
                <c:pt idx="87">
                  <c:v>0.9</c:v>
                </c:pt>
                <c:pt idx="88">
                  <c:v>0</c:v>
                </c:pt>
              </c:numCache>
            </c:numRef>
          </c:xVal>
          <c:yVal>
            <c:numRef>
              <c:f>Sheet1!$H$2:$H$90</c:f>
              <c:numCache>
                <c:formatCode>General</c:formatCode>
                <c:ptCount val="89"/>
                <c:pt idx="0">
                  <c:v>400</c:v>
                </c:pt>
                <c:pt idx="1">
                  <c:v>400</c:v>
                </c:pt>
                <c:pt idx="2">
                  <c:v>399</c:v>
                </c:pt>
                <c:pt idx="3">
                  <c:v>399</c:v>
                </c:pt>
                <c:pt idx="4">
                  <c:v>387</c:v>
                </c:pt>
                <c:pt idx="5">
                  <c:v>387</c:v>
                </c:pt>
                <c:pt idx="6">
                  <c:v>386</c:v>
                </c:pt>
                <c:pt idx="7">
                  <c:v>386</c:v>
                </c:pt>
                <c:pt idx="8">
                  <c:v>385</c:v>
                </c:pt>
                <c:pt idx="9">
                  <c:v>385</c:v>
                </c:pt>
                <c:pt idx="10">
                  <c:v>382</c:v>
                </c:pt>
                <c:pt idx="11">
                  <c:v>382</c:v>
                </c:pt>
                <c:pt idx="12">
                  <c:v>376</c:v>
                </c:pt>
                <c:pt idx="13">
                  <c:v>376</c:v>
                </c:pt>
                <c:pt idx="14">
                  <c:v>372</c:v>
                </c:pt>
                <c:pt idx="15">
                  <c:v>372</c:v>
                </c:pt>
                <c:pt idx="16">
                  <c:v>369</c:v>
                </c:pt>
                <c:pt idx="17">
                  <c:v>369</c:v>
                </c:pt>
                <c:pt idx="18">
                  <c:v>369</c:v>
                </c:pt>
                <c:pt idx="19">
                  <c:v>369</c:v>
                </c:pt>
                <c:pt idx="20">
                  <c:v>367</c:v>
                </c:pt>
                <c:pt idx="21">
                  <c:v>367</c:v>
                </c:pt>
                <c:pt idx="22">
                  <c:v>363</c:v>
                </c:pt>
                <c:pt idx="23">
                  <c:v>363</c:v>
                </c:pt>
                <c:pt idx="24">
                  <c:v>362</c:v>
                </c:pt>
                <c:pt idx="25">
                  <c:v>362</c:v>
                </c:pt>
                <c:pt idx="26">
                  <c:v>359</c:v>
                </c:pt>
                <c:pt idx="27">
                  <c:v>359</c:v>
                </c:pt>
                <c:pt idx="28">
                  <c:v>357</c:v>
                </c:pt>
                <c:pt idx="29">
                  <c:v>357</c:v>
                </c:pt>
                <c:pt idx="30">
                  <c:v>354</c:v>
                </c:pt>
                <c:pt idx="31">
                  <c:v>354</c:v>
                </c:pt>
                <c:pt idx="32">
                  <c:v>350</c:v>
                </c:pt>
                <c:pt idx="33">
                  <c:v>350</c:v>
                </c:pt>
                <c:pt idx="34">
                  <c:v>350</c:v>
                </c:pt>
                <c:pt idx="35">
                  <c:v>350</c:v>
                </c:pt>
                <c:pt idx="36">
                  <c:v>348</c:v>
                </c:pt>
                <c:pt idx="37">
                  <c:v>348</c:v>
                </c:pt>
                <c:pt idx="38">
                  <c:v>348</c:v>
                </c:pt>
                <c:pt idx="39">
                  <c:v>348</c:v>
                </c:pt>
                <c:pt idx="40">
                  <c:v>344</c:v>
                </c:pt>
                <c:pt idx="41">
                  <c:v>344</c:v>
                </c:pt>
                <c:pt idx="42">
                  <c:v>342</c:v>
                </c:pt>
                <c:pt idx="43">
                  <c:v>342</c:v>
                </c:pt>
                <c:pt idx="44">
                  <c:v>338</c:v>
                </c:pt>
                <c:pt idx="45">
                  <c:v>338</c:v>
                </c:pt>
                <c:pt idx="46">
                  <c:v>333</c:v>
                </c:pt>
                <c:pt idx="47">
                  <c:v>333</c:v>
                </c:pt>
                <c:pt idx="48">
                  <c:v>327</c:v>
                </c:pt>
                <c:pt idx="49">
                  <c:v>327</c:v>
                </c:pt>
                <c:pt idx="50">
                  <c:v>327</c:v>
                </c:pt>
                <c:pt idx="51">
                  <c:v>327</c:v>
                </c:pt>
                <c:pt idx="52">
                  <c:v>324</c:v>
                </c:pt>
                <c:pt idx="53">
                  <c:v>324</c:v>
                </c:pt>
                <c:pt idx="54">
                  <c:v>323</c:v>
                </c:pt>
                <c:pt idx="55">
                  <c:v>323</c:v>
                </c:pt>
                <c:pt idx="56">
                  <c:v>318</c:v>
                </c:pt>
                <c:pt idx="57">
                  <c:v>318</c:v>
                </c:pt>
                <c:pt idx="58">
                  <c:v>318</c:v>
                </c:pt>
                <c:pt idx="59">
                  <c:v>318</c:v>
                </c:pt>
                <c:pt idx="60">
                  <c:v>315</c:v>
                </c:pt>
                <c:pt idx="61">
                  <c:v>315</c:v>
                </c:pt>
                <c:pt idx="62">
                  <c:v>313</c:v>
                </c:pt>
                <c:pt idx="63">
                  <c:v>313</c:v>
                </c:pt>
                <c:pt idx="64">
                  <c:v>308</c:v>
                </c:pt>
                <c:pt idx="65">
                  <c:v>308</c:v>
                </c:pt>
                <c:pt idx="66">
                  <c:v>306</c:v>
                </c:pt>
                <c:pt idx="67">
                  <c:v>306</c:v>
                </c:pt>
                <c:pt idx="68">
                  <c:v>301</c:v>
                </c:pt>
                <c:pt idx="69">
                  <c:v>301</c:v>
                </c:pt>
                <c:pt idx="70">
                  <c:v>301</c:v>
                </c:pt>
                <c:pt idx="71">
                  <c:v>301</c:v>
                </c:pt>
                <c:pt idx="72">
                  <c:v>294</c:v>
                </c:pt>
                <c:pt idx="73">
                  <c:v>294</c:v>
                </c:pt>
                <c:pt idx="74">
                  <c:v>291</c:v>
                </c:pt>
                <c:pt idx="75">
                  <c:v>291</c:v>
                </c:pt>
                <c:pt idx="76">
                  <c:v>285</c:v>
                </c:pt>
                <c:pt idx="77">
                  <c:v>285</c:v>
                </c:pt>
                <c:pt idx="78">
                  <c:v>277</c:v>
                </c:pt>
                <c:pt idx="79">
                  <c:v>277</c:v>
                </c:pt>
                <c:pt idx="80">
                  <c:v>275</c:v>
                </c:pt>
                <c:pt idx="81">
                  <c:v>275</c:v>
                </c:pt>
                <c:pt idx="82">
                  <c:v>271</c:v>
                </c:pt>
                <c:pt idx="83">
                  <c:v>271</c:v>
                </c:pt>
                <c:pt idx="84">
                  <c:v>267</c:v>
                </c:pt>
                <c:pt idx="85">
                  <c:v>267</c:v>
                </c:pt>
                <c:pt idx="86">
                  <c:v>266</c:v>
                </c:pt>
                <c:pt idx="87">
                  <c:v>264</c:v>
                </c:pt>
                <c:pt idx="88">
                  <c:v>264</c:v>
                </c:pt>
              </c:numCache>
            </c:numRef>
          </c:yVal>
        </c:ser>
        <c:ser>
          <c:idx val="4"/>
          <c:order val="4"/>
          <c:tx>
            <c:v>Market Price</c:v>
          </c:tx>
          <c:spPr>
            <a:ln w="38100">
              <a:solidFill>
                <a:srgbClr val="00CC00"/>
              </a:solidFill>
              <a:prstDash val="dash"/>
            </a:ln>
          </c:spPr>
          <c:marker>
            <c:symbol val="none"/>
          </c:marker>
          <c:xVal>
            <c:numRef>
              <c:f>Sheet1!$J$1:$J$2</c:f>
              <c:numCache>
                <c:formatCode>General</c:formatCode>
                <c:ptCount val="2"/>
                <c:pt idx="0">
                  <c:v>0</c:v>
                </c:pt>
                <c:pt idx="1">
                  <c:v>3000</c:v>
                </c:pt>
              </c:numCache>
            </c:numRef>
          </c:xVal>
          <c:yVal>
            <c:numRef>
              <c:f>Sheet1!$K$1:$K$2</c:f>
              <c:numCache>
                <c:formatCode>General</c:formatCode>
                <c:ptCount val="2"/>
                <c:pt idx="0">
                  <c:v>338</c:v>
                </c:pt>
                <c:pt idx="1">
                  <c:v>338</c:v>
                </c:pt>
              </c:numCache>
            </c:numRef>
          </c:yVal>
        </c:ser>
        <c:axId val="98937856"/>
        <c:axId val="98944128"/>
      </c:scatterChart>
      <c:valAx>
        <c:axId val="98937856"/>
        <c:scaling>
          <c:orientation val="minMax"/>
          <c:max val="3000"/>
        </c:scaling>
        <c:axPos val="b"/>
        <c:title>
          <c:tx>
            <c:rich>
              <a:bodyPr/>
              <a:lstStyle/>
              <a:p>
                <a:pPr>
                  <a:defRPr>
                    <a:solidFill>
                      <a:schemeClr val="bg1"/>
                    </a:solidFill>
                  </a:defRPr>
                </a:pPr>
                <a:r>
                  <a:rPr lang="en-US" dirty="0" smtClean="0">
                    <a:solidFill>
                      <a:schemeClr val="bg1"/>
                    </a:solidFill>
                  </a:rPr>
                  <a:t>Volume</a:t>
                </a:r>
                <a:r>
                  <a:rPr lang="en-US" baseline="0" dirty="0" smtClean="0">
                    <a:solidFill>
                      <a:schemeClr val="bg1"/>
                    </a:solidFill>
                  </a:rPr>
                  <a:t> (acre-feet)</a:t>
                </a:r>
                <a:endParaRPr lang="en-US" dirty="0">
                  <a:solidFill>
                    <a:schemeClr val="bg1"/>
                  </a:solidFill>
                </a:endParaRPr>
              </a:p>
            </c:rich>
          </c:tx>
          <c:layout>
            <c:manualLayout>
              <c:xMode val="edge"/>
              <c:yMode val="edge"/>
              <c:x val="0.42442596237970692"/>
              <c:y val="0.84449066783319182"/>
            </c:manualLayout>
          </c:layout>
        </c:title>
        <c:numFmt formatCode="#,##0" sourceLinked="0"/>
        <c:tickLblPos val="nextTo"/>
        <c:spPr>
          <a:ln w="31750">
            <a:solidFill>
              <a:prstClr val="white"/>
            </a:solidFill>
          </a:ln>
        </c:spPr>
        <c:txPr>
          <a:bodyPr/>
          <a:lstStyle/>
          <a:p>
            <a:pPr>
              <a:defRPr>
                <a:solidFill>
                  <a:schemeClr val="bg1"/>
                </a:solidFill>
              </a:defRPr>
            </a:pPr>
            <a:endParaRPr lang="en-US"/>
          </a:p>
        </c:txPr>
        <c:crossAx val="98944128"/>
        <c:crosses val="autoZero"/>
        <c:crossBetween val="midCat"/>
      </c:valAx>
      <c:valAx>
        <c:axId val="98944128"/>
        <c:scaling>
          <c:orientation val="minMax"/>
          <c:max val="400"/>
          <c:min val="250"/>
        </c:scaling>
        <c:axPos val="l"/>
        <c:title>
          <c:tx>
            <c:rich>
              <a:bodyPr rot="-5400000" vert="horz"/>
              <a:lstStyle/>
              <a:p>
                <a:pPr>
                  <a:defRPr>
                    <a:solidFill>
                      <a:schemeClr val="bg1"/>
                    </a:solidFill>
                  </a:defRPr>
                </a:pPr>
                <a:r>
                  <a:rPr lang="en-US" dirty="0" smtClean="0">
                    <a:solidFill>
                      <a:schemeClr val="bg1"/>
                    </a:solidFill>
                  </a:rPr>
                  <a:t>Price ($/acre-foot)</a:t>
                </a:r>
                <a:endParaRPr lang="en-US" dirty="0">
                  <a:solidFill>
                    <a:schemeClr val="bg1"/>
                  </a:solidFill>
                </a:endParaRPr>
              </a:p>
            </c:rich>
          </c:tx>
          <c:layout>
            <c:manualLayout>
              <c:xMode val="edge"/>
              <c:yMode val="edge"/>
              <c:x val="2.3611111111111211E-2"/>
              <c:y val="0.34704316127150781"/>
            </c:manualLayout>
          </c:layout>
        </c:title>
        <c:numFmt formatCode="&quot;$&quot;#,##0" sourceLinked="0"/>
        <c:tickLblPos val="nextTo"/>
        <c:spPr>
          <a:ln w="31750">
            <a:solidFill>
              <a:schemeClr val="bg1"/>
            </a:solidFill>
          </a:ln>
        </c:spPr>
        <c:txPr>
          <a:bodyPr/>
          <a:lstStyle/>
          <a:p>
            <a:pPr>
              <a:defRPr>
                <a:solidFill>
                  <a:schemeClr val="bg1"/>
                </a:solidFill>
              </a:defRPr>
            </a:pPr>
            <a:endParaRPr lang="en-US"/>
          </a:p>
        </c:txPr>
        <c:crossAx val="98937856"/>
        <c:crosses val="autoZero"/>
        <c:crossBetween val="midCat"/>
        <c:majorUnit val="50"/>
      </c:valAx>
    </c:plotArea>
    <c:legend>
      <c:legendPos val="b"/>
      <c:legendEntry>
        <c:idx val="4"/>
        <c:delete val="1"/>
      </c:legendEntry>
      <c:layout>
        <c:manualLayout>
          <c:xMode val="edge"/>
          <c:yMode val="edge"/>
          <c:x val="0.26688746719160439"/>
          <c:y val="0.88934222805482643"/>
          <c:w val="0.50650284339457563"/>
          <c:h val="9.9546660834063355E-2"/>
        </c:manualLayout>
      </c:layout>
      <c:txPr>
        <a:bodyPr/>
        <a:lstStyle/>
        <a:p>
          <a:pPr>
            <a:defRPr>
              <a:solidFill>
                <a:schemeClr val="bg1"/>
              </a:solidFill>
            </a:defRPr>
          </a:pPr>
          <a:endParaRPr lang="en-US"/>
        </a:p>
      </c:txPr>
    </c:legend>
    <c:plotVisOnly val="1"/>
  </c:chart>
  <c:txPr>
    <a:bodyPr/>
    <a:lstStyle/>
    <a:p>
      <a:pPr>
        <a:defRPr sz="1800"/>
      </a:pPr>
      <a:endParaRPr lang="en-US"/>
    </a:p>
  </c:txPr>
  <c:externalData r:id="rId1"/>
  <c:userShapes r:id="rId2"/>
</c:chartSpace>
</file>

<file path=ppt/charts/chart18.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0.14173731408574022"/>
          <c:y val="6.7319480898221928E-2"/>
          <c:w val="0.75891896325459862"/>
          <c:h val="0.71110484106153393"/>
        </c:manualLayout>
      </c:layout>
      <c:scatterChart>
        <c:scatterStyle val="lineMarker"/>
        <c:ser>
          <c:idx val="0"/>
          <c:order val="0"/>
          <c:tx>
            <c:v>Buyer Bids</c:v>
          </c:tx>
          <c:spPr>
            <a:ln w="28575">
              <a:noFill/>
            </a:ln>
          </c:spPr>
          <c:marker>
            <c:symbol val="circle"/>
            <c:size val="5"/>
            <c:spPr>
              <a:solidFill>
                <a:schemeClr val="accent2"/>
              </a:solidFill>
              <a:ln>
                <a:solidFill>
                  <a:schemeClr val="accent2"/>
                </a:solidFill>
              </a:ln>
            </c:spPr>
          </c:marker>
          <c:xVal>
            <c:numRef>
              <c:f>Sheet1!$A$2:$A$30</c:f>
              <c:numCache>
                <c:formatCode>General</c:formatCode>
                <c:ptCount val="29"/>
                <c:pt idx="12">
                  <c:v>487.49999999999869</c:v>
                </c:pt>
                <c:pt idx="13">
                  <c:v>34.800000000000004</c:v>
                </c:pt>
                <c:pt idx="14">
                  <c:v>179.36</c:v>
                </c:pt>
                <c:pt idx="15">
                  <c:v>15.900000000000002</c:v>
                </c:pt>
                <c:pt idx="16">
                  <c:v>47.359999999999985</c:v>
                </c:pt>
                <c:pt idx="17">
                  <c:v>1.3000000000000007</c:v>
                </c:pt>
                <c:pt idx="18">
                  <c:v>15.100000000000001</c:v>
                </c:pt>
                <c:pt idx="19">
                  <c:v>5.1999999999999975</c:v>
                </c:pt>
                <c:pt idx="20">
                  <c:v>6.8000000000000105</c:v>
                </c:pt>
                <c:pt idx="21">
                  <c:v>9.129999999999999</c:v>
                </c:pt>
                <c:pt idx="22">
                  <c:v>5.1599999999999966</c:v>
                </c:pt>
                <c:pt idx="23">
                  <c:v>90.210000000000022</c:v>
                </c:pt>
                <c:pt idx="24">
                  <c:v>33.200000000000003</c:v>
                </c:pt>
                <c:pt idx="25">
                  <c:v>6.4700000000000024</c:v>
                </c:pt>
                <c:pt idx="26">
                  <c:v>0.9</c:v>
                </c:pt>
                <c:pt idx="27">
                  <c:v>41.700000000000017</c:v>
                </c:pt>
                <c:pt idx="28">
                  <c:v>8.0600000000000023</c:v>
                </c:pt>
              </c:numCache>
            </c:numRef>
          </c:xVal>
          <c:yVal>
            <c:numRef>
              <c:f>Sheet1!$B$2:$B$30</c:f>
              <c:numCache>
                <c:formatCode>General</c:formatCode>
                <c:ptCount val="29"/>
                <c:pt idx="12">
                  <c:v>338</c:v>
                </c:pt>
                <c:pt idx="13">
                  <c:v>346</c:v>
                </c:pt>
                <c:pt idx="14">
                  <c:v>347</c:v>
                </c:pt>
                <c:pt idx="15">
                  <c:v>348</c:v>
                </c:pt>
                <c:pt idx="16">
                  <c:v>349</c:v>
                </c:pt>
                <c:pt idx="17">
                  <c:v>350</c:v>
                </c:pt>
                <c:pt idx="18">
                  <c:v>353</c:v>
                </c:pt>
                <c:pt idx="19">
                  <c:v>357</c:v>
                </c:pt>
                <c:pt idx="20">
                  <c:v>359</c:v>
                </c:pt>
                <c:pt idx="21">
                  <c:v>362</c:v>
                </c:pt>
                <c:pt idx="22">
                  <c:v>364</c:v>
                </c:pt>
                <c:pt idx="23">
                  <c:v>377</c:v>
                </c:pt>
                <c:pt idx="24">
                  <c:v>377</c:v>
                </c:pt>
                <c:pt idx="25">
                  <c:v>385</c:v>
                </c:pt>
                <c:pt idx="26">
                  <c:v>386</c:v>
                </c:pt>
                <c:pt idx="27">
                  <c:v>392</c:v>
                </c:pt>
                <c:pt idx="28">
                  <c:v>400</c:v>
                </c:pt>
              </c:numCache>
            </c:numRef>
          </c:yVal>
        </c:ser>
        <c:ser>
          <c:idx val="1"/>
          <c:order val="1"/>
          <c:tx>
            <c:v>Seller Asks</c:v>
          </c:tx>
          <c:spPr>
            <a:ln w="28575">
              <a:noFill/>
            </a:ln>
          </c:spPr>
          <c:marker>
            <c:symbol val="circle"/>
            <c:size val="5"/>
            <c:spPr>
              <a:solidFill>
                <a:schemeClr val="tx2">
                  <a:lumMod val="60000"/>
                  <a:lumOff val="40000"/>
                </a:schemeClr>
              </a:solidFill>
              <a:ln>
                <a:solidFill>
                  <a:schemeClr val="tx2">
                    <a:lumMod val="60000"/>
                    <a:lumOff val="40000"/>
                  </a:schemeClr>
                </a:solidFill>
              </a:ln>
            </c:spPr>
          </c:marker>
          <c:xVal>
            <c:numRef>
              <c:f>Sheet1!$C$2:$C$46</c:f>
              <c:numCache>
                <c:formatCode>General</c:formatCode>
                <c:ptCount val="45"/>
                <c:pt idx="22">
                  <c:v>236.56999999999971</c:v>
                </c:pt>
                <c:pt idx="23">
                  <c:v>5.8</c:v>
                </c:pt>
                <c:pt idx="24">
                  <c:v>18.07</c:v>
                </c:pt>
                <c:pt idx="25">
                  <c:v>65.7</c:v>
                </c:pt>
                <c:pt idx="26">
                  <c:v>88.490000000000023</c:v>
                </c:pt>
                <c:pt idx="27">
                  <c:v>11.400000000000002</c:v>
                </c:pt>
                <c:pt idx="28">
                  <c:v>0.68000000000000682</c:v>
                </c:pt>
                <c:pt idx="29">
                  <c:v>108.6</c:v>
                </c:pt>
                <c:pt idx="30">
                  <c:v>107.5</c:v>
                </c:pt>
                <c:pt idx="31">
                  <c:v>48.09</c:v>
                </c:pt>
                <c:pt idx="32">
                  <c:v>2.9000000000000004</c:v>
                </c:pt>
                <c:pt idx="33">
                  <c:v>4.6000000000000005</c:v>
                </c:pt>
                <c:pt idx="34">
                  <c:v>30.8</c:v>
                </c:pt>
                <c:pt idx="35">
                  <c:v>73.730000000000032</c:v>
                </c:pt>
                <c:pt idx="36">
                  <c:v>20.580000000000002</c:v>
                </c:pt>
                <c:pt idx="37">
                  <c:v>54.38</c:v>
                </c:pt>
                <c:pt idx="38">
                  <c:v>97.73</c:v>
                </c:pt>
                <c:pt idx="39">
                  <c:v>5.8</c:v>
                </c:pt>
                <c:pt idx="40">
                  <c:v>67.960000000000022</c:v>
                </c:pt>
                <c:pt idx="41">
                  <c:v>55.9</c:v>
                </c:pt>
                <c:pt idx="42">
                  <c:v>7.48</c:v>
                </c:pt>
                <c:pt idx="43">
                  <c:v>3</c:v>
                </c:pt>
                <c:pt idx="44">
                  <c:v>0.9</c:v>
                </c:pt>
              </c:numCache>
            </c:numRef>
          </c:xVal>
          <c:yVal>
            <c:numRef>
              <c:f>Sheet1!$D$2:$D$46</c:f>
              <c:numCache>
                <c:formatCode>General</c:formatCode>
                <c:ptCount val="45"/>
                <c:pt idx="22">
                  <c:v>338</c:v>
                </c:pt>
                <c:pt idx="23">
                  <c:v>333</c:v>
                </c:pt>
                <c:pt idx="24">
                  <c:v>327</c:v>
                </c:pt>
                <c:pt idx="25">
                  <c:v>327</c:v>
                </c:pt>
                <c:pt idx="26">
                  <c:v>324</c:v>
                </c:pt>
                <c:pt idx="27">
                  <c:v>323</c:v>
                </c:pt>
                <c:pt idx="28">
                  <c:v>318</c:v>
                </c:pt>
                <c:pt idx="29">
                  <c:v>318</c:v>
                </c:pt>
                <c:pt idx="30">
                  <c:v>315</c:v>
                </c:pt>
                <c:pt idx="31">
                  <c:v>313</c:v>
                </c:pt>
                <c:pt idx="32">
                  <c:v>308</c:v>
                </c:pt>
                <c:pt idx="33">
                  <c:v>306</c:v>
                </c:pt>
                <c:pt idx="34">
                  <c:v>301</c:v>
                </c:pt>
                <c:pt idx="35">
                  <c:v>301</c:v>
                </c:pt>
                <c:pt idx="36">
                  <c:v>294</c:v>
                </c:pt>
                <c:pt idx="37">
                  <c:v>291</c:v>
                </c:pt>
                <c:pt idx="38">
                  <c:v>285</c:v>
                </c:pt>
                <c:pt idx="39">
                  <c:v>277</c:v>
                </c:pt>
                <c:pt idx="40">
                  <c:v>275</c:v>
                </c:pt>
                <c:pt idx="41">
                  <c:v>271</c:v>
                </c:pt>
                <c:pt idx="42">
                  <c:v>267</c:v>
                </c:pt>
                <c:pt idx="43">
                  <c:v>266</c:v>
                </c:pt>
                <c:pt idx="44">
                  <c:v>264</c:v>
                </c:pt>
              </c:numCache>
            </c:numRef>
          </c:yVal>
        </c:ser>
        <c:ser>
          <c:idx val="2"/>
          <c:order val="2"/>
          <c:tx>
            <c:v>Market Demand</c:v>
          </c:tx>
          <c:spPr>
            <a:ln w="50800">
              <a:solidFill>
                <a:srgbClr val="C00000"/>
              </a:solidFill>
            </a:ln>
          </c:spPr>
          <c:marker>
            <c:symbol val="none"/>
          </c:marker>
          <c:xVal>
            <c:numRef>
              <c:f>Sheet1!$E$2:$E$59</c:f>
              <c:numCache>
                <c:formatCode>General</c:formatCode>
                <c:ptCount val="58"/>
                <c:pt idx="0">
                  <c:v>2667.4700000000012</c:v>
                </c:pt>
                <c:pt idx="1">
                  <c:v>2371.2699999999854</c:v>
                </c:pt>
                <c:pt idx="2">
                  <c:v>2371.2699999999854</c:v>
                </c:pt>
                <c:pt idx="3">
                  <c:v>1804.5100000000002</c:v>
                </c:pt>
                <c:pt idx="4">
                  <c:v>1804.5100000000002</c:v>
                </c:pt>
                <c:pt idx="5">
                  <c:v>1789.9100000000003</c:v>
                </c:pt>
                <c:pt idx="6">
                  <c:v>1789.9100000000003</c:v>
                </c:pt>
                <c:pt idx="7">
                  <c:v>1772.7900000000004</c:v>
                </c:pt>
                <c:pt idx="8">
                  <c:v>1772.7900000000004</c:v>
                </c:pt>
                <c:pt idx="9">
                  <c:v>1596.7200000000003</c:v>
                </c:pt>
                <c:pt idx="10">
                  <c:v>1596.7200000000003</c:v>
                </c:pt>
                <c:pt idx="11">
                  <c:v>1595.8200000000002</c:v>
                </c:pt>
                <c:pt idx="12">
                  <c:v>1595.8200000000002</c:v>
                </c:pt>
                <c:pt idx="13">
                  <c:v>1586.02</c:v>
                </c:pt>
                <c:pt idx="14">
                  <c:v>1586.02</c:v>
                </c:pt>
                <c:pt idx="15">
                  <c:v>1585.37</c:v>
                </c:pt>
                <c:pt idx="16">
                  <c:v>1585.37</c:v>
                </c:pt>
                <c:pt idx="17">
                  <c:v>1577.5700000000002</c:v>
                </c:pt>
                <c:pt idx="18">
                  <c:v>1577.5700000000002</c:v>
                </c:pt>
                <c:pt idx="19">
                  <c:v>1570.9700000000003</c:v>
                </c:pt>
                <c:pt idx="20">
                  <c:v>1570.9700000000003</c:v>
                </c:pt>
                <c:pt idx="21">
                  <c:v>1565.9700000000003</c:v>
                </c:pt>
                <c:pt idx="22">
                  <c:v>1565.9700000000003</c:v>
                </c:pt>
                <c:pt idx="23">
                  <c:v>988.15</c:v>
                </c:pt>
                <c:pt idx="24">
                  <c:v>988.15</c:v>
                </c:pt>
                <c:pt idx="25">
                  <c:v>500.65000000000032</c:v>
                </c:pt>
                <c:pt idx="26">
                  <c:v>500.65000000000032</c:v>
                </c:pt>
                <c:pt idx="27">
                  <c:v>465.84999999999997</c:v>
                </c:pt>
                <c:pt idx="28">
                  <c:v>465.84999999999997</c:v>
                </c:pt>
                <c:pt idx="29">
                  <c:v>286.48999999999899</c:v>
                </c:pt>
                <c:pt idx="30">
                  <c:v>286.48999999999899</c:v>
                </c:pt>
                <c:pt idx="31">
                  <c:v>270.58999999999969</c:v>
                </c:pt>
                <c:pt idx="32">
                  <c:v>270.58999999999969</c:v>
                </c:pt>
                <c:pt idx="33">
                  <c:v>223.23000000000005</c:v>
                </c:pt>
                <c:pt idx="34">
                  <c:v>223.23000000000005</c:v>
                </c:pt>
                <c:pt idx="35">
                  <c:v>221.93000000000004</c:v>
                </c:pt>
                <c:pt idx="36">
                  <c:v>221.93000000000004</c:v>
                </c:pt>
                <c:pt idx="37">
                  <c:v>206.83000000000004</c:v>
                </c:pt>
                <c:pt idx="38">
                  <c:v>206.83000000000004</c:v>
                </c:pt>
                <c:pt idx="39">
                  <c:v>201.63000000000002</c:v>
                </c:pt>
                <c:pt idx="40">
                  <c:v>201.63000000000002</c:v>
                </c:pt>
                <c:pt idx="41">
                  <c:v>194.83</c:v>
                </c:pt>
                <c:pt idx="42">
                  <c:v>194.83</c:v>
                </c:pt>
                <c:pt idx="43">
                  <c:v>185.70000000000002</c:v>
                </c:pt>
                <c:pt idx="44">
                  <c:v>185.70000000000002</c:v>
                </c:pt>
                <c:pt idx="45">
                  <c:v>180.54000000000005</c:v>
                </c:pt>
                <c:pt idx="46">
                  <c:v>180.54000000000005</c:v>
                </c:pt>
                <c:pt idx="47">
                  <c:v>90.330000000000013</c:v>
                </c:pt>
                <c:pt idx="48">
                  <c:v>90.330000000000013</c:v>
                </c:pt>
                <c:pt idx="49">
                  <c:v>57.130000000000031</c:v>
                </c:pt>
                <c:pt idx="50">
                  <c:v>57.130000000000031</c:v>
                </c:pt>
                <c:pt idx="51">
                  <c:v>50.660000000000011</c:v>
                </c:pt>
                <c:pt idx="52">
                  <c:v>50.660000000000011</c:v>
                </c:pt>
                <c:pt idx="53">
                  <c:v>49.760000000000019</c:v>
                </c:pt>
                <c:pt idx="54">
                  <c:v>49.760000000000019</c:v>
                </c:pt>
                <c:pt idx="55">
                  <c:v>8.0600000000000023</c:v>
                </c:pt>
                <c:pt idx="56">
                  <c:v>8.0600000000000023</c:v>
                </c:pt>
                <c:pt idx="57">
                  <c:v>0</c:v>
                </c:pt>
              </c:numCache>
            </c:numRef>
          </c:xVal>
          <c:yVal>
            <c:numRef>
              <c:f>Sheet1!$F$2:$F$59</c:f>
              <c:numCache>
                <c:formatCode>General</c:formatCode>
                <c:ptCount val="58"/>
                <c:pt idx="0">
                  <c:v>256</c:v>
                </c:pt>
                <c:pt idx="1">
                  <c:v>256</c:v>
                </c:pt>
                <c:pt idx="2">
                  <c:v>260</c:v>
                </c:pt>
                <c:pt idx="3">
                  <c:v>260</c:v>
                </c:pt>
                <c:pt idx="4">
                  <c:v>263</c:v>
                </c:pt>
                <c:pt idx="5">
                  <c:v>263</c:v>
                </c:pt>
                <c:pt idx="6">
                  <c:v>268</c:v>
                </c:pt>
                <c:pt idx="7">
                  <c:v>268</c:v>
                </c:pt>
                <c:pt idx="8">
                  <c:v>293</c:v>
                </c:pt>
                <c:pt idx="9">
                  <c:v>293</c:v>
                </c:pt>
                <c:pt idx="10">
                  <c:v>295</c:v>
                </c:pt>
                <c:pt idx="11">
                  <c:v>295</c:v>
                </c:pt>
                <c:pt idx="12">
                  <c:v>306</c:v>
                </c:pt>
                <c:pt idx="13">
                  <c:v>306</c:v>
                </c:pt>
                <c:pt idx="14">
                  <c:v>321</c:v>
                </c:pt>
                <c:pt idx="15">
                  <c:v>321</c:v>
                </c:pt>
                <c:pt idx="16">
                  <c:v>325</c:v>
                </c:pt>
                <c:pt idx="17">
                  <c:v>325</c:v>
                </c:pt>
                <c:pt idx="18">
                  <c:v>327</c:v>
                </c:pt>
                <c:pt idx="19">
                  <c:v>327</c:v>
                </c:pt>
                <c:pt idx="20">
                  <c:v>332</c:v>
                </c:pt>
                <c:pt idx="21">
                  <c:v>332</c:v>
                </c:pt>
                <c:pt idx="22">
                  <c:v>335</c:v>
                </c:pt>
                <c:pt idx="23">
                  <c:v>335</c:v>
                </c:pt>
                <c:pt idx="24">
                  <c:v>338</c:v>
                </c:pt>
                <c:pt idx="25">
                  <c:v>338</c:v>
                </c:pt>
                <c:pt idx="26">
                  <c:v>346</c:v>
                </c:pt>
                <c:pt idx="27">
                  <c:v>346</c:v>
                </c:pt>
                <c:pt idx="28">
                  <c:v>347</c:v>
                </c:pt>
                <c:pt idx="29">
                  <c:v>347</c:v>
                </c:pt>
                <c:pt idx="30">
                  <c:v>348</c:v>
                </c:pt>
                <c:pt idx="31">
                  <c:v>348</c:v>
                </c:pt>
                <c:pt idx="32">
                  <c:v>349</c:v>
                </c:pt>
                <c:pt idx="33">
                  <c:v>349</c:v>
                </c:pt>
                <c:pt idx="34">
                  <c:v>350</c:v>
                </c:pt>
                <c:pt idx="35">
                  <c:v>350</c:v>
                </c:pt>
                <c:pt idx="36">
                  <c:v>353</c:v>
                </c:pt>
                <c:pt idx="37">
                  <c:v>353</c:v>
                </c:pt>
                <c:pt idx="38">
                  <c:v>357</c:v>
                </c:pt>
                <c:pt idx="39">
                  <c:v>357</c:v>
                </c:pt>
                <c:pt idx="40">
                  <c:v>359</c:v>
                </c:pt>
                <c:pt idx="41">
                  <c:v>359</c:v>
                </c:pt>
                <c:pt idx="42">
                  <c:v>362</c:v>
                </c:pt>
                <c:pt idx="43">
                  <c:v>362</c:v>
                </c:pt>
                <c:pt idx="44">
                  <c:v>364</c:v>
                </c:pt>
                <c:pt idx="45">
                  <c:v>364</c:v>
                </c:pt>
                <c:pt idx="46">
                  <c:v>377</c:v>
                </c:pt>
                <c:pt idx="47">
                  <c:v>377</c:v>
                </c:pt>
                <c:pt idx="48">
                  <c:v>377</c:v>
                </c:pt>
                <c:pt idx="49">
                  <c:v>377</c:v>
                </c:pt>
                <c:pt idx="50">
                  <c:v>385</c:v>
                </c:pt>
                <c:pt idx="51">
                  <c:v>385</c:v>
                </c:pt>
                <c:pt idx="52">
                  <c:v>386</c:v>
                </c:pt>
                <c:pt idx="53">
                  <c:v>386</c:v>
                </c:pt>
                <c:pt idx="54">
                  <c:v>392</c:v>
                </c:pt>
                <c:pt idx="55">
                  <c:v>392</c:v>
                </c:pt>
                <c:pt idx="56">
                  <c:v>400</c:v>
                </c:pt>
                <c:pt idx="57">
                  <c:v>400</c:v>
                </c:pt>
              </c:numCache>
            </c:numRef>
          </c:yVal>
        </c:ser>
        <c:ser>
          <c:idx val="3"/>
          <c:order val="3"/>
          <c:tx>
            <c:v>Market Supply</c:v>
          </c:tx>
          <c:spPr>
            <a:ln w="50800">
              <a:solidFill>
                <a:srgbClr val="0070C0"/>
              </a:solidFill>
            </a:ln>
          </c:spPr>
          <c:marker>
            <c:symbol val="none"/>
          </c:marker>
          <c:xVal>
            <c:numRef>
              <c:f>Sheet1!$G$2:$G$90</c:f>
              <c:numCache>
                <c:formatCode>General</c:formatCode>
                <c:ptCount val="89"/>
                <c:pt idx="0">
                  <c:v>6628.8600000000024</c:v>
                </c:pt>
                <c:pt idx="1">
                  <c:v>6627.8600000000024</c:v>
                </c:pt>
                <c:pt idx="2">
                  <c:v>6627.8600000000024</c:v>
                </c:pt>
                <c:pt idx="3">
                  <c:v>6627.2899999999981</c:v>
                </c:pt>
                <c:pt idx="4">
                  <c:v>6627.2899999999981</c:v>
                </c:pt>
                <c:pt idx="5">
                  <c:v>6610.8899999999994</c:v>
                </c:pt>
                <c:pt idx="6">
                  <c:v>6610.8899999999994</c:v>
                </c:pt>
                <c:pt idx="7">
                  <c:v>6583.09</c:v>
                </c:pt>
                <c:pt idx="8">
                  <c:v>6583.09</c:v>
                </c:pt>
                <c:pt idx="9">
                  <c:v>6551.99</c:v>
                </c:pt>
                <c:pt idx="10">
                  <c:v>6551.99</c:v>
                </c:pt>
                <c:pt idx="11">
                  <c:v>6531.9399999999978</c:v>
                </c:pt>
                <c:pt idx="12">
                  <c:v>6531.9399999999978</c:v>
                </c:pt>
                <c:pt idx="13">
                  <c:v>6443.43</c:v>
                </c:pt>
                <c:pt idx="14">
                  <c:v>6443.43</c:v>
                </c:pt>
                <c:pt idx="15">
                  <c:v>5417.48</c:v>
                </c:pt>
                <c:pt idx="16">
                  <c:v>5417.48</c:v>
                </c:pt>
                <c:pt idx="17">
                  <c:v>5392.3799999999983</c:v>
                </c:pt>
                <c:pt idx="18">
                  <c:v>5392.3799999999983</c:v>
                </c:pt>
                <c:pt idx="19">
                  <c:v>5334.24</c:v>
                </c:pt>
                <c:pt idx="20">
                  <c:v>5334.24</c:v>
                </c:pt>
                <c:pt idx="21">
                  <c:v>5264.7899999999981</c:v>
                </c:pt>
                <c:pt idx="22">
                  <c:v>5264.7899999999981</c:v>
                </c:pt>
                <c:pt idx="23">
                  <c:v>5257.7899999999981</c:v>
                </c:pt>
                <c:pt idx="24">
                  <c:v>5257.7899999999981</c:v>
                </c:pt>
                <c:pt idx="25">
                  <c:v>5219.6100000000024</c:v>
                </c:pt>
                <c:pt idx="26">
                  <c:v>5219.6100000000024</c:v>
                </c:pt>
                <c:pt idx="27">
                  <c:v>3531.0700000000006</c:v>
                </c:pt>
                <c:pt idx="28">
                  <c:v>3531.0700000000006</c:v>
                </c:pt>
                <c:pt idx="29">
                  <c:v>3368.0800000000008</c:v>
                </c:pt>
                <c:pt idx="30">
                  <c:v>3368.0800000000008</c:v>
                </c:pt>
                <c:pt idx="31">
                  <c:v>3365.0200000000004</c:v>
                </c:pt>
                <c:pt idx="32">
                  <c:v>3365.0200000000004</c:v>
                </c:pt>
                <c:pt idx="33">
                  <c:v>3268.8200000000006</c:v>
                </c:pt>
                <c:pt idx="34">
                  <c:v>3268.8200000000006</c:v>
                </c:pt>
                <c:pt idx="35">
                  <c:v>1254.4100000000001</c:v>
                </c:pt>
                <c:pt idx="36">
                  <c:v>1254.4100000000001</c:v>
                </c:pt>
                <c:pt idx="37">
                  <c:v>1236.6099999999999</c:v>
                </c:pt>
                <c:pt idx="38">
                  <c:v>1236.6099999999999</c:v>
                </c:pt>
                <c:pt idx="39">
                  <c:v>1203.01</c:v>
                </c:pt>
                <c:pt idx="40">
                  <c:v>1203.01</c:v>
                </c:pt>
                <c:pt idx="41">
                  <c:v>1190.96</c:v>
                </c:pt>
                <c:pt idx="42">
                  <c:v>1190.96</c:v>
                </c:pt>
                <c:pt idx="43">
                  <c:v>1116.6599999999999</c:v>
                </c:pt>
                <c:pt idx="44">
                  <c:v>1116.6599999999999</c:v>
                </c:pt>
                <c:pt idx="45">
                  <c:v>880.09000000000015</c:v>
                </c:pt>
                <c:pt idx="46">
                  <c:v>880.09000000000015</c:v>
                </c:pt>
                <c:pt idx="47">
                  <c:v>874.29000000000053</c:v>
                </c:pt>
                <c:pt idx="48">
                  <c:v>874.29000000000053</c:v>
                </c:pt>
                <c:pt idx="49">
                  <c:v>856.22</c:v>
                </c:pt>
                <c:pt idx="50">
                  <c:v>856.22</c:v>
                </c:pt>
                <c:pt idx="51">
                  <c:v>790.52</c:v>
                </c:pt>
                <c:pt idx="52">
                  <c:v>790.52</c:v>
                </c:pt>
                <c:pt idx="53">
                  <c:v>702.03</c:v>
                </c:pt>
                <c:pt idx="54">
                  <c:v>702.03</c:v>
                </c:pt>
                <c:pt idx="55">
                  <c:v>690.63</c:v>
                </c:pt>
                <c:pt idx="56">
                  <c:v>690.63</c:v>
                </c:pt>
                <c:pt idx="57">
                  <c:v>689.94999999999948</c:v>
                </c:pt>
                <c:pt idx="58">
                  <c:v>689.94999999999948</c:v>
                </c:pt>
                <c:pt idx="59">
                  <c:v>581.34999999999798</c:v>
                </c:pt>
                <c:pt idx="60">
                  <c:v>581.34999999999798</c:v>
                </c:pt>
                <c:pt idx="61">
                  <c:v>473.85</c:v>
                </c:pt>
                <c:pt idx="62">
                  <c:v>473.85</c:v>
                </c:pt>
                <c:pt idx="63">
                  <c:v>425.76</c:v>
                </c:pt>
                <c:pt idx="64">
                  <c:v>425.76</c:v>
                </c:pt>
                <c:pt idx="65">
                  <c:v>422.86</c:v>
                </c:pt>
                <c:pt idx="66">
                  <c:v>422.86</c:v>
                </c:pt>
                <c:pt idx="67">
                  <c:v>418.26</c:v>
                </c:pt>
                <c:pt idx="68">
                  <c:v>418.26</c:v>
                </c:pt>
                <c:pt idx="69">
                  <c:v>387.46000000000004</c:v>
                </c:pt>
                <c:pt idx="70">
                  <c:v>387.46000000000004</c:v>
                </c:pt>
                <c:pt idx="71">
                  <c:v>313.72999999999894</c:v>
                </c:pt>
                <c:pt idx="72">
                  <c:v>313.72999999999894</c:v>
                </c:pt>
                <c:pt idx="73">
                  <c:v>293.15000000000032</c:v>
                </c:pt>
                <c:pt idx="74">
                  <c:v>293.15000000000032</c:v>
                </c:pt>
                <c:pt idx="75">
                  <c:v>238.76999999999998</c:v>
                </c:pt>
                <c:pt idx="76">
                  <c:v>238.76999999999998</c:v>
                </c:pt>
                <c:pt idx="77">
                  <c:v>141.04</c:v>
                </c:pt>
                <c:pt idx="78">
                  <c:v>141.04</c:v>
                </c:pt>
                <c:pt idx="79">
                  <c:v>135.23999999999998</c:v>
                </c:pt>
                <c:pt idx="80">
                  <c:v>135.23999999999998</c:v>
                </c:pt>
                <c:pt idx="81">
                  <c:v>67.28</c:v>
                </c:pt>
                <c:pt idx="82">
                  <c:v>67.28</c:v>
                </c:pt>
                <c:pt idx="83">
                  <c:v>11.38</c:v>
                </c:pt>
                <c:pt idx="84">
                  <c:v>11.38</c:v>
                </c:pt>
                <c:pt idx="85">
                  <c:v>3.9</c:v>
                </c:pt>
                <c:pt idx="86">
                  <c:v>3.9</c:v>
                </c:pt>
                <c:pt idx="87">
                  <c:v>0.9</c:v>
                </c:pt>
                <c:pt idx="88">
                  <c:v>0</c:v>
                </c:pt>
              </c:numCache>
            </c:numRef>
          </c:xVal>
          <c:yVal>
            <c:numRef>
              <c:f>Sheet1!$H$2:$H$90</c:f>
              <c:numCache>
                <c:formatCode>General</c:formatCode>
                <c:ptCount val="89"/>
                <c:pt idx="0">
                  <c:v>400</c:v>
                </c:pt>
                <c:pt idx="1">
                  <c:v>400</c:v>
                </c:pt>
                <c:pt idx="2">
                  <c:v>399</c:v>
                </c:pt>
                <c:pt idx="3">
                  <c:v>399</c:v>
                </c:pt>
                <c:pt idx="4">
                  <c:v>387</c:v>
                </c:pt>
                <c:pt idx="5">
                  <c:v>387</c:v>
                </c:pt>
                <c:pt idx="6">
                  <c:v>386</c:v>
                </c:pt>
                <c:pt idx="7">
                  <c:v>386</c:v>
                </c:pt>
                <c:pt idx="8">
                  <c:v>385</c:v>
                </c:pt>
                <c:pt idx="9">
                  <c:v>385</c:v>
                </c:pt>
                <c:pt idx="10">
                  <c:v>382</c:v>
                </c:pt>
                <c:pt idx="11">
                  <c:v>382</c:v>
                </c:pt>
                <c:pt idx="12">
                  <c:v>376</c:v>
                </c:pt>
                <c:pt idx="13">
                  <c:v>376</c:v>
                </c:pt>
                <c:pt idx="14">
                  <c:v>372</c:v>
                </c:pt>
                <c:pt idx="15">
                  <c:v>372</c:v>
                </c:pt>
                <c:pt idx="16">
                  <c:v>369</c:v>
                </c:pt>
                <c:pt idx="17">
                  <c:v>369</c:v>
                </c:pt>
                <c:pt idx="18">
                  <c:v>369</c:v>
                </c:pt>
                <c:pt idx="19">
                  <c:v>369</c:v>
                </c:pt>
                <c:pt idx="20">
                  <c:v>367</c:v>
                </c:pt>
                <c:pt idx="21">
                  <c:v>367</c:v>
                </c:pt>
                <c:pt idx="22">
                  <c:v>363</c:v>
                </c:pt>
                <c:pt idx="23">
                  <c:v>363</c:v>
                </c:pt>
                <c:pt idx="24">
                  <c:v>362</c:v>
                </c:pt>
                <c:pt idx="25">
                  <c:v>362</c:v>
                </c:pt>
                <c:pt idx="26">
                  <c:v>359</c:v>
                </c:pt>
                <c:pt idx="27">
                  <c:v>359</c:v>
                </c:pt>
                <c:pt idx="28">
                  <c:v>357</c:v>
                </c:pt>
                <c:pt idx="29">
                  <c:v>357</c:v>
                </c:pt>
                <c:pt idx="30">
                  <c:v>354</c:v>
                </c:pt>
                <c:pt idx="31">
                  <c:v>354</c:v>
                </c:pt>
                <c:pt idx="32">
                  <c:v>350</c:v>
                </c:pt>
                <c:pt idx="33">
                  <c:v>350</c:v>
                </c:pt>
                <c:pt idx="34">
                  <c:v>350</c:v>
                </c:pt>
                <c:pt idx="35">
                  <c:v>350</c:v>
                </c:pt>
                <c:pt idx="36">
                  <c:v>348</c:v>
                </c:pt>
                <c:pt idx="37">
                  <c:v>348</c:v>
                </c:pt>
                <c:pt idx="38">
                  <c:v>348</c:v>
                </c:pt>
                <c:pt idx="39">
                  <c:v>348</c:v>
                </c:pt>
                <c:pt idx="40">
                  <c:v>344</c:v>
                </c:pt>
                <c:pt idx="41">
                  <c:v>344</c:v>
                </c:pt>
                <c:pt idx="42">
                  <c:v>342</c:v>
                </c:pt>
                <c:pt idx="43">
                  <c:v>342</c:v>
                </c:pt>
                <c:pt idx="44">
                  <c:v>338</c:v>
                </c:pt>
                <c:pt idx="45">
                  <c:v>338</c:v>
                </c:pt>
                <c:pt idx="46">
                  <c:v>333</c:v>
                </c:pt>
                <c:pt idx="47">
                  <c:v>333</c:v>
                </c:pt>
                <c:pt idx="48">
                  <c:v>327</c:v>
                </c:pt>
                <c:pt idx="49">
                  <c:v>327</c:v>
                </c:pt>
                <c:pt idx="50">
                  <c:v>327</c:v>
                </c:pt>
                <c:pt idx="51">
                  <c:v>327</c:v>
                </c:pt>
                <c:pt idx="52">
                  <c:v>324</c:v>
                </c:pt>
                <c:pt idx="53">
                  <c:v>324</c:v>
                </c:pt>
                <c:pt idx="54">
                  <c:v>323</c:v>
                </c:pt>
                <c:pt idx="55">
                  <c:v>323</c:v>
                </c:pt>
                <c:pt idx="56">
                  <c:v>318</c:v>
                </c:pt>
                <c:pt idx="57">
                  <c:v>318</c:v>
                </c:pt>
                <c:pt idx="58">
                  <c:v>318</c:v>
                </c:pt>
                <c:pt idx="59">
                  <c:v>318</c:v>
                </c:pt>
                <c:pt idx="60">
                  <c:v>315</c:v>
                </c:pt>
                <c:pt idx="61">
                  <c:v>315</c:v>
                </c:pt>
                <c:pt idx="62">
                  <c:v>313</c:v>
                </c:pt>
                <c:pt idx="63">
                  <c:v>313</c:v>
                </c:pt>
                <c:pt idx="64">
                  <c:v>308</c:v>
                </c:pt>
                <c:pt idx="65">
                  <c:v>308</c:v>
                </c:pt>
                <c:pt idx="66">
                  <c:v>306</c:v>
                </c:pt>
                <c:pt idx="67">
                  <c:v>306</c:v>
                </c:pt>
                <c:pt idx="68">
                  <c:v>301</c:v>
                </c:pt>
                <c:pt idx="69">
                  <c:v>301</c:v>
                </c:pt>
                <c:pt idx="70">
                  <c:v>301</c:v>
                </c:pt>
                <c:pt idx="71">
                  <c:v>301</c:v>
                </c:pt>
                <c:pt idx="72">
                  <c:v>294</c:v>
                </c:pt>
                <c:pt idx="73">
                  <c:v>294</c:v>
                </c:pt>
                <c:pt idx="74">
                  <c:v>291</c:v>
                </c:pt>
                <c:pt idx="75">
                  <c:v>291</c:v>
                </c:pt>
                <c:pt idx="76">
                  <c:v>285</c:v>
                </c:pt>
                <c:pt idx="77">
                  <c:v>285</c:v>
                </c:pt>
                <c:pt idx="78">
                  <c:v>277</c:v>
                </c:pt>
                <c:pt idx="79">
                  <c:v>277</c:v>
                </c:pt>
                <c:pt idx="80">
                  <c:v>275</c:v>
                </c:pt>
                <c:pt idx="81">
                  <c:v>275</c:v>
                </c:pt>
                <c:pt idx="82">
                  <c:v>271</c:v>
                </c:pt>
                <c:pt idx="83">
                  <c:v>271</c:v>
                </c:pt>
                <c:pt idx="84">
                  <c:v>267</c:v>
                </c:pt>
                <c:pt idx="85">
                  <c:v>267</c:v>
                </c:pt>
                <c:pt idx="86">
                  <c:v>266</c:v>
                </c:pt>
                <c:pt idx="87">
                  <c:v>264</c:v>
                </c:pt>
                <c:pt idx="88">
                  <c:v>264</c:v>
                </c:pt>
              </c:numCache>
            </c:numRef>
          </c:yVal>
        </c:ser>
        <c:ser>
          <c:idx val="4"/>
          <c:order val="4"/>
          <c:tx>
            <c:v>Market Price</c:v>
          </c:tx>
          <c:spPr>
            <a:ln w="38100">
              <a:solidFill>
                <a:srgbClr val="00CC00"/>
              </a:solidFill>
              <a:prstDash val="dash"/>
            </a:ln>
          </c:spPr>
          <c:marker>
            <c:symbol val="none"/>
          </c:marker>
          <c:xVal>
            <c:numRef>
              <c:f>Sheet1!$J$1:$J$2</c:f>
              <c:numCache>
                <c:formatCode>General</c:formatCode>
                <c:ptCount val="2"/>
                <c:pt idx="0">
                  <c:v>0</c:v>
                </c:pt>
                <c:pt idx="1">
                  <c:v>3000</c:v>
                </c:pt>
              </c:numCache>
            </c:numRef>
          </c:xVal>
          <c:yVal>
            <c:numRef>
              <c:f>Sheet1!$K$1:$K$2</c:f>
              <c:numCache>
                <c:formatCode>General</c:formatCode>
                <c:ptCount val="2"/>
                <c:pt idx="0">
                  <c:v>338</c:v>
                </c:pt>
                <c:pt idx="1">
                  <c:v>338</c:v>
                </c:pt>
              </c:numCache>
            </c:numRef>
          </c:yVal>
        </c:ser>
        <c:axId val="97290880"/>
        <c:axId val="97313536"/>
      </c:scatterChart>
      <c:valAx>
        <c:axId val="97290880"/>
        <c:scaling>
          <c:orientation val="minMax"/>
          <c:max val="3000"/>
        </c:scaling>
        <c:axPos val="b"/>
        <c:title>
          <c:tx>
            <c:rich>
              <a:bodyPr/>
              <a:lstStyle/>
              <a:p>
                <a:pPr>
                  <a:defRPr>
                    <a:solidFill>
                      <a:schemeClr val="bg1"/>
                    </a:solidFill>
                  </a:defRPr>
                </a:pPr>
                <a:r>
                  <a:rPr lang="en-US" dirty="0" smtClean="0">
                    <a:solidFill>
                      <a:schemeClr val="bg1"/>
                    </a:solidFill>
                  </a:rPr>
                  <a:t>Volume</a:t>
                </a:r>
                <a:r>
                  <a:rPr lang="en-US" baseline="0" dirty="0" smtClean="0">
                    <a:solidFill>
                      <a:schemeClr val="bg1"/>
                    </a:solidFill>
                  </a:rPr>
                  <a:t> (acre-feet)</a:t>
                </a:r>
                <a:endParaRPr lang="en-US" dirty="0">
                  <a:solidFill>
                    <a:schemeClr val="bg1"/>
                  </a:solidFill>
                </a:endParaRPr>
              </a:p>
            </c:rich>
          </c:tx>
          <c:layout>
            <c:manualLayout>
              <c:xMode val="edge"/>
              <c:yMode val="edge"/>
              <c:x val="0.4244259623797072"/>
              <c:y val="0.84449066783319204"/>
            </c:manualLayout>
          </c:layout>
        </c:title>
        <c:numFmt formatCode="#,##0" sourceLinked="0"/>
        <c:tickLblPos val="nextTo"/>
        <c:spPr>
          <a:ln w="31750">
            <a:solidFill>
              <a:prstClr val="white"/>
            </a:solidFill>
          </a:ln>
        </c:spPr>
        <c:txPr>
          <a:bodyPr/>
          <a:lstStyle/>
          <a:p>
            <a:pPr>
              <a:defRPr>
                <a:solidFill>
                  <a:schemeClr val="bg1"/>
                </a:solidFill>
              </a:defRPr>
            </a:pPr>
            <a:endParaRPr lang="en-US"/>
          </a:p>
        </c:txPr>
        <c:crossAx val="97313536"/>
        <c:crosses val="autoZero"/>
        <c:crossBetween val="midCat"/>
      </c:valAx>
      <c:valAx>
        <c:axId val="97313536"/>
        <c:scaling>
          <c:orientation val="minMax"/>
          <c:max val="400"/>
          <c:min val="250"/>
        </c:scaling>
        <c:axPos val="l"/>
        <c:title>
          <c:tx>
            <c:rich>
              <a:bodyPr rot="-5400000" vert="horz"/>
              <a:lstStyle/>
              <a:p>
                <a:pPr>
                  <a:defRPr>
                    <a:solidFill>
                      <a:schemeClr val="bg1"/>
                    </a:solidFill>
                  </a:defRPr>
                </a:pPr>
                <a:r>
                  <a:rPr lang="en-US" dirty="0" smtClean="0">
                    <a:solidFill>
                      <a:schemeClr val="bg1"/>
                    </a:solidFill>
                  </a:rPr>
                  <a:t>Price ($/acre-foot)</a:t>
                </a:r>
                <a:endParaRPr lang="en-US" dirty="0">
                  <a:solidFill>
                    <a:schemeClr val="bg1"/>
                  </a:solidFill>
                </a:endParaRPr>
              </a:p>
            </c:rich>
          </c:tx>
          <c:layout>
            <c:manualLayout>
              <c:xMode val="edge"/>
              <c:yMode val="edge"/>
              <c:x val="2.3611111111111211E-2"/>
              <c:y val="0.34704316127150781"/>
            </c:manualLayout>
          </c:layout>
        </c:title>
        <c:numFmt formatCode="&quot;$&quot;#,##0" sourceLinked="0"/>
        <c:tickLblPos val="nextTo"/>
        <c:spPr>
          <a:ln w="31750">
            <a:solidFill>
              <a:schemeClr val="bg1"/>
            </a:solidFill>
          </a:ln>
        </c:spPr>
        <c:txPr>
          <a:bodyPr/>
          <a:lstStyle/>
          <a:p>
            <a:pPr>
              <a:defRPr>
                <a:solidFill>
                  <a:schemeClr val="bg1"/>
                </a:solidFill>
              </a:defRPr>
            </a:pPr>
            <a:endParaRPr lang="en-US"/>
          </a:p>
        </c:txPr>
        <c:crossAx val="97290880"/>
        <c:crosses val="autoZero"/>
        <c:crossBetween val="midCat"/>
        <c:majorUnit val="50"/>
      </c:valAx>
    </c:plotArea>
    <c:legend>
      <c:legendPos val="b"/>
      <c:legendEntry>
        <c:idx val="4"/>
        <c:delete val="1"/>
      </c:legendEntry>
      <c:layout>
        <c:manualLayout>
          <c:xMode val="edge"/>
          <c:yMode val="edge"/>
          <c:x val="0.26688746719160461"/>
          <c:y val="0.88934222805482643"/>
          <c:w val="0.50650284339457563"/>
          <c:h val="9.9546660834063425E-2"/>
        </c:manualLayout>
      </c:layout>
      <c:txPr>
        <a:bodyPr/>
        <a:lstStyle/>
        <a:p>
          <a:pPr>
            <a:defRPr>
              <a:solidFill>
                <a:schemeClr val="bg1"/>
              </a:solidFill>
            </a:defRPr>
          </a:pPr>
          <a:endParaRPr lang="en-US"/>
        </a:p>
      </c:txPr>
    </c:legend>
    <c:plotVisOnly val="1"/>
  </c:chart>
  <c:txPr>
    <a:bodyPr/>
    <a:lstStyle/>
    <a:p>
      <a:pPr>
        <a:defRPr sz="1800"/>
      </a:pPr>
      <a:endParaRPr lang="en-US"/>
    </a:p>
  </c:txPr>
  <c:externalData r:id="rId1"/>
  <c:userShapes r:id="rId2"/>
</c:chartSpace>
</file>

<file path=ppt/charts/chart19.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0.14173731408574028"/>
          <c:y val="6.731948089822197E-2"/>
          <c:w val="0.75891896325459884"/>
          <c:h val="0.71110484106153393"/>
        </c:manualLayout>
      </c:layout>
      <c:scatterChart>
        <c:scatterStyle val="lineMarker"/>
        <c:ser>
          <c:idx val="0"/>
          <c:order val="0"/>
          <c:tx>
            <c:v>Buyer Bids</c:v>
          </c:tx>
          <c:spPr>
            <a:ln w="28575">
              <a:noFill/>
            </a:ln>
          </c:spPr>
          <c:marker>
            <c:symbol val="circle"/>
            <c:size val="5"/>
            <c:spPr>
              <a:solidFill>
                <a:schemeClr val="accent2"/>
              </a:solidFill>
              <a:ln>
                <a:solidFill>
                  <a:schemeClr val="accent2"/>
                </a:solidFill>
              </a:ln>
            </c:spPr>
          </c:marker>
          <c:xVal>
            <c:numRef>
              <c:f>Sheet1!$A$2:$A$30</c:f>
              <c:numCache>
                <c:formatCode>General</c:formatCode>
                <c:ptCount val="29"/>
                <c:pt idx="12">
                  <c:v>487.49999999999869</c:v>
                </c:pt>
                <c:pt idx="13">
                  <c:v>34.800000000000004</c:v>
                </c:pt>
                <c:pt idx="14">
                  <c:v>179.36</c:v>
                </c:pt>
                <c:pt idx="15">
                  <c:v>15.900000000000002</c:v>
                </c:pt>
                <c:pt idx="16">
                  <c:v>47.359999999999985</c:v>
                </c:pt>
                <c:pt idx="17">
                  <c:v>1.3000000000000007</c:v>
                </c:pt>
                <c:pt idx="18">
                  <c:v>15.100000000000001</c:v>
                </c:pt>
                <c:pt idx="19">
                  <c:v>5.1999999999999975</c:v>
                </c:pt>
                <c:pt idx="20">
                  <c:v>6.8000000000000105</c:v>
                </c:pt>
                <c:pt idx="21">
                  <c:v>9.129999999999999</c:v>
                </c:pt>
                <c:pt idx="22">
                  <c:v>5.1599999999999966</c:v>
                </c:pt>
                <c:pt idx="23">
                  <c:v>90.210000000000022</c:v>
                </c:pt>
                <c:pt idx="24">
                  <c:v>33.200000000000003</c:v>
                </c:pt>
                <c:pt idx="25">
                  <c:v>6.4700000000000024</c:v>
                </c:pt>
                <c:pt idx="26">
                  <c:v>0.9</c:v>
                </c:pt>
                <c:pt idx="27">
                  <c:v>41.700000000000017</c:v>
                </c:pt>
                <c:pt idx="28">
                  <c:v>8.0600000000000023</c:v>
                </c:pt>
              </c:numCache>
            </c:numRef>
          </c:xVal>
          <c:yVal>
            <c:numRef>
              <c:f>Sheet1!$B$2:$B$30</c:f>
              <c:numCache>
                <c:formatCode>General</c:formatCode>
                <c:ptCount val="29"/>
                <c:pt idx="12">
                  <c:v>338</c:v>
                </c:pt>
                <c:pt idx="13">
                  <c:v>346</c:v>
                </c:pt>
                <c:pt idx="14">
                  <c:v>347</c:v>
                </c:pt>
                <c:pt idx="15">
                  <c:v>348</c:v>
                </c:pt>
                <c:pt idx="16">
                  <c:v>349</c:v>
                </c:pt>
                <c:pt idx="17">
                  <c:v>350</c:v>
                </c:pt>
                <c:pt idx="18">
                  <c:v>353</c:v>
                </c:pt>
                <c:pt idx="19">
                  <c:v>357</c:v>
                </c:pt>
                <c:pt idx="20">
                  <c:v>359</c:v>
                </c:pt>
                <c:pt idx="21">
                  <c:v>362</c:v>
                </c:pt>
                <c:pt idx="22">
                  <c:v>364</c:v>
                </c:pt>
                <c:pt idx="23">
                  <c:v>377</c:v>
                </c:pt>
                <c:pt idx="24">
                  <c:v>377</c:v>
                </c:pt>
                <c:pt idx="25">
                  <c:v>385</c:v>
                </c:pt>
                <c:pt idx="26">
                  <c:v>386</c:v>
                </c:pt>
                <c:pt idx="27">
                  <c:v>392</c:v>
                </c:pt>
                <c:pt idx="28">
                  <c:v>400</c:v>
                </c:pt>
              </c:numCache>
            </c:numRef>
          </c:yVal>
        </c:ser>
        <c:ser>
          <c:idx val="1"/>
          <c:order val="1"/>
          <c:tx>
            <c:v>Seller Asks</c:v>
          </c:tx>
          <c:spPr>
            <a:ln w="28575">
              <a:noFill/>
            </a:ln>
          </c:spPr>
          <c:marker>
            <c:symbol val="circle"/>
            <c:size val="5"/>
            <c:spPr>
              <a:solidFill>
                <a:schemeClr val="tx2">
                  <a:lumMod val="60000"/>
                  <a:lumOff val="40000"/>
                </a:schemeClr>
              </a:solidFill>
              <a:ln>
                <a:solidFill>
                  <a:schemeClr val="tx2">
                    <a:lumMod val="60000"/>
                    <a:lumOff val="40000"/>
                  </a:schemeClr>
                </a:solidFill>
              </a:ln>
            </c:spPr>
          </c:marker>
          <c:xVal>
            <c:numRef>
              <c:f>Sheet1!$C$2:$C$46</c:f>
              <c:numCache>
                <c:formatCode>General</c:formatCode>
                <c:ptCount val="45"/>
                <c:pt idx="22">
                  <c:v>236.56999999999971</c:v>
                </c:pt>
                <c:pt idx="23">
                  <c:v>5.8</c:v>
                </c:pt>
                <c:pt idx="24">
                  <c:v>18.07</c:v>
                </c:pt>
                <c:pt idx="25">
                  <c:v>65.7</c:v>
                </c:pt>
                <c:pt idx="26">
                  <c:v>88.490000000000023</c:v>
                </c:pt>
                <c:pt idx="27">
                  <c:v>11.400000000000002</c:v>
                </c:pt>
                <c:pt idx="28">
                  <c:v>0.68000000000000682</c:v>
                </c:pt>
                <c:pt idx="29">
                  <c:v>108.6</c:v>
                </c:pt>
                <c:pt idx="30">
                  <c:v>107.5</c:v>
                </c:pt>
                <c:pt idx="31">
                  <c:v>48.09</c:v>
                </c:pt>
                <c:pt idx="32">
                  <c:v>2.9000000000000004</c:v>
                </c:pt>
                <c:pt idx="33">
                  <c:v>4.6000000000000005</c:v>
                </c:pt>
                <c:pt idx="34">
                  <c:v>30.8</c:v>
                </c:pt>
                <c:pt idx="35">
                  <c:v>73.730000000000032</c:v>
                </c:pt>
                <c:pt idx="36">
                  <c:v>20.580000000000002</c:v>
                </c:pt>
                <c:pt idx="37">
                  <c:v>54.38</c:v>
                </c:pt>
                <c:pt idx="38">
                  <c:v>97.73</c:v>
                </c:pt>
                <c:pt idx="39">
                  <c:v>5.8</c:v>
                </c:pt>
                <c:pt idx="40">
                  <c:v>67.960000000000022</c:v>
                </c:pt>
                <c:pt idx="41">
                  <c:v>55.9</c:v>
                </c:pt>
                <c:pt idx="42">
                  <c:v>7.48</c:v>
                </c:pt>
                <c:pt idx="43">
                  <c:v>3</c:v>
                </c:pt>
                <c:pt idx="44">
                  <c:v>0.9</c:v>
                </c:pt>
              </c:numCache>
            </c:numRef>
          </c:xVal>
          <c:yVal>
            <c:numRef>
              <c:f>Sheet1!$D$2:$D$46</c:f>
              <c:numCache>
                <c:formatCode>General</c:formatCode>
                <c:ptCount val="45"/>
                <c:pt idx="22">
                  <c:v>338</c:v>
                </c:pt>
                <c:pt idx="23">
                  <c:v>333</c:v>
                </c:pt>
                <c:pt idx="24">
                  <c:v>327</c:v>
                </c:pt>
                <c:pt idx="25">
                  <c:v>327</c:v>
                </c:pt>
                <c:pt idx="26">
                  <c:v>324</c:v>
                </c:pt>
                <c:pt idx="27">
                  <c:v>323</c:v>
                </c:pt>
                <c:pt idx="28">
                  <c:v>318</c:v>
                </c:pt>
                <c:pt idx="29">
                  <c:v>318</c:v>
                </c:pt>
                <c:pt idx="30">
                  <c:v>315</c:v>
                </c:pt>
                <c:pt idx="31">
                  <c:v>313</c:v>
                </c:pt>
                <c:pt idx="32">
                  <c:v>308</c:v>
                </c:pt>
                <c:pt idx="33">
                  <c:v>306</c:v>
                </c:pt>
                <c:pt idx="34">
                  <c:v>301</c:v>
                </c:pt>
                <c:pt idx="35">
                  <c:v>301</c:v>
                </c:pt>
                <c:pt idx="36">
                  <c:v>294</c:v>
                </c:pt>
                <c:pt idx="37">
                  <c:v>291</c:v>
                </c:pt>
                <c:pt idx="38">
                  <c:v>285</c:v>
                </c:pt>
                <c:pt idx="39">
                  <c:v>277</c:v>
                </c:pt>
                <c:pt idx="40">
                  <c:v>275</c:v>
                </c:pt>
                <c:pt idx="41">
                  <c:v>271</c:v>
                </c:pt>
                <c:pt idx="42">
                  <c:v>267</c:v>
                </c:pt>
                <c:pt idx="43">
                  <c:v>266</c:v>
                </c:pt>
                <c:pt idx="44">
                  <c:v>264</c:v>
                </c:pt>
              </c:numCache>
            </c:numRef>
          </c:yVal>
        </c:ser>
        <c:ser>
          <c:idx val="2"/>
          <c:order val="2"/>
          <c:tx>
            <c:v>Market Demand</c:v>
          </c:tx>
          <c:spPr>
            <a:ln w="50800">
              <a:solidFill>
                <a:srgbClr val="C00000"/>
              </a:solidFill>
            </a:ln>
          </c:spPr>
          <c:marker>
            <c:symbol val="none"/>
          </c:marker>
          <c:xVal>
            <c:numRef>
              <c:f>Sheet1!$E$2:$E$59</c:f>
              <c:numCache>
                <c:formatCode>General</c:formatCode>
                <c:ptCount val="58"/>
                <c:pt idx="0">
                  <c:v>2667.4700000000012</c:v>
                </c:pt>
                <c:pt idx="1">
                  <c:v>2371.2699999999845</c:v>
                </c:pt>
                <c:pt idx="2">
                  <c:v>2371.2699999999845</c:v>
                </c:pt>
                <c:pt idx="3">
                  <c:v>1804.5100000000002</c:v>
                </c:pt>
                <c:pt idx="4">
                  <c:v>1804.5100000000002</c:v>
                </c:pt>
                <c:pt idx="5">
                  <c:v>1789.9100000000003</c:v>
                </c:pt>
                <c:pt idx="6">
                  <c:v>1789.9100000000003</c:v>
                </c:pt>
                <c:pt idx="7">
                  <c:v>1772.7900000000004</c:v>
                </c:pt>
                <c:pt idx="8">
                  <c:v>1772.7900000000004</c:v>
                </c:pt>
                <c:pt idx="9">
                  <c:v>1596.7200000000003</c:v>
                </c:pt>
                <c:pt idx="10">
                  <c:v>1596.7200000000003</c:v>
                </c:pt>
                <c:pt idx="11">
                  <c:v>1595.8200000000002</c:v>
                </c:pt>
                <c:pt idx="12">
                  <c:v>1595.8200000000002</c:v>
                </c:pt>
                <c:pt idx="13">
                  <c:v>1586.02</c:v>
                </c:pt>
                <c:pt idx="14">
                  <c:v>1586.02</c:v>
                </c:pt>
                <c:pt idx="15">
                  <c:v>1585.37</c:v>
                </c:pt>
                <c:pt idx="16">
                  <c:v>1585.37</c:v>
                </c:pt>
                <c:pt idx="17">
                  <c:v>1577.5700000000002</c:v>
                </c:pt>
                <c:pt idx="18">
                  <c:v>1577.5700000000002</c:v>
                </c:pt>
                <c:pt idx="19">
                  <c:v>1570.9700000000003</c:v>
                </c:pt>
                <c:pt idx="20">
                  <c:v>1570.9700000000003</c:v>
                </c:pt>
                <c:pt idx="21">
                  <c:v>1565.9700000000003</c:v>
                </c:pt>
                <c:pt idx="22">
                  <c:v>1565.9700000000003</c:v>
                </c:pt>
                <c:pt idx="23">
                  <c:v>988.15</c:v>
                </c:pt>
                <c:pt idx="24">
                  <c:v>988.15</c:v>
                </c:pt>
                <c:pt idx="25">
                  <c:v>500.65000000000032</c:v>
                </c:pt>
                <c:pt idx="26">
                  <c:v>500.65000000000032</c:v>
                </c:pt>
                <c:pt idx="27">
                  <c:v>465.84999999999997</c:v>
                </c:pt>
                <c:pt idx="28">
                  <c:v>465.84999999999997</c:v>
                </c:pt>
                <c:pt idx="29">
                  <c:v>286.48999999999899</c:v>
                </c:pt>
                <c:pt idx="30">
                  <c:v>286.48999999999899</c:v>
                </c:pt>
                <c:pt idx="31">
                  <c:v>270.58999999999969</c:v>
                </c:pt>
                <c:pt idx="32">
                  <c:v>270.58999999999969</c:v>
                </c:pt>
                <c:pt idx="33">
                  <c:v>223.23000000000005</c:v>
                </c:pt>
                <c:pt idx="34">
                  <c:v>223.23000000000005</c:v>
                </c:pt>
                <c:pt idx="35">
                  <c:v>221.93000000000004</c:v>
                </c:pt>
                <c:pt idx="36">
                  <c:v>221.93000000000004</c:v>
                </c:pt>
                <c:pt idx="37">
                  <c:v>206.83000000000004</c:v>
                </c:pt>
                <c:pt idx="38">
                  <c:v>206.83000000000004</c:v>
                </c:pt>
                <c:pt idx="39">
                  <c:v>201.63000000000002</c:v>
                </c:pt>
                <c:pt idx="40">
                  <c:v>201.63000000000002</c:v>
                </c:pt>
                <c:pt idx="41">
                  <c:v>194.83</c:v>
                </c:pt>
                <c:pt idx="42">
                  <c:v>194.83</c:v>
                </c:pt>
                <c:pt idx="43">
                  <c:v>185.70000000000002</c:v>
                </c:pt>
                <c:pt idx="44">
                  <c:v>185.70000000000002</c:v>
                </c:pt>
                <c:pt idx="45">
                  <c:v>180.54000000000005</c:v>
                </c:pt>
                <c:pt idx="46">
                  <c:v>180.54000000000005</c:v>
                </c:pt>
                <c:pt idx="47">
                  <c:v>90.330000000000013</c:v>
                </c:pt>
                <c:pt idx="48">
                  <c:v>90.330000000000013</c:v>
                </c:pt>
                <c:pt idx="49">
                  <c:v>57.130000000000031</c:v>
                </c:pt>
                <c:pt idx="50">
                  <c:v>57.130000000000031</c:v>
                </c:pt>
                <c:pt idx="51">
                  <c:v>50.660000000000011</c:v>
                </c:pt>
                <c:pt idx="52">
                  <c:v>50.660000000000011</c:v>
                </c:pt>
                <c:pt idx="53">
                  <c:v>49.760000000000019</c:v>
                </c:pt>
                <c:pt idx="54">
                  <c:v>49.760000000000019</c:v>
                </c:pt>
                <c:pt idx="55">
                  <c:v>8.0600000000000023</c:v>
                </c:pt>
                <c:pt idx="56">
                  <c:v>8.0600000000000023</c:v>
                </c:pt>
                <c:pt idx="57">
                  <c:v>0</c:v>
                </c:pt>
              </c:numCache>
            </c:numRef>
          </c:xVal>
          <c:yVal>
            <c:numRef>
              <c:f>Sheet1!$F$2:$F$59</c:f>
              <c:numCache>
                <c:formatCode>General</c:formatCode>
                <c:ptCount val="58"/>
                <c:pt idx="0">
                  <c:v>256</c:v>
                </c:pt>
                <c:pt idx="1">
                  <c:v>256</c:v>
                </c:pt>
                <c:pt idx="2">
                  <c:v>260</c:v>
                </c:pt>
                <c:pt idx="3">
                  <c:v>260</c:v>
                </c:pt>
                <c:pt idx="4">
                  <c:v>263</c:v>
                </c:pt>
                <c:pt idx="5">
                  <c:v>263</c:v>
                </c:pt>
                <c:pt idx="6">
                  <c:v>268</c:v>
                </c:pt>
                <c:pt idx="7">
                  <c:v>268</c:v>
                </c:pt>
                <c:pt idx="8">
                  <c:v>293</c:v>
                </c:pt>
                <c:pt idx="9">
                  <c:v>293</c:v>
                </c:pt>
                <c:pt idx="10">
                  <c:v>295</c:v>
                </c:pt>
                <c:pt idx="11">
                  <c:v>295</c:v>
                </c:pt>
                <c:pt idx="12">
                  <c:v>306</c:v>
                </c:pt>
                <c:pt idx="13">
                  <c:v>306</c:v>
                </c:pt>
                <c:pt idx="14">
                  <c:v>321</c:v>
                </c:pt>
                <c:pt idx="15">
                  <c:v>321</c:v>
                </c:pt>
                <c:pt idx="16">
                  <c:v>325</c:v>
                </c:pt>
                <c:pt idx="17">
                  <c:v>325</c:v>
                </c:pt>
                <c:pt idx="18">
                  <c:v>327</c:v>
                </c:pt>
                <c:pt idx="19">
                  <c:v>327</c:v>
                </c:pt>
                <c:pt idx="20">
                  <c:v>332</c:v>
                </c:pt>
                <c:pt idx="21">
                  <c:v>332</c:v>
                </c:pt>
                <c:pt idx="22">
                  <c:v>335</c:v>
                </c:pt>
                <c:pt idx="23">
                  <c:v>335</c:v>
                </c:pt>
                <c:pt idx="24">
                  <c:v>338</c:v>
                </c:pt>
                <c:pt idx="25">
                  <c:v>338</c:v>
                </c:pt>
                <c:pt idx="26">
                  <c:v>346</c:v>
                </c:pt>
                <c:pt idx="27">
                  <c:v>346</c:v>
                </c:pt>
                <c:pt idx="28">
                  <c:v>347</c:v>
                </c:pt>
                <c:pt idx="29">
                  <c:v>347</c:v>
                </c:pt>
                <c:pt idx="30">
                  <c:v>348</c:v>
                </c:pt>
                <c:pt idx="31">
                  <c:v>348</c:v>
                </c:pt>
                <c:pt idx="32">
                  <c:v>349</c:v>
                </c:pt>
                <c:pt idx="33">
                  <c:v>349</c:v>
                </c:pt>
                <c:pt idx="34">
                  <c:v>350</c:v>
                </c:pt>
                <c:pt idx="35">
                  <c:v>350</c:v>
                </c:pt>
                <c:pt idx="36">
                  <c:v>353</c:v>
                </c:pt>
                <c:pt idx="37">
                  <c:v>353</c:v>
                </c:pt>
                <c:pt idx="38">
                  <c:v>357</c:v>
                </c:pt>
                <c:pt idx="39">
                  <c:v>357</c:v>
                </c:pt>
                <c:pt idx="40">
                  <c:v>359</c:v>
                </c:pt>
                <c:pt idx="41">
                  <c:v>359</c:v>
                </c:pt>
                <c:pt idx="42">
                  <c:v>362</c:v>
                </c:pt>
                <c:pt idx="43">
                  <c:v>362</c:v>
                </c:pt>
                <c:pt idx="44">
                  <c:v>364</c:v>
                </c:pt>
                <c:pt idx="45">
                  <c:v>364</c:v>
                </c:pt>
                <c:pt idx="46">
                  <c:v>377</c:v>
                </c:pt>
                <c:pt idx="47">
                  <c:v>377</c:v>
                </c:pt>
                <c:pt idx="48">
                  <c:v>377</c:v>
                </c:pt>
                <c:pt idx="49">
                  <c:v>377</c:v>
                </c:pt>
                <c:pt idx="50">
                  <c:v>385</c:v>
                </c:pt>
                <c:pt idx="51">
                  <c:v>385</c:v>
                </c:pt>
                <c:pt idx="52">
                  <c:v>386</c:v>
                </c:pt>
                <c:pt idx="53">
                  <c:v>386</c:v>
                </c:pt>
                <c:pt idx="54">
                  <c:v>392</c:v>
                </c:pt>
                <c:pt idx="55">
                  <c:v>392</c:v>
                </c:pt>
                <c:pt idx="56">
                  <c:v>400</c:v>
                </c:pt>
                <c:pt idx="57">
                  <c:v>400</c:v>
                </c:pt>
              </c:numCache>
            </c:numRef>
          </c:yVal>
        </c:ser>
        <c:ser>
          <c:idx val="3"/>
          <c:order val="3"/>
          <c:tx>
            <c:v>Market Supply</c:v>
          </c:tx>
          <c:spPr>
            <a:ln w="50800">
              <a:solidFill>
                <a:srgbClr val="0070C0"/>
              </a:solidFill>
            </a:ln>
          </c:spPr>
          <c:marker>
            <c:symbol val="none"/>
          </c:marker>
          <c:xVal>
            <c:numRef>
              <c:f>Sheet1!$G$2:$G$90</c:f>
              <c:numCache>
                <c:formatCode>General</c:formatCode>
                <c:ptCount val="89"/>
                <c:pt idx="0">
                  <c:v>6628.8600000000024</c:v>
                </c:pt>
                <c:pt idx="1">
                  <c:v>6627.8600000000024</c:v>
                </c:pt>
                <c:pt idx="2">
                  <c:v>6627.8600000000024</c:v>
                </c:pt>
                <c:pt idx="3">
                  <c:v>6627.2899999999981</c:v>
                </c:pt>
                <c:pt idx="4">
                  <c:v>6627.2899999999981</c:v>
                </c:pt>
                <c:pt idx="5">
                  <c:v>6610.8899999999994</c:v>
                </c:pt>
                <c:pt idx="6">
                  <c:v>6610.8899999999994</c:v>
                </c:pt>
                <c:pt idx="7">
                  <c:v>6583.09</c:v>
                </c:pt>
                <c:pt idx="8">
                  <c:v>6583.09</c:v>
                </c:pt>
                <c:pt idx="9">
                  <c:v>6551.99</c:v>
                </c:pt>
                <c:pt idx="10">
                  <c:v>6551.99</c:v>
                </c:pt>
                <c:pt idx="11">
                  <c:v>6531.9399999999978</c:v>
                </c:pt>
                <c:pt idx="12">
                  <c:v>6531.9399999999978</c:v>
                </c:pt>
                <c:pt idx="13">
                  <c:v>6443.43</c:v>
                </c:pt>
                <c:pt idx="14">
                  <c:v>6443.43</c:v>
                </c:pt>
                <c:pt idx="15">
                  <c:v>5417.48</c:v>
                </c:pt>
                <c:pt idx="16">
                  <c:v>5417.48</c:v>
                </c:pt>
                <c:pt idx="17">
                  <c:v>5392.3799999999983</c:v>
                </c:pt>
                <c:pt idx="18">
                  <c:v>5392.3799999999983</c:v>
                </c:pt>
                <c:pt idx="19">
                  <c:v>5334.24</c:v>
                </c:pt>
                <c:pt idx="20">
                  <c:v>5334.24</c:v>
                </c:pt>
                <c:pt idx="21">
                  <c:v>5264.7899999999981</c:v>
                </c:pt>
                <c:pt idx="22">
                  <c:v>5264.7899999999981</c:v>
                </c:pt>
                <c:pt idx="23">
                  <c:v>5257.7899999999981</c:v>
                </c:pt>
                <c:pt idx="24">
                  <c:v>5257.7899999999981</c:v>
                </c:pt>
                <c:pt idx="25">
                  <c:v>5219.6100000000024</c:v>
                </c:pt>
                <c:pt idx="26">
                  <c:v>5219.6100000000024</c:v>
                </c:pt>
                <c:pt idx="27">
                  <c:v>3531.0700000000006</c:v>
                </c:pt>
                <c:pt idx="28">
                  <c:v>3531.0700000000006</c:v>
                </c:pt>
                <c:pt idx="29">
                  <c:v>3368.0800000000008</c:v>
                </c:pt>
                <c:pt idx="30">
                  <c:v>3368.0800000000008</c:v>
                </c:pt>
                <c:pt idx="31">
                  <c:v>3365.0200000000004</c:v>
                </c:pt>
                <c:pt idx="32">
                  <c:v>3365.0200000000004</c:v>
                </c:pt>
                <c:pt idx="33">
                  <c:v>3268.8200000000006</c:v>
                </c:pt>
                <c:pt idx="34">
                  <c:v>3268.8200000000006</c:v>
                </c:pt>
                <c:pt idx="35">
                  <c:v>1254.4100000000001</c:v>
                </c:pt>
                <c:pt idx="36">
                  <c:v>1254.4100000000001</c:v>
                </c:pt>
                <c:pt idx="37">
                  <c:v>1236.6099999999999</c:v>
                </c:pt>
                <c:pt idx="38">
                  <c:v>1236.6099999999999</c:v>
                </c:pt>
                <c:pt idx="39">
                  <c:v>1203.01</c:v>
                </c:pt>
                <c:pt idx="40">
                  <c:v>1203.01</c:v>
                </c:pt>
                <c:pt idx="41">
                  <c:v>1190.96</c:v>
                </c:pt>
                <c:pt idx="42">
                  <c:v>1190.96</c:v>
                </c:pt>
                <c:pt idx="43">
                  <c:v>1116.6599999999999</c:v>
                </c:pt>
                <c:pt idx="44">
                  <c:v>1116.6599999999999</c:v>
                </c:pt>
                <c:pt idx="45">
                  <c:v>880.09000000000015</c:v>
                </c:pt>
                <c:pt idx="46">
                  <c:v>880.09000000000015</c:v>
                </c:pt>
                <c:pt idx="47">
                  <c:v>874.29000000000053</c:v>
                </c:pt>
                <c:pt idx="48">
                  <c:v>874.29000000000053</c:v>
                </c:pt>
                <c:pt idx="49">
                  <c:v>856.22</c:v>
                </c:pt>
                <c:pt idx="50">
                  <c:v>856.22</c:v>
                </c:pt>
                <c:pt idx="51">
                  <c:v>790.52</c:v>
                </c:pt>
                <c:pt idx="52">
                  <c:v>790.52</c:v>
                </c:pt>
                <c:pt idx="53">
                  <c:v>702.03</c:v>
                </c:pt>
                <c:pt idx="54">
                  <c:v>702.03</c:v>
                </c:pt>
                <c:pt idx="55">
                  <c:v>690.63</c:v>
                </c:pt>
                <c:pt idx="56">
                  <c:v>690.63</c:v>
                </c:pt>
                <c:pt idx="57">
                  <c:v>689.94999999999948</c:v>
                </c:pt>
                <c:pt idx="58">
                  <c:v>689.94999999999948</c:v>
                </c:pt>
                <c:pt idx="59">
                  <c:v>581.34999999999798</c:v>
                </c:pt>
                <c:pt idx="60">
                  <c:v>581.34999999999798</c:v>
                </c:pt>
                <c:pt idx="61">
                  <c:v>473.85</c:v>
                </c:pt>
                <c:pt idx="62">
                  <c:v>473.85</c:v>
                </c:pt>
                <c:pt idx="63">
                  <c:v>425.76</c:v>
                </c:pt>
                <c:pt idx="64">
                  <c:v>425.76</c:v>
                </c:pt>
                <c:pt idx="65">
                  <c:v>422.86</c:v>
                </c:pt>
                <c:pt idx="66">
                  <c:v>422.86</c:v>
                </c:pt>
                <c:pt idx="67">
                  <c:v>418.26</c:v>
                </c:pt>
                <c:pt idx="68">
                  <c:v>418.26</c:v>
                </c:pt>
                <c:pt idx="69">
                  <c:v>387.46000000000004</c:v>
                </c:pt>
                <c:pt idx="70">
                  <c:v>387.46000000000004</c:v>
                </c:pt>
                <c:pt idx="71">
                  <c:v>313.72999999999894</c:v>
                </c:pt>
                <c:pt idx="72">
                  <c:v>313.72999999999894</c:v>
                </c:pt>
                <c:pt idx="73">
                  <c:v>293.15000000000032</c:v>
                </c:pt>
                <c:pt idx="74">
                  <c:v>293.15000000000032</c:v>
                </c:pt>
                <c:pt idx="75">
                  <c:v>238.76999999999998</c:v>
                </c:pt>
                <c:pt idx="76">
                  <c:v>238.76999999999998</c:v>
                </c:pt>
                <c:pt idx="77">
                  <c:v>141.04</c:v>
                </c:pt>
                <c:pt idx="78">
                  <c:v>141.04</c:v>
                </c:pt>
                <c:pt idx="79">
                  <c:v>135.23999999999998</c:v>
                </c:pt>
                <c:pt idx="80">
                  <c:v>135.23999999999998</c:v>
                </c:pt>
                <c:pt idx="81">
                  <c:v>67.28</c:v>
                </c:pt>
                <c:pt idx="82">
                  <c:v>67.28</c:v>
                </c:pt>
                <c:pt idx="83">
                  <c:v>11.38</c:v>
                </c:pt>
                <c:pt idx="84">
                  <c:v>11.38</c:v>
                </c:pt>
                <c:pt idx="85">
                  <c:v>3.9</c:v>
                </c:pt>
                <c:pt idx="86">
                  <c:v>3.9</c:v>
                </c:pt>
                <c:pt idx="87">
                  <c:v>0.9</c:v>
                </c:pt>
                <c:pt idx="88">
                  <c:v>0</c:v>
                </c:pt>
              </c:numCache>
            </c:numRef>
          </c:xVal>
          <c:yVal>
            <c:numRef>
              <c:f>Sheet1!$H$2:$H$90</c:f>
              <c:numCache>
                <c:formatCode>General</c:formatCode>
                <c:ptCount val="89"/>
                <c:pt idx="0">
                  <c:v>400</c:v>
                </c:pt>
                <c:pt idx="1">
                  <c:v>400</c:v>
                </c:pt>
                <c:pt idx="2">
                  <c:v>399</c:v>
                </c:pt>
                <c:pt idx="3">
                  <c:v>399</c:v>
                </c:pt>
                <c:pt idx="4">
                  <c:v>387</c:v>
                </c:pt>
                <c:pt idx="5">
                  <c:v>387</c:v>
                </c:pt>
                <c:pt idx="6">
                  <c:v>386</c:v>
                </c:pt>
                <c:pt idx="7">
                  <c:v>386</c:v>
                </c:pt>
                <c:pt idx="8">
                  <c:v>385</c:v>
                </c:pt>
                <c:pt idx="9">
                  <c:v>385</c:v>
                </c:pt>
                <c:pt idx="10">
                  <c:v>382</c:v>
                </c:pt>
                <c:pt idx="11">
                  <c:v>382</c:v>
                </c:pt>
                <c:pt idx="12">
                  <c:v>376</c:v>
                </c:pt>
                <c:pt idx="13">
                  <c:v>376</c:v>
                </c:pt>
                <c:pt idx="14">
                  <c:v>372</c:v>
                </c:pt>
                <c:pt idx="15">
                  <c:v>372</c:v>
                </c:pt>
                <c:pt idx="16">
                  <c:v>369</c:v>
                </c:pt>
                <c:pt idx="17">
                  <c:v>369</c:v>
                </c:pt>
                <c:pt idx="18">
                  <c:v>369</c:v>
                </c:pt>
                <c:pt idx="19">
                  <c:v>369</c:v>
                </c:pt>
                <c:pt idx="20">
                  <c:v>367</c:v>
                </c:pt>
                <c:pt idx="21">
                  <c:v>367</c:v>
                </c:pt>
                <c:pt idx="22">
                  <c:v>363</c:v>
                </c:pt>
                <c:pt idx="23">
                  <c:v>363</c:v>
                </c:pt>
                <c:pt idx="24">
                  <c:v>362</c:v>
                </c:pt>
                <c:pt idx="25">
                  <c:v>362</c:v>
                </c:pt>
                <c:pt idx="26">
                  <c:v>359</c:v>
                </c:pt>
                <c:pt idx="27">
                  <c:v>359</c:v>
                </c:pt>
                <c:pt idx="28">
                  <c:v>357</c:v>
                </c:pt>
                <c:pt idx="29">
                  <c:v>357</c:v>
                </c:pt>
                <c:pt idx="30">
                  <c:v>354</c:v>
                </c:pt>
                <c:pt idx="31">
                  <c:v>354</c:v>
                </c:pt>
                <c:pt idx="32">
                  <c:v>350</c:v>
                </c:pt>
                <c:pt idx="33">
                  <c:v>350</c:v>
                </c:pt>
                <c:pt idx="34">
                  <c:v>350</c:v>
                </c:pt>
                <c:pt idx="35">
                  <c:v>350</c:v>
                </c:pt>
                <c:pt idx="36">
                  <c:v>348</c:v>
                </c:pt>
                <c:pt idx="37">
                  <c:v>348</c:v>
                </c:pt>
                <c:pt idx="38">
                  <c:v>348</c:v>
                </c:pt>
                <c:pt idx="39">
                  <c:v>348</c:v>
                </c:pt>
                <c:pt idx="40">
                  <c:v>344</c:v>
                </c:pt>
                <c:pt idx="41">
                  <c:v>344</c:v>
                </c:pt>
                <c:pt idx="42">
                  <c:v>342</c:v>
                </c:pt>
                <c:pt idx="43">
                  <c:v>342</c:v>
                </c:pt>
                <c:pt idx="44">
                  <c:v>338</c:v>
                </c:pt>
                <c:pt idx="45">
                  <c:v>338</c:v>
                </c:pt>
                <c:pt idx="46">
                  <c:v>333</c:v>
                </c:pt>
                <c:pt idx="47">
                  <c:v>333</c:v>
                </c:pt>
                <c:pt idx="48">
                  <c:v>327</c:v>
                </c:pt>
                <c:pt idx="49">
                  <c:v>327</c:v>
                </c:pt>
                <c:pt idx="50">
                  <c:v>327</c:v>
                </c:pt>
                <c:pt idx="51">
                  <c:v>327</c:v>
                </c:pt>
                <c:pt idx="52">
                  <c:v>324</c:v>
                </c:pt>
                <c:pt idx="53">
                  <c:v>324</c:v>
                </c:pt>
                <c:pt idx="54">
                  <c:v>323</c:v>
                </c:pt>
                <c:pt idx="55">
                  <c:v>323</c:v>
                </c:pt>
                <c:pt idx="56">
                  <c:v>318</c:v>
                </c:pt>
                <c:pt idx="57">
                  <c:v>318</c:v>
                </c:pt>
                <c:pt idx="58">
                  <c:v>318</c:v>
                </c:pt>
                <c:pt idx="59">
                  <c:v>318</c:v>
                </c:pt>
                <c:pt idx="60">
                  <c:v>315</c:v>
                </c:pt>
                <c:pt idx="61">
                  <c:v>315</c:v>
                </c:pt>
                <c:pt idx="62">
                  <c:v>313</c:v>
                </c:pt>
                <c:pt idx="63">
                  <c:v>313</c:v>
                </c:pt>
                <c:pt idx="64">
                  <c:v>308</c:v>
                </c:pt>
                <c:pt idx="65">
                  <c:v>308</c:v>
                </c:pt>
                <c:pt idx="66">
                  <c:v>306</c:v>
                </c:pt>
                <c:pt idx="67">
                  <c:v>306</c:v>
                </c:pt>
                <c:pt idx="68">
                  <c:v>301</c:v>
                </c:pt>
                <c:pt idx="69">
                  <c:v>301</c:v>
                </c:pt>
                <c:pt idx="70">
                  <c:v>301</c:v>
                </c:pt>
                <c:pt idx="71">
                  <c:v>301</c:v>
                </c:pt>
                <c:pt idx="72">
                  <c:v>294</c:v>
                </c:pt>
                <c:pt idx="73">
                  <c:v>294</c:v>
                </c:pt>
                <c:pt idx="74">
                  <c:v>291</c:v>
                </c:pt>
                <c:pt idx="75">
                  <c:v>291</c:v>
                </c:pt>
                <c:pt idx="76">
                  <c:v>285</c:v>
                </c:pt>
                <c:pt idx="77">
                  <c:v>285</c:v>
                </c:pt>
                <c:pt idx="78">
                  <c:v>277</c:v>
                </c:pt>
                <c:pt idx="79">
                  <c:v>277</c:v>
                </c:pt>
                <c:pt idx="80">
                  <c:v>275</c:v>
                </c:pt>
                <c:pt idx="81">
                  <c:v>275</c:v>
                </c:pt>
                <c:pt idx="82">
                  <c:v>271</c:v>
                </c:pt>
                <c:pt idx="83">
                  <c:v>271</c:v>
                </c:pt>
                <c:pt idx="84">
                  <c:v>267</c:v>
                </c:pt>
                <c:pt idx="85">
                  <c:v>267</c:v>
                </c:pt>
                <c:pt idx="86">
                  <c:v>266</c:v>
                </c:pt>
                <c:pt idx="87">
                  <c:v>264</c:v>
                </c:pt>
                <c:pt idx="88">
                  <c:v>264</c:v>
                </c:pt>
              </c:numCache>
            </c:numRef>
          </c:yVal>
        </c:ser>
        <c:ser>
          <c:idx val="4"/>
          <c:order val="4"/>
          <c:tx>
            <c:v>Market Price</c:v>
          </c:tx>
          <c:spPr>
            <a:ln w="38100">
              <a:solidFill>
                <a:srgbClr val="00CC00"/>
              </a:solidFill>
              <a:prstDash val="dash"/>
            </a:ln>
          </c:spPr>
          <c:marker>
            <c:symbol val="none"/>
          </c:marker>
          <c:xVal>
            <c:numRef>
              <c:f>Sheet1!$J$1:$J$2</c:f>
              <c:numCache>
                <c:formatCode>General</c:formatCode>
                <c:ptCount val="2"/>
                <c:pt idx="0">
                  <c:v>0</c:v>
                </c:pt>
                <c:pt idx="1">
                  <c:v>3000</c:v>
                </c:pt>
              </c:numCache>
            </c:numRef>
          </c:xVal>
          <c:yVal>
            <c:numRef>
              <c:f>Sheet1!$K$1:$K$2</c:f>
              <c:numCache>
                <c:formatCode>General</c:formatCode>
                <c:ptCount val="2"/>
                <c:pt idx="0">
                  <c:v>338</c:v>
                </c:pt>
                <c:pt idx="1">
                  <c:v>338</c:v>
                </c:pt>
              </c:numCache>
            </c:numRef>
          </c:yVal>
        </c:ser>
        <c:axId val="99334400"/>
        <c:axId val="99496320"/>
      </c:scatterChart>
      <c:valAx>
        <c:axId val="99334400"/>
        <c:scaling>
          <c:orientation val="minMax"/>
          <c:max val="3000"/>
        </c:scaling>
        <c:axPos val="b"/>
        <c:title>
          <c:tx>
            <c:rich>
              <a:bodyPr/>
              <a:lstStyle/>
              <a:p>
                <a:pPr>
                  <a:defRPr>
                    <a:solidFill>
                      <a:schemeClr val="bg1"/>
                    </a:solidFill>
                  </a:defRPr>
                </a:pPr>
                <a:r>
                  <a:rPr lang="en-US" dirty="0" smtClean="0">
                    <a:solidFill>
                      <a:schemeClr val="bg1"/>
                    </a:solidFill>
                  </a:rPr>
                  <a:t>Volume</a:t>
                </a:r>
                <a:r>
                  <a:rPr lang="en-US" baseline="0" dirty="0" smtClean="0">
                    <a:solidFill>
                      <a:schemeClr val="bg1"/>
                    </a:solidFill>
                  </a:rPr>
                  <a:t> (acre-feet)</a:t>
                </a:r>
                <a:endParaRPr lang="en-US" dirty="0">
                  <a:solidFill>
                    <a:schemeClr val="bg1"/>
                  </a:solidFill>
                </a:endParaRPr>
              </a:p>
            </c:rich>
          </c:tx>
          <c:layout>
            <c:manualLayout>
              <c:xMode val="edge"/>
              <c:yMode val="edge"/>
              <c:x val="0.42442596237970748"/>
              <c:y val="0.84449066783319227"/>
            </c:manualLayout>
          </c:layout>
        </c:title>
        <c:numFmt formatCode="#,##0" sourceLinked="0"/>
        <c:tickLblPos val="nextTo"/>
        <c:spPr>
          <a:ln w="31750">
            <a:solidFill>
              <a:prstClr val="white"/>
            </a:solidFill>
          </a:ln>
        </c:spPr>
        <c:txPr>
          <a:bodyPr/>
          <a:lstStyle/>
          <a:p>
            <a:pPr>
              <a:defRPr>
                <a:solidFill>
                  <a:schemeClr val="bg1"/>
                </a:solidFill>
              </a:defRPr>
            </a:pPr>
            <a:endParaRPr lang="en-US"/>
          </a:p>
        </c:txPr>
        <c:crossAx val="99496320"/>
        <c:crosses val="autoZero"/>
        <c:crossBetween val="midCat"/>
      </c:valAx>
      <c:valAx>
        <c:axId val="99496320"/>
        <c:scaling>
          <c:orientation val="minMax"/>
          <c:max val="400"/>
          <c:min val="250"/>
        </c:scaling>
        <c:axPos val="l"/>
        <c:title>
          <c:tx>
            <c:rich>
              <a:bodyPr rot="-5400000" vert="horz"/>
              <a:lstStyle/>
              <a:p>
                <a:pPr>
                  <a:defRPr>
                    <a:solidFill>
                      <a:schemeClr val="bg1"/>
                    </a:solidFill>
                  </a:defRPr>
                </a:pPr>
                <a:r>
                  <a:rPr lang="en-US" dirty="0" smtClean="0">
                    <a:solidFill>
                      <a:schemeClr val="bg1"/>
                    </a:solidFill>
                  </a:rPr>
                  <a:t>Price ($/acre-foot)</a:t>
                </a:r>
                <a:endParaRPr lang="en-US" dirty="0">
                  <a:solidFill>
                    <a:schemeClr val="bg1"/>
                  </a:solidFill>
                </a:endParaRPr>
              </a:p>
            </c:rich>
          </c:tx>
          <c:layout>
            <c:manualLayout>
              <c:xMode val="edge"/>
              <c:yMode val="edge"/>
              <c:x val="2.3611111111111211E-2"/>
              <c:y val="0.34704316127150781"/>
            </c:manualLayout>
          </c:layout>
        </c:title>
        <c:numFmt formatCode="&quot;$&quot;#,##0" sourceLinked="0"/>
        <c:tickLblPos val="nextTo"/>
        <c:spPr>
          <a:ln w="31750">
            <a:solidFill>
              <a:schemeClr val="bg1"/>
            </a:solidFill>
          </a:ln>
        </c:spPr>
        <c:txPr>
          <a:bodyPr/>
          <a:lstStyle/>
          <a:p>
            <a:pPr>
              <a:defRPr>
                <a:solidFill>
                  <a:schemeClr val="bg1"/>
                </a:solidFill>
              </a:defRPr>
            </a:pPr>
            <a:endParaRPr lang="en-US"/>
          </a:p>
        </c:txPr>
        <c:crossAx val="99334400"/>
        <c:crosses val="autoZero"/>
        <c:crossBetween val="midCat"/>
        <c:majorUnit val="50"/>
      </c:valAx>
    </c:plotArea>
    <c:legend>
      <c:legendPos val="b"/>
      <c:legendEntry>
        <c:idx val="4"/>
        <c:delete val="1"/>
      </c:legendEntry>
      <c:layout>
        <c:manualLayout>
          <c:xMode val="edge"/>
          <c:yMode val="edge"/>
          <c:x val="0.26688746719160483"/>
          <c:y val="0.88934222805482643"/>
          <c:w val="0.50650284339457563"/>
          <c:h val="9.9546660834063494E-2"/>
        </c:manualLayout>
      </c:layout>
      <c:txPr>
        <a:bodyPr/>
        <a:lstStyle/>
        <a:p>
          <a:pPr>
            <a:defRPr>
              <a:solidFill>
                <a:schemeClr val="bg1"/>
              </a:solidFill>
            </a:defRPr>
          </a:pPr>
          <a:endParaRPr lang="en-US"/>
        </a:p>
      </c:txPr>
    </c:legend>
    <c:plotVisOnly val="1"/>
  </c:chart>
  <c:txPr>
    <a:bodyPr/>
    <a:lstStyle/>
    <a:p>
      <a:pPr>
        <a:defRPr sz="1800"/>
      </a:pPr>
      <a:endParaRPr lang="en-US"/>
    </a:p>
  </c:txPr>
  <c:externalData r:id="rId1"/>
  <c:userShapes r:id="rId2"/>
</c:chartSpace>
</file>

<file path=ppt/charts/chart2.xml><?xml version="1.0" encoding="utf-8"?>
<c:chartSpace xmlns:c="http://schemas.openxmlformats.org/drawingml/2006/chart" xmlns:a="http://schemas.openxmlformats.org/drawingml/2006/main" xmlns:r="http://schemas.openxmlformats.org/officeDocument/2006/relationships">
  <c:lang val="en-US"/>
  <c:chart>
    <c:title>
      <c:tx>
        <c:rich>
          <a:bodyPr/>
          <a:lstStyle/>
          <a:p>
            <a:pPr>
              <a:defRPr sz="3000" b="0">
                <a:solidFill>
                  <a:schemeClr val="bg1"/>
                </a:solidFill>
              </a:defRPr>
            </a:pPr>
            <a:r>
              <a:rPr lang="en-US" sz="3000" b="0" dirty="0" smtClean="0">
                <a:solidFill>
                  <a:schemeClr val="bg1"/>
                </a:solidFill>
              </a:rPr>
              <a:t>INFORMAL MARKET INEFFICIENCY</a:t>
            </a:r>
            <a:endParaRPr lang="en-US" sz="3000" b="0" dirty="0">
              <a:solidFill>
                <a:schemeClr val="bg1"/>
              </a:solidFill>
            </a:endParaRPr>
          </a:p>
        </c:rich>
      </c:tx>
      <c:layout/>
    </c:title>
    <c:plotArea>
      <c:layout>
        <c:manualLayout>
          <c:layoutTarget val="inner"/>
          <c:xMode val="edge"/>
          <c:yMode val="edge"/>
          <c:x val="0.15757053805774279"/>
          <c:y val="0.20065281423155018"/>
          <c:w val="0.77992946194225587"/>
          <c:h val="0.71752857976086326"/>
        </c:manualLayout>
      </c:layout>
      <c:barChart>
        <c:barDir val="col"/>
        <c:grouping val="clustered"/>
        <c:ser>
          <c:idx val="0"/>
          <c:order val="0"/>
          <c:tx>
            <c:strRef>
              <c:f>Sheet1!$B$1</c:f>
              <c:strCache>
                <c:ptCount val="1"/>
                <c:pt idx="0">
                  <c:v>Series 1</c:v>
                </c:pt>
              </c:strCache>
            </c:strRef>
          </c:tx>
          <c:spPr>
            <a:scene3d>
              <a:camera prst="orthographicFront"/>
              <a:lightRig rig="threePt" dir="t"/>
            </a:scene3d>
            <a:sp3d prstMaterial="dkEdge">
              <a:bevelT/>
            </a:sp3d>
          </c:spPr>
          <c:dPt>
            <c:idx val="0"/>
            <c:spPr>
              <a:solidFill>
                <a:schemeClr val="accent2"/>
              </a:solidFill>
              <a:scene3d>
                <a:camera prst="orthographicFront"/>
                <a:lightRig rig="threePt" dir="t"/>
              </a:scene3d>
              <a:sp3d prstMaterial="dkEdge">
                <a:bevelT/>
              </a:sp3d>
            </c:spPr>
          </c:dPt>
          <c:cat>
            <c:strRef>
              <c:f>Sheet1!$A$2:$A$3</c:f>
              <c:strCache>
                <c:ptCount val="1"/>
                <c:pt idx="0">
                  <c:v>User A</c:v>
                </c:pt>
              </c:strCache>
            </c:strRef>
          </c:cat>
          <c:val>
            <c:numRef>
              <c:f>Sheet1!$B$2:$B$3</c:f>
              <c:numCache>
                <c:formatCode>General</c:formatCode>
                <c:ptCount val="2"/>
                <c:pt idx="0">
                  <c:v>11080</c:v>
                </c:pt>
              </c:numCache>
            </c:numRef>
          </c:val>
        </c:ser>
        <c:gapWidth val="241"/>
        <c:overlap val="-100"/>
        <c:axId val="91496832"/>
        <c:axId val="91498752"/>
      </c:barChart>
      <c:catAx>
        <c:axId val="91496832"/>
        <c:scaling>
          <c:orientation val="minMax"/>
        </c:scaling>
        <c:axPos val="b"/>
        <c:numFmt formatCode="General" sourceLinked="1"/>
        <c:tickLblPos val="low"/>
        <c:spPr>
          <a:ln w="38100">
            <a:solidFill>
              <a:schemeClr val="bg1"/>
            </a:solidFill>
          </a:ln>
        </c:spPr>
        <c:txPr>
          <a:bodyPr/>
          <a:lstStyle/>
          <a:p>
            <a:pPr>
              <a:defRPr>
                <a:solidFill>
                  <a:schemeClr val="bg1"/>
                </a:solidFill>
              </a:defRPr>
            </a:pPr>
            <a:endParaRPr lang="en-US"/>
          </a:p>
        </c:txPr>
        <c:crossAx val="91498752"/>
        <c:crosses val="autoZero"/>
        <c:auto val="1"/>
        <c:lblAlgn val="ctr"/>
        <c:lblOffset val="0"/>
      </c:catAx>
      <c:valAx>
        <c:axId val="91498752"/>
        <c:scaling>
          <c:orientation val="minMax"/>
          <c:max val="15000"/>
          <c:min val="-15000"/>
        </c:scaling>
        <c:axPos val="l"/>
        <c:numFmt formatCode="\$#,##0" sourceLinked="0"/>
        <c:tickLblPos val="nextTo"/>
        <c:spPr>
          <a:ln w="38100">
            <a:solidFill>
              <a:schemeClr val="bg1"/>
            </a:solidFill>
          </a:ln>
        </c:spPr>
        <c:txPr>
          <a:bodyPr/>
          <a:lstStyle/>
          <a:p>
            <a:pPr>
              <a:defRPr sz="2000">
                <a:solidFill>
                  <a:schemeClr val="bg1"/>
                </a:solidFill>
              </a:defRPr>
            </a:pPr>
            <a:endParaRPr lang="en-US"/>
          </a:p>
        </c:txPr>
        <c:crossAx val="91496832"/>
        <c:crosses val="autoZero"/>
        <c:crossBetween val="between"/>
      </c:valAx>
      <c:spPr>
        <a:noFill/>
        <a:ln w="25398">
          <a:noFill/>
        </a:ln>
      </c:spPr>
    </c:plotArea>
    <c:plotVisOnly val="1"/>
    <c:dispBlanksAs val="gap"/>
  </c:chart>
  <c:txPr>
    <a:bodyPr/>
    <a:lstStyle/>
    <a:p>
      <a:pPr>
        <a:defRPr sz="1800"/>
      </a:pPr>
      <a:endParaRPr lang="en-US"/>
    </a:p>
  </c:txPr>
  <c:externalData r:id="rId1"/>
  <c:userShapes r:id="rId2"/>
</c:chartSpace>
</file>

<file path=ppt/charts/chart20.xml><?xml version="1.0" encoding="utf-8"?>
<c:chartSpace xmlns:c="http://schemas.openxmlformats.org/drawingml/2006/chart" xmlns:a="http://schemas.openxmlformats.org/drawingml/2006/main" xmlns:r="http://schemas.openxmlformats.org/officeDocument/2006/relationships">
  <c:date1904 val="1"/>
  <c:lang val="en-US"/>
  <c:style val="44"/>
  <c:chart>
    <c:autoTitleDeleted val="1"/>
    <c:plotArea>
      <c:layout/>
      <c:scatterChart>
        <c:scatterStyle val="lineMarker"/>
        <c:ser>
          <c:idx val="0"/>
          <c:order val="0"/>
          <c:tx>
            <c:v>Total Value Traded</c:v>
          </c:tx>
          <c:spPr>
            <a:ln w="114300">
              <a:solidFill>
                <a:srgbClr val="00CC00"/>
              </a:solidFill>
              <a:bevel/>
              <a:tailEnd type="none"/>
            </a:ln>
          </c:spPr>
          <c:marker>
            <c:symbol val="none"/>
          </c:marker>
          <c:xVal>
            <c:numRef>
              <c:f>Sheet1!$C$9:$C$19</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xVal>
          <c:yVal>
            <c:numRef>
              <c:f>Sheet1!$E$9:$E$19</c:f>
              <c:numCache>
                <c:formatCode>General</c:formatCode>
                <c:ptCount val="11"/>
                <c:pt idx="0">
                  <c:v>6.0594420867516732</c:v>
                </c:pt>
                <c:pt idx="1">
                  <c:v>6.6785712398463675</c:v>
                </c:pt>
                <c:pt idx="2">
                  <c:v>7.3277095965523165</c:v>
                </c:pt>
                <c:pt idx="3">
                  <c:v>8.0068571568694598</c:v>
                </c:pt>
                <c:pt idx="4">
                  <c:v>8.7160139207977689</c:v>
                </c:pt>
                <c:pt idx="5">
                  <c:v>9.4551798883374367</c:v>
                </c:pt>
                <c:pt idx="6">
                  <c:v>10.224355059488168</c:v>
                </c:pt>
                <c:pt idx="7">
                  <c:v>11.023539434250116</c:v>
                </c:pt>
                <c:pt idx="8">
                  <c:v>11.852733012623403</c:v>
                </c:pt>
                <c:pt idx="9">
                  <c:v>12.711935794607568</c:v>
                </c:pt>
                <c:pt idx="10">
                  <c:v>13.431374260203118</c:v>
                </c:pt>
              </c:numCache>
            </c:numRef>
          </c:yVal>
        </c:ser>
        <c:axId val="64528384"/>
        <c:axId val="64529920"/>
      </c:scatterChart>
      <c:valAx>
        <c:axId val="64528384"/>
        <c:scaling>
          <c:orientation val="minMax"/>
          <c:max val="2020"/>
        </c:scaling>
        <c:axPos val="b"/>
        <c:majorGridlines/>
        <c:numFmt formatCode="General" sourceLinked="1"/>
        <c:tickLblPos val="nextTo"/>
        <c:crossAx val="64529920"/>
        <c:crosses val="autoZero"/>
        <c:crossBetween val="midCat"/>
        <c:majorUnit val="1"/>
      </c:valAx>
      <c:valAx>
        <c:axId val="64529920"/>
        <c:scaling>
          <c:orientation val="minMax"/>
        </c:scaling>
        <c:axPos val="l"/>
        <c:majorGridlines/>
        <c:title>
          <c:tx>
            <c:rich>
              <a:bodyPr rot="-5400000" vert="horz"/>
              <a:lstStyle/>
              <a:p>
                <a:pPr>
                  <a:defRPr/>
                </a:pPr>
                <a:r>
                  <a:rPr lang="en-US"/>
                  <a:t>Value Traded (millions of 2009$)</a:t>
                </a:r>
              </a:p>
            </c:rich>
          </c:tx>
          <c:layout/>
        </c:title>
        <c:numFmt formatCode="General" sourceLinked="1"/>
        <c:tickLblPos val="nextTo"/>
        <c:crossAx val="64528384"/>
        <c:crosses val="autoZero"/>
        <c:crossBetween val="midCat"/>
      </c:valAx>
      <c:spPr>
        <a:ln w="25400">
          <a:noFill/>
        </a:ln>
      </c:spPr>
    </c:plotArea>
    <c:plotVisOnly val="1"/>
  </c:chart>
  <c:spPr>
    <a:noFill/>
  </c:spPr>
  <c:txPr>
    <a:bodyPr/>
    <a:lstStyle/>
    <a:p>
      <a:pPr>
        <a:defRPr sz="1800"/>
      </a:pPr>
      <a:endParaRPr lang="en-US"/>
    </a:p>
  </c:txPr>
  <c:externalData r:id="rId1"/>
</c:chartSpace>
</file>

<file path=ppt/charts/chart21.xml><?xml version="1.0" encoding="utf-8"?>
<c:chartSpace xmlns:c="http://schemas.openxmlformats.org/drawingml/2006/chart" xmlns:a="http://schemas.openxmlformats.org/drawingml/2006/main" xmlns:r="http://schemas.openxmlformats.org/officeDocument/2006/relationships">
  <c:date1904 val="1"/>
  <c:lang val="en-US"/>
  <c:style val="43"/>
  <c:chart>
    <c:autoTitleDeleted val="1"/>
    <c:plotArea>
      <c:layout/>
      <c:lineChart>
        <c:grouping val="standard"/>
        <c:ser>
          <c:idx val="0"/>
          <c:order val="0"/>
          <c:tx>
            <c:v>Revenue</c:v>
          </c:tx>
          <c:spPr>
            <a:ln w="76200"/>
          </c:spPr>
          <c:marker>
            <c:symbol val="none"/>
          </c:marker>
          <c:cat>
            <c:numRef>
              <c:f>Sheet1!$C$6:$M$6</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Sheet1!$C$7:$M$7</c:f>
              <c:numCache>
                <c:formatCode>General</c:formatCode>
                <c:ptCount val="11"/>
                <c:pt idx="0">
                  <c:v>0.47771004899364239</c:v>
                </c:pt>
                <c:pt idx="1">
                  <c:v>0.58615755581081241</c:v>
                </c:pt>
                <c:pt idx="2">
                  <c:v>1.1779534448843771</c:v>
                </c:pt>
                <c:pt idx="3">
                  <c:v>2.332527357821323</c:v>
                </c:pt>
                <c:pt idx="4">
                  <c:v>2.9503086163854007</c:v>
                </c:pt>
                <c:pt idx="5">
                  <c:v>3.2882534726670012</c:v>
                </c:pt>
                <c:pt idx="6">
                  <c:v>3.4386536866878568</c:v>
                </c:pt>
                <c:pt idx="7">
                  <c:v>3.7016989350049463</c:v>
                </c:pt>
                <c:pt idx="8">
                  <c:v>3.9775788948261503</c:v>
                </c:pt>
                <c:pt idx="9">
                  <c:v>4.2664832440278841</c:v>
                </c:pt>
                <c:pt idx="10">
                  <c:v>4.6462712055952986</c:v>
                </c:pt>
              </c:numCache>
            </c:numRef>
          </c:val>
        </c:ser>
        <c:marker val="1"/>
        <c:axId val="64897408"/>
        <c:axId val="64898944"/>
      </c:lineChart>
      <c:catAx>
        <c:axId val="64897408"/>
        <c:scaling>
          <c:orientation val="minMax"/>
        </c:scaling>
        <c:axPos val="b"/>
        <c:numFmt formatCode="General" sourceLinked="1"/>
        <c:tickLblPos val="nextTo"/>
        <c:crossAx val="64898944"/>
        <c:crosses val="autoZero"/>
        <c:auto val="1"/>
        <c:lblAlgn val="ctr"/>
        <c:lblOffset val="100"/>
      </c:catAx>
      <c:valAx>
        <c:axId val="64898944"/>
        <c:scaling>
          <c:orientation val="minMax"/>
        </c:scaling>
        <c:axPos val="l"/>
        <c:majorGridlines/>
        <c:title>
          <c:tx>
            <c:rich>
              <a:bodyPr rot="-5400000" vert="horz"/>
              <a:lstStyle/>
              <a:p>
                <a:pPr>
                  <a:defRPr/>
                </a:pPr>
                <a:r>
                  <a:rPr lang="en-US"/>
                  <a:t>Revenue (millions of 2009$)</a:t>
                </a:r>
              </a:p>
            </c:rich>
          </c:tx>
          <c:layout/>
        </c:title>
        <c:numFmt formatCode="#,##0.0" sourceLinked="0"/>
        <c:tickLblPos val="nextTo"/>
        <c:crossAx val="64897408"/>
        <c:crosses val="autoZero"/>
        <c:crossBetween val="between"/>
      </c:valAx>
      <c:spPr>
        <a:noFill/>
      </c:spPr>
    </c:plotArea>
    <c:plotVisOnly val="1"/>
  </c:chart>
  <c:spPr>
    <a:noFill/>
  </c:spPr>
  <c:txPr>
    <a:bodyPr/>
    <a:lstStyle/>
    <a:p>
      <a:pPr>
        <a:defRPr sz="1800"/>
      </a:pPr>
      <a:endParaRPr lang="en-US"/>
    </a:p>
  </c:txPr>
  <c:externalData r:id="rId1"/>
</c:chartSpace>
</file>

<file path=ppt/charts/chart22.xml><?xml version="1.0" encoding="utf-8"?>
<c:chartSpace xmlns:c="http://schemas.openxmlformats.org/drawingml/2006/chart" xmlns:a="http://schemas.openxmlformats.org/drawingml/2006/main" xmlns:r="http://schemas.openxmlformats.org/officeDocument/2006/relationships">
  <c:date1904 val="1"/>
  <c:lang val="en-US"/>
  <c:style val="45"/>
  <c:chart>
    <c:autoTitleDeleted val="1"/>
    <c:plotArea>
      <c:layout>
        <c:manualLayout>
          <c:layoutTarget val="inner"/>
          <c:xMode val="edge"/>
          <c:yMode val="edge"/>
          <c:x val="7.6977502812148491E-2"/>
          <c:y val="4.1067306655161284E-2"/>
          <c:w val="0.90556217972752351"/>
          <c:h val="0.84937223600474665"/>
        </c:manualLayout>
      </c:layout>
      <c:lineChart>
        <c:grouping val="standard"/>
        <c:ser>
          <c:idx val="0"/>
          <c:order val="0"/>
          <c:tx>
            <c:v>Costs</c:v>
          </c:tx>
          <c:spPr>
            <a:ln w="76200"/>
          </c:spPr>
          <c:marker>
            <c:symbol val="none"/>
          </c:marker>
          <c:cat>
            <c:numRef>
              <c:f>Sheet2!$D$8:$N$8</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Sheet2!$D$9:$N$9</c:f>
              <c:numCache>
                <c:formatCode>General</c:formatCode>
                <c:ptCount val="11"/>
                <c:pt idx="0">
                  <c:v>0.2203313014698092</c:v>
                </c:pt>
                <c:pt idx="1">
                  <c:v>0.34458472667432488</c:v>
                </c:pt>
                <c:pt idx="2">
                  <c:v>0.39833860334653537</c:v>
                </c:pt>
                <c:pt idx="3">
                  <c:v>0.64062636789106508</c:v>
                </c:pt>
                <c:pt idx="4">
                  <c:v>0.71251543081927005</c:v>
                </c:pt>
                <c:pt idx="5">
                  <c:v>0.68241267363334968</c:v>
                </c:pt>
                <c:pt idx="6">
                  <c:v>0.71293268433439294</c:v>
                </c:pt>
                <c:pt idx="7">
                  <c:v>0.74408494675024739</c:v>
                </c:pt>
                <c:pt idx="8">
                  <c:v>0.7758789447413077</c:v>
                </c:pt>
                <c:pt idx="9">
                  <c:v>0.80832416220139425</c:v>
                </c:pt>
                <c:pt idx="10">
                  <c:v>0.76231356027976449</c:v>
                </c:pt>
              </c:numCache>
            </c:numRef>
          </c:val>
        </c:ser>
        <c:marker val="1"/>
        <c:axId val="64932480"/>
        <c:axId val="64938368"/>
      </c:lineChart>
      <c:catAx>
        <c:axId val="64932480"/>
        <c:scaling>
          <c:orientation val="minMax"/>
        </c:scaling>
        <c:delete val="1"/>
        <c:axPos val="b"/>
        <c:numFmt formatCode="General" sourceLinked="1"/>
        <c:tickLblPos val="none"/>
        <c:crossAx val="64938368"/>
        <c:crosses val="autoZero"/>
        <c:auto val="1"/>
        <c:lblAlgn val="ctr"/>
        <c:lblOffset val="100"/>
      </c:catAx>
      <c:valAx>
        <c:axId val="64938368"/>
        <c:scaling>
          <c:orientation val="minMax"/>
          <c:max val="5"/>
          <c:min val="0"/>
        </c:scaling>
        <c:delete val="1"/>
        <c:axPos val="l"/>
        <c:numFmt formatCode="General" sourceLinked="1"/>
        <c:tickLblPos val="none"/>
        <c:crossAx val="64932480"/>
        <c:crosses val="autoZero"/>
        <c:crossBetween val="between"/>
      </c:valAx>
      <c:spPr>
        <a:noFill/>
        <a:ln w="25400">
          <a:noFill/>
        </a:ln>
      </c:spPr>
    </c:plotArea>
    <c:plotVisOnly val="1"/>
  </c:chart>
  <c:spPr>
    <a:noFill/>
  </c:spPr>
  <c:txPr>
    <a:bodyPr/>
    <a:lstStyle/>
    <a:p>
      <a:pPr>
        <a:defRPr sz="1800"/>
      </a:pPr>
      <a:endParaRPr lang="en-US"/>
    </a:p>
  </c:txPr>
  <c:externalData r:id="rId1"/>
</c:chartSpace>
</file>

<file path=ppt/charts/chart23.xml><?xml version="1.0" encoding="utf-8"?>
<c:chartSpace xmlns:c="http://schemas.openxmlformats.org/drawingml/2006/chart" xmlns:a="http://schemas.openxmlformats.org/drawingml/2006/main" xmlns:r="http://schemas.openxmlformats.org/officeDocument/2006/relationships">
  <c:date1904 val="1"/>
  <c:lang val="en-US"/>
  <c:style val="45"/>
  <c:chart>
    <c:autoTitleDeleted val="1"/>
    <c:plotArea>
      <c:layout/>
      <c:barChart>
        <c:barDir val="col"/>
        <c:grouping val="clustered"/>
        <c:ser>
          <c:idx val="0"/>
          <c:order val="0"/>
          <c:tx>
            <c:strRef>
              <c:f>'Income Statement'!$A$33</c:f>
              <c:strCache>
                <c:ptCount val="1"/>
                <c:pt idx="0">
                  <c:v>Total Net Income</c:v>
                </c:pt>
              </c:strCache>
            </c:strRef>
          </c:tx>
          <c:cat>
            <c:numRef>
              <c:f>'Income Statement'!$B$3:$L$3</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'Income Statement'!$B$34:$L$34</c:f>
              <c:numCache>
                <c:formatCode>0.00</c:formatCode>
                <c:ptCount val="11"/>
                <c:pt idx="0">
                  <c:v>0.11565774752383109</c:v>
                </c:pt>
                <c:pt idx="1">
                  <c:v>0.24157282913649344</c:v>
                </c:pt>
                <c:pt idx="2">
                  <c:v>0.77961484153785165</c:v>
                </c:pt>
                <c:pt idx="3">
                  <c:v>1.6419009899302381</c:v>
                </c:pt>
                <c:pt idx="4">
                  <c:v>2.1877931855661412</c:v>
                </c:pt>
                <c:pt idx="5">
                  <c:v>2.5558407990336049</c:v>
                </c:pt>
                <c:pt idx="6">
                  <c:v>2.6757210023534652</c:v>
                </c:pt>
                <c:pt idx="7">
                  <c:v>2.907613988254699</c:v>
                </c:pt>
                <c:pt idx="8">
                  <c:v>3.1516999500848377</c:v>
                </c:pt>
                <c:pt idx="9">
                  <c:v>3.4081590818264895</c:v>
                </c:pt>
                <c:pt idx="10">
                  <c:v>3.8339576453155342</c:v>
                </c:pt>
              </c:numCache>
            </c:numRef>
          </c:val>
        </c:ser>
        <c:axId val="64945536"/>
        <c:axId val="64971904"/>
      </c:barChart>
      <c:catAx>
        <c:axId val="64945536"/>
        <c:scaling>
          <c:orientation val="minMax"/>
        </c:scaling>
        <c:axPos val="b"/>
        <c:numFmt formatCode="General" sourceLinked="1"/>
        <c:tickLblPos val="nextTo"/>
        <c:crossAx val="64971904"/>
        <c:crosses val="autoZero"/>
        <c:auto val="1"/>
        <c:lblAlgn val="ctr"/>
        <c:lblOffset val="100"/>
      </c:catAx>
      <c:valAx>
        <c:axId val="64971904"/>
        <c:scaling>
          <c:orientation val="minMax"/>
          <c:max val="4"/>
        </c:scaling>
        <c:axPos val="l"/>
        <c:title>
          <c:tx>
            <c:rich>
              <a:bodyPr rot="-5400000" vert="horz"/>
              <a:lstStyle/>
              <a:p>
                <a:pPr>
                  <a:defRPr/>
                </a:pPr>
                <a:r>
                  <a:rPr lang="en-US" dirty="0"/>
                  <a:t>Net Income </a:t>
                </a:r>
                <a:r>
                  <a:rPr lang="en-US" dirty="0" smtClean="0"/>
                  <a:t>(millions of 2009$)</a:t>
                </a:r>
                <a:endParaRPr lang="en-US" dirty="0"/>
              </a:p>
            </c:rich>
          </c:tx>
          <c:layout>
            <c:manualLayout>
              <c:xMode val="edge"/>
              <c:yMode val="edge"/>
              <c:x val="1.0334450244446385E-2"/>
              <c:y val="0.14351614150587003"/>
            </c:manualLayout>
          </c:layout>
        </c:title>
        <c:numFmt formatCode="0.0" sourceLinked="0"/>
        <c:tickLblPos val="nextTo"/>
        <c:crossAx val="64945536"/>
        <c:crosses val="autoZero"/>
        <c:crossBetween val="between"/>
      </c:valAx>
      <c:spPr>
        <a:noFill/>
      </c:spPr>
    </c:plotArea>
    <c:plotVisOnly val="1"/>
    <c:dispBlanksAs val="gap"/>
  </c:chart>
  <c:txPr>
    <a:bodyPr/>
    <a:lstStyle/>
    <a:p>
      <a:pPr>
        <a:defRPr sz="1800"/>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en-US"/>
  <c:chart>
    <c:title>
      <c:tx>
        <c:rich>
          <a:bodyPr/>
          <a:lstStyle/>
          <a:p>
            <a:pPr>
              <a:defRPr sz="3000" b="0">
                <a:solidFill>
                  <a:schemeClr val="bg1"/>
                </a:solidFill>
              </a:defRPr>
            </a:pPr>
            <a:r>
              <a:rPr lang="en-US" sz="3000" b="0" dirty="0" smtClean="0">
                <a:solidFill>
                  <a:schemeClr val="bg1"/>
                </a:solidFill>
              </a:rPr>
              <a:t>INFORMAL MARKET INEFFICIENCY</a:t>
            </a:r>
            <a:endParaRPr lang="en-US" sz="3000" b="0" dirty="0">
              <a:solidFill>
                <a:schemeClr val="bg1"/>
              </a:solidFill>
            </a:endParaRPr>
          </a:p>
        </c:rich>
      </c:tx>
      <c:layout/>
    </c:title>
    <c:plotArea>
      <c:layout>
        <c:manualLayout>
          <c:layoutTarget val="inner"/>
          <c:xMode val="edge"/>
          <c:yMode val="edge"/>
          <c:x val="0.15757053805774279"/>
          <c:y val="0.20065281423155013"/>
          <c:w val="0.77992946194225587"/>
          <c:h val="0.71752857976086326"/>
        </c:manualLayout>
      </c:layout>
      <c:barChart>
        <c:barDir val="col"/>
        <c:grouping val="clustered"/>
        <c:ser>
          <c:idx val="0"/>
          <c:order val="0"/>
          <c:tx>
            <c:strRef>
              <c:f>Sheet1!$B$1</c:f>
              <c:strCache>
                <c:ptCount val="1"/>
                <c:pt idx="0">
                  <c:v>Series 1</c:v>
                </c:pt>
              </c:strCache>
            </c:strRef>
          </c:tx>
          <c:spPr>
            <a:noFill/>
            <a:ln>
              <a:noFill/>
            </a:ln>
            <a:scene3d>
              <a:camera prst="orthographicFront"/>
              <a:lightRig rig="threePt" dir="t"/>
            </a:scene3d>
            <a:sp3d prstMaterial="dkEdge">
              <a:bevelT/>
            </a:sp3d>
          </c:spPr>
          <c:cat>
            <c:strRef>
              <c:f>Sheet1!$A$2:$A$3</c:f>
              <c:strCache>
                <c:ptCount val="1"/>
                <c:pt idx="0">
                  <c:v>User A</c:v>
                </c:pt>
              </c:strCache>
            </c:strRef>
          </c:cat>
          <c:val>
            <c:numRef>
              <c:f>Sheet1!$B$2:$B$3</c:f>
              <c:numCache>
                <c:formatCode>General</c:formatCode>
                <c:ptCount val="2"/>
                <c:pt idx="0">
                  <c:v>11080</c:v>
                </c:pt>
              </c:numCache>
            </c:numRef>
          </c:val>
        </c:ser>
        <c:gapWidth val="241"/>
        <c:overlap val="-100"/>
        <c:axId val="91501696"/>
        <c:axId val="91503232"/>
      </c:barChart>
      <c:catAx>
        <c:axId val="91501696"/>
        <c:scaling>
          <c:orientation val="minMax"/>
        </c:scaling>
        <c:axPos val="b"/>
        <c:numFmt formatCode="General" sourceLinked="1"/>
        <c:tickLblPos val="low"/>
        <c:spPr>
          <a:ln w="38100">
            <a:solidFill>
              <a:schemeClr val="bg1"/>
            </a:solidFill>
          </a:ln>
        </c:spPr>
        <c:txPr>
          <a:bodyPr/>
          <a:lstStyle/>
          <a:p>
            <a:pPr>
              <a:defRPr>
                <a:solidFill>
                  <a:schemeClr val="tx1"/>
                </a:solidFill>
              </a:defRPr>
            </a:pPr>
            <a:endParaRPr lang="en-US"/>
          </a:p>
        </c:txPr>
        <c:crossAx val="91503232"/>
        <c:crosses val="autoZero"/>
        <c:auto val="1"/>
        <c:lblAlgn val="ctr"/>
        <c:lblOffset val="0"/>
      </c:catAx>
      <c:valAx>
        <c:axId val="91503232"/>
        <c:scaling>
          <c:orientation val="minMax"/>
          <c:max val="15000"/>
          <c:min val="-15000"/>
        </c:scaling>
        <c:axPos val="l"/>
        <c:numFmt formatCode="\$#,##0" sourceLinked="0"/>
        <c:tickLblPos val="nextTo"/>
        <c:spPr>
          <a:ln w="38100">
            <a:solidFill>
              <a:schemeClr val="bg1"/>
            </a:solidFill>
          </a:ln>
        </c:spPr>
        <c:txPr>
          <a:bodyPr/>
          <a:lstStyle/>
          <a:p>
            <a:pPr>
              <a:defRPr sz="2000">
                <a:solidFill>
                  <a:schemeClr val="bg1"/>
                </a:solidFill>
              </a:defRPr>
            </a:pPr>
            <a:endParaRPr lang="en-US"/>
          </a:p>
        </c:txPr>
        <c:crossAx val="91501696"/>
        <c:crosses val="autoZero"/>
        <c:crossBetween val="between"/>
      </c:valAx>
      <c:spPr>
        <a:noFill/>
        <a:ln w="25398">
          <a:noFill/>
        </a:ln>
      </c:spPr>
    </c:plotArea>
    <c:plotVisOnly val="1"/>
    <c:dispBlanksAs val="gap"/>
  </c:chart>
  <c:txPr>
    <a:bodyPr/>
    <a:lstStyle/>
    <a:p>
      <a:pPr>
        <a:defRPr sz="1800"/>
      </a:pPr>
      <a:endParaRPr lang="en-US"/>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0.14173731408574075"/>
          <c:y val="6.7319480898222303E-2"/>
          <c:w val="0.75891896325460062"/>
          <c:h val="0.71110484106153393"/>
        </c:manualLayout>
      </c:layout>
      <c:scatterChart>
        <c:scatterStyle val="lineMarker"/>
        <c:ser>
          <c:idx val="0"/>
          <c:order val="0"/>
          <c:tx>
            <c:v>Buyer Bids</c:v>
          </c:tx>
          <c:spPr>
            <a:ln w="28575">
              <a:noFill/>
            </a:ln>
          </c:spPr>
          <c:marker>
            <c:symbol val="circle"/>
            <c:size val="5"/>
            <c:spPr>
              <a:solidFill>
                <a:schemeClr val="accent2"/>
              </a:solidFill>
              <a:ln>
                <a:solidFill>
                  <a:schemeClr val="accent2"/>
                </a:solidFill>
              </a:ln>
            </c:spPr>
          </c:marker>
          <c:xVal>
            <c:numRef>
              <c:f>Sheet1!$A$2:$A$30</c:f>
              <c:numCache>
                <c:formatCode>General</c:formatCode>
                <c:ptCount val="29"/>
              </c:numCache>
            </c:numRef>
          </c:xVal>
          <c:yVal>
            <c:numRef>
              <c:f>Sheet1!$B$2:$B$30</c:f>
              <c:numCache>
                <c:formatCode>General</c:formatCode>
                <c:ptCount val="29"/>
              </c:numCache>
            </c:numRef>
          </c:yVal>
        </c:ser>
        <c:ser>
          <c:idx val="1"/>
          <c:order val="1"/>
          <c:tx>
            <c:v>Seller Asks</c:v>
          </c:tx>
          <c:spPr>
            <a:ln w="28575">
              <a:noFill/>
            </a:ln>
          </c:spPr>
          <c:marker>
            <c:symbol val="circle"/>
            <c:size val="5"/>
            <c:spPr>
              <a:solidFill>
                <a:schemeClr val="tx2">
                  <a:lumMod val="60000"/>
                  <a:lumOff val="40000"/>
                </a:schemeClr>
              </a:solidFill>
              <a:ln>
                <a:solidFill>
                  <a:schemeClr val="tx2">
                    <a:lumMod val="60000"/>
                    <a:lumOff val="40000"/>
                  </a:schemeClr>
                </a:solidFill>
              </a:ln>
            </c:spPr>
          </c:marker>
          <c:xVal>
            <c:numRef>
              <c:f>Sheet1!$C$2:$C$46</c:f>
              <c:numCache>
                <c:formatCode>General</c:formatCode>
                <c:ptCount val="45"/>
              </c:numCache>
            </c:numRef>
          </c:xVal>
          <c:yVal>
            <c:numRef>
              <c:f>Sheet1!$D$2:$D$46</c:f>
              <c:numCache>
                <c:formatCode>General</c:formatCode>
                <c:ptCount val="45"/>
              </c:numCache>
            </c:numRef>
          </c:yVal>
        </c:ser>
        <c:ser>
          <c:idx val="2"/>
          <c:order val="2"/>
          <c:tx>
            <c:v>Market Demand</c:v>
          </c:tx>
          <c:spPr>
            <a:ln w="50800">
              <a:noFill/>
            </a:ln>
          </c:spPr>
          <c:marker>
            <c:symbol val="none"/>
          </c:marker>
          <c:xVal>
            <c:numRef>
              <c:f>Sheet1!$E$2:$E$59</c:f>
              <c:numCache>
                <c:formatCode>General</c:formatCode>
                <c:ptCount val="58"/>
                <c:pt idx="0">
                  <c:v>2667.4700000000012</c:v>
                </c:pt>
                <c:pt idx="1">
                  <c:v>2371.2699999999863</c:v>
                </c:pt>
                <c:pt idx="2">
                  <c:v>2371.2699999999863</c:v>
                </c:pt>
                <c:pt idx="3">
                  <c:v>1804.5100000000002</c:v>
                </c:pt>
                <c:pt idx="4">
                  <c:v>1804.5100000000002</c:v>
                </c:pt>
                <c:pt idx="5">
                  <c:v>1789.9100000000003</c:v>
                </c:pt>
                <c:pt idx="6">
                  <c:v>1789.9100000000003</c:v>
                </c:pt>
                <c:pt idx="7">
                  <c:v>1772.7900000000004</c:v>
                </c:pt>
                <c:pt idx="8">
                  <c:v>1772.7900000000004</c:v>
                </c:pt>
                <c:pt idx="9">
                  <c:v>1596.7200000000003</c:v>
                </c:pt>
                <c:pt idx="10">
                  <c:v>1596.7200000000003</c:v>
                </c:pt>
                <c:pt idx="11">
                  <c:v>1595.8200000000002</c:v>
                </c:pt>
                <c:pt idx="12">
                  <c:v>1595.8200000000002</c:v>
                </c:pt>
                <c:pt idx="13">
                  <c:v>1586.02</c:v>
                </c:pt>
                <c:pt idx="14">
                  <c:v>1586.02</c:v>
                </c:pt>
                <c:pt idx="15">
                  <c:v>1585.37</c:v>
                </c:pt>
                <c:pt idx="16">
                  <c:v>1585.37</c:v>
                </c:pt>
                <c:pt idx="17">
                  <c:v>1577.5700000000002</c:v>
                </c:pt>
                <c:pt idx="18">
                  <c:v>1577.5700000000002</c:v>
                </c:pt>
                <c:pt idx="19">
                  <c:v>1570.9700000000003</c:v>
                </c:pt>
                <c:pt idx="20">
                  <c:v>1570.9700000000003</c:v>
                </c:pt>
                <c:pt idx="21">
                  <c:v>1565.9700000000003</c:v>
                </c:pt>
                <c:pt idx="22">
                  <c:v>1565.9700000000003</c:v>
                </c:pt>
                <c:pt idx="23">
                  <c:v>988.15</c:v>
                </c:pt>
                <c:pt idx="24">
                  <c:v>988.15</c:v>
                </c:pt>
                <c:pt idx="25">
                  <c:v>500.65000000000032</c:v>
                </c:pt>
                <c:pt idx="26">
                  <c:v>500.65000000000032</c:v>
                </c:pt>
                <c:pt idx="27">
                  <c:v>465.84999999999997</c:v>
                </c:pt>
                <c:pt idx="28">
                  <c:v>465.84999999999997</c:v>
                </c:pt>
                <c:pt idx="29">
                  <c:v>286.48999999999899</c:v>
                </c:pt>
                <c:pt idx="30">
                  <c:v>286.48999999999899</c:v>
                </c:pt>
                <c:pt idx="31">
                  <c:v>270.58999999999969</c:v>
                </c:pt>
                <c:pt idx="32">
                  <c:v>270.58999999999969</c:v>
                </c:pt>
                <c:pt idx="33">
                  <c:v>223.23000000000005</c:v>
                </c:pt>
                <c:pt idx="34">
                  <c:v>223.23000000000005</c:v>
                </c:pt>
                <c:pt idx="35">
                  <c:v>221.93000000000004</c:v>
                </c:pt>
                <c:pt idx="36">
                  <c:v>221.93000000000004</c:v>
                </c:pt>
                <c:pt idx="37">
                  <c:v>206.83000000000004</c:v>
                </c:pt>
                <c:pt idx="38">
                  <c:v>206.83000000000004</c:v>
                </c:pt>
                <c:pt idx="39">
                  <c:v>201.63000000000002</c:v>
                </c:pt>
                <c:pt idx="40">
                  <c:v>201.63000000000002</c:v>
                </c:pt>
                <c:pt idx="41">
                  <c:v>194.83</c:v>
                </c:pt>
                <c:pt idx="42">
                  <c:v>194.83</c:v>
                </c:pt>
                <c:pt idx="43">
                  <c:v>185.70000000000002</c:v>
                </c:pt>
                <c:pt idx="44">
                  <c:v>185.70000000000002</c:v>
                </c:pt>
                <c:pt idx="45">
                  <c:v>180.54000000000005</c:v>
                </c:pt>
                <c:pt idx="46">
                  <c:v>180.54000000000005</c:v>
                </c:pt>
                <c:pt idx="47">
                  <c:v>90.330000000000013</c:v>
                </c:pt>
                <c:pt idx="48">
                  <c:v>90.330000000000013</c:v>
                </c:pt>
                <c:pt idx="49">
                  <c:v>57.130000000000031</c:v>
                </c:pt>
                <c:pt idx="50">
                  <c:v>57.130000000000031</c:v>
                </c:pt>
                <c:pt idx="51">
                  <c:v>50.660000000000011</c:v>
                </c:pt>
                <c:pt idx="52">
                  <c:v>50.660000000000011</c:v>
                </c:pt>
                <c:pt idx="53">
                  <c:v>49.760000000000019</c:v>
                </c:pt>
                <c:pt idx="54">
                  <c:v>49.760000000000019</c:v>
                </c:pt>
                <c:pt idx="55">
                  <c:v>8.0600000000000023</c:v>
                </c:pt>
                <c:pt idx="56">
                  <c:v>8.0600000000000023</c:v>
                </c:pt>
                <c:pt idx="57">
                  <c:v>0</c:v>
                </c:pt>
              </c:numCache>
            </c:numRef>
          </c:xVal>
          <c:yVal>
            <c:numRef>
              <c:f>Sheet1!$F$2:$F$59</c:f>
              <c:numCache>
                <c:formatCode>General</c:formatCode>
                <c:ptCount val="58"/>
                <c:pt idx="0">
                  <c:v>256</c:v>
                </c:pt>
                <c:pt idx="1">
                  <c:v>256</c:v>
                </c:pt>
                <c:pt idx="2">
                  <c:v>260</c:v>
                </c:pt>
                <c:pt idx="3">
                  <c:v>260</c:v>
                </c:pt>
                <c:pt idx="4">
                  <c:v>263</c:v>
                </c:pt>
                <c:pt idx="5">
                  <c:v>263</c:v>
                </c:pt>
                <c:pt idx="6">
                  <c:v>268</c:v>
                </c:pt>
                <c:pt idx="7">
                  <c:v>268</c:v>
                </c:pt>
                <c:pt idx="8">
                  <c:v>293</c:v>
                </c:pt>
                <c:pt idx="9">
                  <c:v>293</c:v>
                </c:pt>
                <c:pt idx="10">
                  <c:v>295</c:v>
                </c:pt>
                <c:pt idx="11">
                  <c:v>295</c:v>
                </c:pt>
                <c:pt idx="12">
                  <c:v>306</c:v>
                </c:pt>
                <c:pt idx="13">
                  <c:v>306</c:v>
                </c:pt>
                <c:pt idx="14">
                  <c:v>321</c:v>
                </c:pt>
                <c:pt idx="15">
                  <c:v>321</c:v>
                </c:pt>
                <c:pt idx="16">
                  <c:v>325</c:v>
                </c:pt>
                <c:pt idx="17">
                  <c:v>325</c:v>
                </c:pt>
                <c:pt idx="18">
                  <c:v>327</c:v>
                </c:pt>
                <c:pt idx="19">
                  <c:v>327</c:v>
                </c:pt>
                <c:pt idx="20">
                  <c:v>332</c:v>
                </c:pt>
                <c:pt idx="21">
                  <c:v>332</c:v>
                </c:pt>
                <c:pt idx="22">
                  <c:v>335</c:v>
                </c:pt>
                <c:pt idx="23">
                  <c:v>335</c:v>
                </c:pt>
                <c:pt idx="24">
                  <c:v>338</c:v>
                </c:pt>
                <c:pt idx="25">
                  <c:v>338</c:v>
                </c:pt>
                <c:pt idx="26">
                  <c:v>346</c:v>
                </c:pt>
                <c:pt idx="27">
                  <c:v>346</c:v>
                </c:pt>
                <c:pt idx="28">
                  <c:v>347</c:v>
                </c:pt>
                <c:pt idx="29">
                  <c:v>347</c:v>
                </c:pt>
                <c:pt idx="30">
                  <c:v>348</c:v>
                </c:pt>
                <c:pt idx="31">
                  <c:v>348</c:v>
                </c:pt>
                <c:pt idx="32">
                  <c:v>349</c:v>
                </c:pt>
                <c:pt idx="33">
                  <c:v>349</c:v>
                </c:pt>
                <c:pt idx="34">
                  <c:v>350</c:v>
                </c:pt>
                <c:pt idx="35">
                  <c:v>350</c:v>
                </c:pt>
                <c:pt idx="36">
                  <c:v>353</c:v>
                </c:pt>
                <c:pt idx="37">
                  <c:v>353</c:v>
                </c:pt>
                <c:pt idx="38">
                  <c:v>357</c:v>
                </c:pt>
                <c:pt idx="39">
                  <c:v>357</c:v>
                </c:pt>
                <c:pt idx="40">
                  <c:v>359</c:v>
                </c:pt>
                <c:pt idx="41">
                  <c:v>359</c:v>
                </c:pt>
                <c:pt idx="42">
                  <c:v>362</c:v>
                </c:pt>
                <c:pt idx="43">
                  <c:v>362</c:v>
                </c:pt>
                <c:pt idx="44">
                  <c:v>364</c:v>
                </c:pt>
                <c:pt idx="45">
                  <c:v>364</c:v>
                </c:pt>
                <c:pt idx="46">
                  <c:v>377</c:v>
                </c:pt>
                <c:pt idx="47">
                  <c:v>377</c:v>
                </c:pt>
                <c:pt idx="48">
                  <c:v>377</c:v>
                </c:pt>
                <c:pt idx="49">
                  <c:v>377</c:v>
                </c:pt>
                <c:pt idx="50">
                  <c:v>385</c:v>
                </c:pt>
                <c:pt idx="51">
                  <c:v>385</c:v>
                </c:pt>
                <c:pt idx="52">
                  <c:v>386</c:v>
                </c:pt>
                <c:pt idx="53">
                  <c:v>386</c:v>
                </c:pt>
                <c:pt idx="54">
                  <c:v>392</c:v>
                </c:pt>
                <c:pt idx="55">
                  <c:v>392</c:v>
                </c:pt>
                <c:pt idx="56">
                  <c:v>400</c:v>
                </c:pt>
                <c:pt idx="57">
                  <c:v>400</c:v>
                </c:pt>
              </c:numCache>
            </c:numRef>
          </c:yVal>
        </c:ser>
        <c:ser>
          <c:idx val="3"/>
          <c:order val="3"/>
          <c:tx>
            <c:v>Market Supply</c:v>
          </c:tx>
          <c:spPr>
            <a:ln w="50800">
              <a:noFill/>
            </a:ln>
          </c:spPr>
          <c:marker>
            <c:symbol val="none"/>
          </c:marker>
          <c:xVal>
            <c:numRef>
              <c:f>Sheet1!$G$2:$G$90</c:f>
              <c:numCache>
                <c:formatCode>General</c:formatCode>
                <c:ptCount val="89"/>
                <c:pt idx="0">
                  <c:v>6628.8600000000024</c:v>
                </c:pt>
                <c:pt idx="1">
                  <c:v>6627.8600000000024</c:v>
                </c:pt>
                <c:pt idx="2">
                  <c:v>6627.8600000000024</c:v>
                </c:pt>
                <c:pt idx="3">
                  <c:v>6627.2899999999981</c:v>
                </c:pt>
                <c:pt idx="4">
                  <c:v>6627.2899999999981</c:v>
                </c:pt>
                <c:pt idx="5">
                  <c:v>6610.8899999999994</c:v>
                </c:pt>
                <c:pt idx="6">
                  <c:v>6610.8899999999994</c:v>
                </c:pt>
                <c:pt idx="7">
                  <c:v>6583.09</c:v>
                </c:pt>
                <c:pt idx="8">
                  <c:v>6583.09</c:v>
                </c:pt>
                <c:pt idx="9">
                  <c:v>6551.99</c:v>
                </c:pt>
                <c:pt idx="10">
                  <c:v>6551.99</c:v>
                </c:pt>
                <c:pt idx="11">
                  <c:v>6531.9399999999978</c:v>
                </c:pt>
                <c:pt idx="12">
                  <c:v>6531.9399999999978</c:v>
                </c:pt>
                <c:pt idx="13">
                  <c:v>6443.43</c:v>
                </c:pt>
                <c:pt idx="14">
                  <c:v>6443.43</c:v>
                </c:pt>
                <c:pt idx="15">
                  <c:v>5417.48</c:v>
                </c:pt>
                <c:pt idx="16">
                  <c:v>5417.48</c:v>
                </c:pt>
                <c:pt idx="17">
                  <c:v>5392.3799999999983</c:v>
                </c:pt>
                <c:pt idx="18">
                  <c:v>5392.3799999999983</c:v>
                </c:pt>
                <c:pt idx="19">
                  <c:v>5334.24</c:v>
                </c:pt>
                <c:pt idx="20">
                  <c:v>5334.24</c:v>
                </c:pt>
                <c:pt idx="21">
                  <c:v>5264.7899999999981</c:v>
                </c:pt>
                <c:pt idx="22">
                  <c:v>5264.7899999999981</c:v>
                </c:pt>
                <c:pt idx="23">
                  <c:v>5257.7899999999981</c:v>
                </c:pt>
                <c:pt idx="24">
                  <c:v>5257.7899999999981</c:v>
                </c:pt>
                <c:pt idx="25">
                  <c:v>5219.6100000000024</c:v>
                </c:pt>
                <c:pt idx="26">
                  <c:v>5219.6100000000024</c:v>
                </c:pt>
                <c:pt idx="27">
                  <c:v>3531.0700000000006</c:v>
                </c:pt>
                <c:pt idx="28">
                  <c:v>3531.0700000000006</c:v>
                </c:pt>
                <c:pt idx="29">
                  <c:v>3368.0800000000008</c:v>
                </c:pt>
                <c:pt idx="30">
                  <c:v>3368.0800000000008</c:v>
                </c:pt>
                <c:pt idx="31">
                  <c:v>3365.0200000000004</c:v>
                </c:pt>
                <c:pt idx="32">
                  <c:v>3365.0200000000004</c:v>
                </c:pt>
                <c:pt idx="33">
                  <c:v>3268.8200000000006</c:v>
                </c:pt>
                <c:pt idx="34">
                  <c:v>3268.8200000000006</c:v>
                </c:pt>
                <c:pt idx="35">
                  <c:v>1254.4100000000001</c:v>
                </c:pt>
                <c:pt idx="36">
                  <c:v>1254.4100000000001</c:v>
                </c:pt>
                <c:pt idx="37">
                  <c:v>1236.6099999999999</c:v>
                </c:pt>
                <c:pt idx="38">
                  <c:v>1236.6099999999999</c:v>
                </c:pt>
                <c:pt idx="39">
                  <c:v>1203.01</c:v>
                </c:pt>
                <c:pt idx="40">
                  <c:v>1203.01</c:v>
                </c:pt>
                <c:pt idx="41">
                  <c:v>1190.96</c:v>
                </c:pt>
                <c:pt idx="42">
                  <c:v>1190.96</c:v>
                </c:pt>
                <c:pt idx="43">
                  <c:v>1116.6599999999999</c:v>
                </c:pt>
                <c:pt idx="44">
                  <c:v>1116.6599999999999</c:v>
                </c:pt>
                <c:pt idx="45">
                  <c:v>880.09000000000015</c:v>
                </c:pt>
                <c:pt idx="46">
                  <c:v>880.09000000000015</c:v>
                </c:pt>
                <c:pt idx="47">
                  <c:v>874.29000000000053</c:v>
                </c:pt>
                <c:pt idx="48">
                  <c:v>874.29000000000053</c:v>
                </c:pt>
                <c:pt idx="49">
                  <c:v>856.22</c:v>
                </c:pt>
                <c:pt idx="50">
                  <c:v>856.22</c:v>
                </c:pt>
                <c:pt idx="51">
                  <c:v>790.52</c:v>
                </c:pt>
                <c:pt idx="52">
                  <c:v>790.52</c:v>
                </c:pt>
                <c:pt idx="53">
                  <c:v>702.03</c:v>
                </c:pt>
                <c:pt idx="54">
                  <c:v>702.03</c:v>
                </c:pt>
                <c:pt idx="55">
                  <c:v>690.63</c:v>
                </c:pt>
                <c:pt idx="56">
                  <c:v>690.63</c:v>
                </c:pt>
                <c:pt idx="57">
                  <c:v>689.94999999999948</c:v>
                </c:pt>
                <c:pt idx="58">
                  <c:v>689.94999999999948</c:v>
                </c:pt>
                <c:pt idx="59">
                  <c:v>581.34999999999798</c:v>
                </c:pt>
                <c:pt idx="60">
                  <c:v>581.34999999999798</c:v>
                </c:pt>
                <c:pt idx="61">
                  <c:v>473.85</c:v>
                </c:pt>
                <c:pt idx="62">
                  <c:v>473.85</c:v>
                </c:pt>
                <c:pt idx="63">
                  <c:v>425.76</c:v>
                </c:pt>
                <c:pt idx="64">
                  <c:v>425.76</c:v>
                </c:pt>
                <c:pt idx="65">
                  <c:v>422.86</c:v>
                </c:pt>
                <c:pt idx="66">
                  <c:v>422.86</c:v>
                </c:pt>
                <c:pt idx="67">
                  <c:v>418.26</c:v>
                </c:pt>
                <c:pt idx="68">
                  <c:v>418.26</c:v>
                </c:pt>
                <c:pt idx="69">
                  <c:v>387.46000000000004</c:v>
                </c:pt>
                <c:pt idx="70">
                  <c:v>387.46000000000004</c:v>
                </c:pt>
                <c:pt idx="71">
                  <c:v>313.72999999999894</c:v>
                </c:pt>
                <c:pt idx="72">
                  <c:v>313.72999999999894</c:v>
                </c:pt>
                <c:pt idx="73">
                  <c:v>293.15000000000032</c:v>
                </c:pt>
                <c:pt idx="74">
                  <c:v>293.15000000000032</c:v>
                </c:pt>
                <c:pt idx="75">
                  <c:v>238.76999999999998</c:v>
                </c:pt>
                <c:pt idx="76">
                  <c:v>238.76999999999998</c:v>
                </c:pt>
                <c:pt idx="77">
                  <c:v>141.04</c:v>
                </c:pt>
                <c:pt idx="78">
                  <c:v>141.04</c:v>
                </c:pt>
                <c:pt idx="79">
                  <c:v>135.23999999999998</c:v>
                </c:pt>
                <c:pt idx="80">
                  <c:v>135.23999999999998</c:v>
                </c:pt>
                <c:pt idx="81">
                  <c:v>67.28</c:v>
                </c:pt>
                <c:pt idx="82">
                  <c:v>67.28</c:v>
                </c:pt>
                <c:pt idx="83">
                  <c:v>11.38</c:v>
                </c:pt>
                <c:pt idx="84">
                  <c:v>11.38</c:v>
                </c:pt>
                <c:pt idx="85">
                  <c:v>3.9</c:v>
                </c:pt>
                <c:pt idx="86">
                  <c:v>3.9</c:v>
                </c:pt>
                <c:pt idx="87">
                  <c:v>0.9</c:v>
                </c:pt>
                <c:pt idx="88">
                  <c:v>0</c:v>
                </c:pt>
              </c:numCache>
            </c:numRef>
          </c:xVal>
          <c:yVal>
            <c:numRef>
              <c:f>Sheet1!$H$2:$H$90</c:f>
              <c:numCache>
                <c:formatCode>General</c:formatCode>
                <c:ptCount val="89"/>
                <c:pt idx="0">
                  <c:v>400</c:v>
                </c:pt>
                <c:pt idx="1">
                  <c:v>400</c:v>
                </c:pt>
                <c:pt idx="2">
                  <c:v>399</c:v>
                </c:pt>
                <c:pt idx="3">
                  <c:v>399</c:v>
                </c:pt>
                <c:pt idx="4">
                  <c:v>387</c:v>
                </c:pt>
                <c:pt idx="5">
                  <c:v>387</c:v>
                </c:pt>
                <c:pt idx="6">
                  <c:v>386</c:v>
                </c:pt>
                <c:pt idx="7">
                  <c:v>386</c:v>
                </c:pt>
                <c:pt idx="8">
                  <c:v>385</c:v>
                </c:pt>
                <c:pt idx="9">
                  <c:v>385</c:v>
                </c:pt>
                <c:pt idx="10">
                  <c:v>382</c:v>
                </c:pt>
                <c:pt idx="11">
                  <c:v>382</c:v>
                </c:pt>
                <c:pt idx="12">
                  <c:v>376</c:v>
                </c:pt>
                <c:pt idx="13">
                  <c:v>376</c:v>
                </c:pt>
                <c:pt idx="14">
                  <c:v>372</c:v>
                </c:pt>
                <c:pt idx="15">
                  <c:v>372</c:v>
                </c:pt>
                <c:pt idx="16">
                  <c:v>369</c:v>
                </c:pt>
                <c:pt idx="17">
                  <c:v>369</c:v>
                </c:pt>
                <c:pt idx="18">
                  <c:v>369</c:v>
                </c:pt>
                <c:pt idx="19">
                  <c:v>369</c:v>
                </c:pt>
                <c:pt idx="20">
                  <c:v>367</c:v>
                </c:pt>
                <c:pt idx="21">
                  <c:v>367</c:v>
                </c:pt>
                <c:pt idx="22">
                  <c:v>363</c:v>
                </c:pt>
                <c:pt idx="23">
                  <c:v>363</c:v>
                </c:pt>
                <c:pt idx="24">
                  <c:v>362</c:v>
                </c:pt>
                <c:pt idx="25">
                  <c:v>362</c:v>
                </c:pt>
                <c:pt idx="26">
                  <c:v>359</c:v>
                </c:pt>
                <c:pt idx="27">
                  <c:v>359</c:v>
                </c:pt>
                <c:pt idx="28">
                  <c:v>357</c:v>
                </c:pt>
                <c:pt idx="29">
                  <c:v>357</c:v>
                </c:pt>
                <c:pt idx="30">
                  <c:v>354</c:v>
                </c:pt>
                <c:pt idx="31">
                  <c:v>354</c:v>
                </c:pt>
                <c:pt idx="32">
                  <c:v>350</c:v>
                </c:pt>
                <c:pt idx="33">
                  <c:v>350</c:v>
                </c:pt>
                <c:pt idx="34">
                  <c:v>350</c:v>
                </c:pt>
                <c:pt idx="35">
                  <c:v>350</c:v>
                </c:pt>
                <c:pt idx="36">
                  <c:v>348</c:v>
                </c:pt>
                <c:pt idx="37">
                  <c:v>348</c:v>
                </c:pt>
                <c:pt idx="38">
                  <c:v>348</c:v>
                </c:pt>
                <c:pt idx="39">
                  <c:v>348</c:v>
                </c:pt>
                <c:pt idx="40">
                  <c:v>344</c:v>
                </c:pt>
                <c:pt idx="41">
                  <c:v>344</c:v>
                </c:pt>
                <c:pt idx="42">
                  <c:v>342</c:v>
                </c:pt>
                <c:pt idx="43">
                  <c:v>342</c:v>
                </c:pt>
                <c:pt idx="44">
                  <c:v>338</c:v>
                </c:pt>
                <c:pt idx="45">
                  <c:v>338</c:v>
                </c:pt>
                <c:pt idx="46">
                  <c:v>333</c:v>
                </c:pt>
                <c:pt idx="47">
                  <c:v>333</c:v>
                </c:pt>
                <c:pt idx="48">
                  <c:v>327</c:v>
                </c:pt>
                <c:pt idx="49">
                  <c:v>327</c:v>
                </c:pt>
                <c:pt idx="50">
                  <c:v>327</c:v>
                </c:pt>
                <c:pt idx="51">
                  <c:v>327</c:v>
                </c:pt>
                <c:pt idx="52">
                  <c:v>324</c:v>
                </c:pt>
                <c:pt idx="53">
                  <c:v>324</c:v>
                </c:pt>
                <c:pt idx="54">
                  <c:v>323</c:v>
                </c:pt>
                <c:pt idx="55">
                  <c:v>323</c:v>
                </c:pt>
                <c:pt idx="56">
                  <c:v>318</c:v>
                </c:pt>
                <c:pt idx="57">
                  <c:v>318</c:v>
                </c:pt>
                <c:pt idx="58">
                  <c:v>318</c:v>
                </c:pt>
                <c:pt idx="59">
                  <c:v>318</c:v>
                </c:pt>
                <c:pt idx="60">
                  <c:v>315</c:v>
                </c:pt>
                <c:pt idx="61">
                  <c:v>315</c:v>
                </c:pt>
                <c:pt idx="62">
                  <c:v>313</c:v>
                </c:pt>
                <c:pt idx="63">
                  <c:v>313</c:v>
                </c:pt>
                <c:pt idx="64">
                  <c:v>308</c:v>
                </c:pt>
                <c:pt idx="65">
                  <c:v>308</c:v>
                </c:pt>
                <c:pt idx="66">
                  <c:v>306</c:v>
                </c:pt>
                <c:pt idx="67">
                  <c:v>306</c:v>
                </c:pt>
                <c:pt idx="68">
                  <c:v>301</c:v>
                </c:pt>
                <c:pt idx="69">
                  <c:v>301</c:v>
                </c:pt>
                <c:pt idx="70">
                  <c:v>301</c:v>
                </c:pt>
                <c:pt idx="71">
                  <c:v>301</c:v>
                </c:pt>
                <c:pt idx="72">
                  <c:v>294</c:v>
                </c:pt>
                <c:pt idx="73">
                  <c:v>294</c:v>
                </c:pt>
                <c:pt idx="74">
                  <c:v>291</c:v>
                </c:pt>
                <c:pt idx="75">
                  <c:v>291</c:v>
                </c:pt>
                <c:pt idx="76">
                  <c:v>285</c:v>
                </c:pt>
                <c:pt idx="77">
                  <c:v>285</c:v>
                </c:pt>
                <c:pt idx="78">
                  <c:v>277</c:v>
                </c:pt>
                <c:pt idx="79">
                  <c:v>277</c:v>
                </c:pt>
                <c:pt idx="80">
                  <c:v>275</c:v>
                </c:pt>
                <c:pt idx="81">
                  <c:v>275</c:v>
                </c:pt>
                <c:pt idx="82">
                  <c:v>271</c:v>
                </c:pt>
                <c:pt idx="83">
                  <c:v>271</c:v>
                </c:pt>
                <c:pt idx="84">
                  <c:v>267</c:v>
                </c:pt>
                <c:pt idx="85">
                  <c:v>267</c:v>
                </c:pt>
                <c:pt idx="86">
                  <c:v>266</c:v>
                </c:pt>
                <c:pt idx="87">
                  <c:v>264</c:v>
                </c:pt>
                <c:pt idx="88">
                  <c:v>264</c:v>
                </c:pt>
              </c:numCache>
            </c:numRef>
          </c:yVal>
        </c:ser>
        <c:axId val="96012160"/>
        <c:axId val="96022528"/>
      </c:scatterChart>
      <c:valAx>
        <c:axId val="96012160"/>
        <c:scaling>
          <c:orientation val="minMax"/>
          <c:max val="3000"/>
        </c:scaling>
        <c:axPos val="b"/>
        <c:title>
          <c:tx>
            <c:rich>
              <a:bodyPr/>
              <a:lstStyle/>
              <a:p>
                <a:pPr>
                  <a:defRPr>
                    <a:solidFill>
                      <a:schemeClr val="bg1"/>
                    </a:solidFill>
                  </a:defRPr>
                </a:pPr>
                <a:r>
                  <a:rPr lang="en-US" dirty="0" smtClean="0">
                    <a:solidFill>
                      <a:schemeClr val="bg1"/>
                    </a:solidFill>
                  </a:rPr>
                  <a:t>Volume</a:t>
                </a:r>
                <a:r>
                  <a:rPr lang="en-US" baseline="0" dirty="0" smtClean="0">
                    <a:solidFill>
                      <a:schemeClr val="bg1"/>
                    </a:solidFill>
                  </a:rPr>
                  <a:t> (acre-feet)</a:t>
                </a:r>
                <a:endParaRPr lang="en-US" dirty="0">
                  <a:solidFill>
                    <a:schemeClr val="bg1"/>
                  </a:solidFill>
                </a:endParaRPr>
              </a:p>
            </c:rich>
          </c:tx>
          <c:layout>
            <c:manualLayout>
              <c:xMode val="edge"/>
              <c:yMode val="edge"/>
              <c:x val="0.42442596237970975"/>
              <c:y val="0.84449066783319471"/>
            </c:manualLayout>
          </c:layout>
        </c:title>
        <c:numFmt formatCode="#,##0" sourceLinked="0"/>
        <c:tickLblPos val="nextTo"/>
        <c:spPr>
          <a:ln w="31750">
            <a:solidFill>
              <a:prstClr val="white"/>
            </a:solidFill>
          </a:ln>
        </c:spPr>
        <c:txPr>
          <a:bodyPr/>
          <a:lstStyle/>
          <a:p>
            <a:pPr>
              <a:defRPr>
                <a:solidFill>
                  <a:schemeClr val="bg1"/>
                </a:solidFill>
              </a:defRPr>
            </a:pPr>
            <a:endParaRPr lang="en-US"/>
          </a:p>
        </c:txPr>
        <c:crossAx val="96022528"/>
        <c:crosses val="autoZero"/>
        <c:crossBetween val="midCat"/>
      </c:valAx>
      <c:valAx>
        <c:axId val="96022528"/>
        <c:scaling>
          <c:orientation val="minMax"/>
          <c:max val="400"/>
          <c:min val="250"/>
        </c:scaling>
        <c:axPos val="l"/>
        <c:title>
          <c:tx>
            <c:rich>
              <a:bodyPr rot="-5400000" vert="horz"/>
              <a:lstStyle/>
              <a:p>
                <a:pPr>
                  <a:defRPr>
                    <a:solidFill>
                      <a:schemeClr val="bg1"/>
                    </a:solidFill>
                  </a:defRPr>
                </a:pPr>
                <a:r>
                  <a:rPr lang="en-US" dirty="0" smtClean="0">
                    <a:solidFill>
                      <a:schemeClr val="bg1"/>
                    </a:solidFill>
                  </a:rPr>
                  <a:t>Price ($/acre-foot)</a:t>
                </a:r>
                <a:endParaRPr lang="en-US" dirty="0">
                  <a:solidFill>
                    <a:schemeClr val="bg1"/>
                  </a:solidFill>
                </a:endParaRPr>
              </a:p>
            </c:rich>
          </c:tx>
          <c:layout>
            <c:manualLayout>
              <c:xMode val="edge"/>
              <c:yMode val="edge"/>
              <c:x val="2.3611111111111211E-2"/>
              <c:y val="0.34704316127150781"/>
            </c:manualLayout>
          </c:layout>
        </c:title>
        <c:numFmt formatCode="&quot;$&quot;#,##0" sourceLinked="0"/>
        <c:tickLblPos val="nextTo"/>
        <c:spPr>
          <a:ln w="31750">
            <a:solidFill>
              <a:schemeClr val="bg1"/>
            </a:solidFill>
          </a:ln>
        </c:spPr>
        <c:txPr>
          <a:bodyPr/>
          <a:lstStyle/>
          <a:p>
            <a:pPr>
              <a:defRPr>
                <a:solidFill>
                  <a:schemeClr val="bg1"/>
                </a:solidFill>
              </a:defRPr>
            </a:pPr>
            <a:endParaRPr lang="en-US"/>
          </a:p>
        </c:txPr>
        <c:crossAx val="96012160"/>
        <c:crosses val="autoZero"/>
        <c:crossBetween val="midCat"/>
        <c:majorUnit val="50"/>
      </c:valAx>
    </c:plotArea>
    <c:legend>
      <c:legendPos val="b"/>
      <c:legendEntry>
        <c:idx val="2"/>
        <c:delete val="1"/>
      </c:legendEntry>
      <c:legendEntry>
        <c:idx val="3"/>
        <c:delete val="1"/>
      </c:legendEntry>
      <c:layout>
        <c:manualLayout>
          <c:xMode val="edge"/>
          <c:yMode val="edge"/>
          <c:x val="0.18216524496937891"/>
          <c:y val="0.87823111694372202"/>
          <c:w val="0.62455839895013121"/>
          <c:h val="7.7324438611840504E-2"/>
        </c:manualLayout>
      </c:layout>
      <c:txPr>
        <a:bodyPr/>
        <a:lstStyle/>
        <a:p>
          <a:pPr>
            <a:defRPr>
              <a:solidFill>
                <a:schemeClr val="bg1"/>
              </a:solidFill>
            </a:defRPr>
          </a:pPr>
          <a:endParaRPr lang="en-US"/>
        </a:p>
      </c:txPr>
    </c:legend>
    <c:plotVisOnly val="1"/>
  </c:chart>
  <c:txPr>
    <a:bodyPr/>
    <a:lstStyle/>
    <a:p>
      <a:pPr>
        <a:defRPr sz="1800"/>
      </a:pPr>
      <a:endParaRPr lang="en-US"/>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0.14173731408574067"/>
          <c:y val="6.7319480898222248E-2"/>
          <c:w val="0.75891896325460062"/>
          <c:h val="0.71110484106153393"/>
        </c:manualLayout>
      </c:layout>
      <c:scatterChart>
        <c:scatterStyle val="lineMarker"/>
        <c:ser>
          <c:idx val="0"/>
          <c:order val="0"/>
          <c:tx>
            <c:v>Buyer Bids</c:v>
          </c:tx>
          <c:spPr>
            <a:ln w="28575">
              <a:noFill/>
            </a:ln>
          </c:spPr>
          <c:marker>
            <c:symbol val="circle"/>
            <c:size val="5"/>
            <c:spPr>
              <a:solidFill>
                <a:schemeClr val="accent2"/>
              </a:solidFill>
              <a:ln>
                <a:solidFill>
                  <a:schemeClr val="accent2"/>
                </a:solidFill>
              </a:ln>
            </c:spPr>
          </c:marker>
          <c:xVal>
            <c:numRef>
              <c:f>Sheet1!$A$2:$A$30</c:f>
              <c:numCache>
                <c:formatCode>General</c:formatCode>
                <c:ptCount val="29"/>
              </c:numCache>
            </c:numRef>
          </c:xVal>
          <c:yVal>
            <c:numRef>
              <c:f>Sheet1!$B$2:$B$30</c:f>
              <c:numCache>
                <c:formatCode>General</c:formatCode>
                <c:ptCount val="29"/>
              </c:numCache>
            </c:numRef>
          </c:yVal>
        </c:ser>
        <c:ser>
          <c:idx val="1"/>
          <c:order val="1"/>
          <c:tx>
            <c:v>Seller Asks</c:v>
          </c:tx>
          <c:spPr>
            <a:ln w="28575">
              <a:noFill/>
            </a:ln>
          </c:spPr>
          <c:marker>
            <c:symbol val="circle"/>
            <c:size val="5"/>
            <c:spPr>
              <a:solidFill>
                <a:schemeClr val="tx2">
                  <a:lumMod val="60000"/>
                  <a:lumOff val="40000"/>
                </a:schemeClr>
              </a:solidFill>
              <a:ln>
                <a:solidFill>
                  <a:schemeClr val="tx2">
                    <a:lumMod val="60000"/>
                    <a:lumOff val="40000"/>
                  </a:schemeClr>
                </a:solidFill>
              </a:ln>
            </c:spPr>
          </c:marker>
          <c:xVal>
            <c:numRef>
              <c:f>Sheet1!$C$2:$C$46</c:f>
              <c:numCache>
                <c:formatCode>General</c:formatCode>
                <c:ptCount val="45"/>
                <c:pt idx="17">
                  <c:v>2014.41</c:v>
                </c:pt>
              </c:numCache>
            </c:numRef>
          </c:xVal>
          <c:yVal>
            <c:numRef>
              <c:f>Sheet1!$D$2:$D$46</c:f>
              <c:numCache>
                <c:formatCode>General</c:formatCode>
                <c:ptCount val="45"/>
                <c:pt idx="17">
                  <c:v>350</c:v>
                </c:pt>
              </c:numCache>
            </c:numRef>
          </c:yVal>
        </c:ser>
        <c:ser>
          <c:idx val="2"/>
          <c:order val="2"/>
          <c:tx>
            <c:v>Market Demand</c:v>
          </c:tx>
          <c:spPr>
            <a:ln w="50800">
              <a:noFill/>
            </a:ln>
          </c:spPr>
          <c:marker>
            <c:symbol val="none"/>
          </c:marker>
          <c:xVal>
            <c:numRef>
              <c:f>Sheet1!$E$2:$E$59</c:f>
              <c:numCache>
                <c:formatCode>General</c:formatCode>
                <c:ptCount val="58"/>
                <c:pt idx="0">
                  <c:v>2667.4700000000012</c:v>
                </c:pt>
                <c:pt idx="1">
                  <c:v>2371.2699999999859</c:v>
                </c:pt>
                <c:pt idx="2">
                  <c:v>2371.2699999999859</c:v>
                </c:pt>
                <c:pt idx="3">
                  <c:v>1804.5100000000002</c:v>
                </c:pt>
                <c:pt idx="4">
                  <c:v>1804.5100000000002</c:v>
                </c:pt>
                <c:pt idx="5">
                  <c:v>1789.9100000000003</c:v>
                </c:pt>
                <c:pt idx="6">
                  <c:v>1789.9100000000003</c:v>
                </c:pt>
                <c:pt idx="7">
                  <c:v>1772.7900000000004</c:v>
                </c:pt>
                <c:pt idx="8">
                  <c:v>1772.7900000000004</c:v>
                </c:pt>
                <c:pt idx="9">
                  <c:v>1596.7200000000003</c:v>
                </c:pt>
                <c:pt idx="10">
                  <c:v>1596.7200000000003</c:v>
                </c:pt>
                <c:pt idx="11">
                  <c:v>1595.8200000000002</c:v>
                </c:pt>
                <c:pt idx="12">
                  <c:v>1595.8200000000002</c:v>
                </c:pt>
                <c:pt idx="13">
                  <c:v>1586.02</c:v>
                </c:pt>
                <c:pt idx="14">
                  <c:v>1586.02</c:v>
                </c:pt>
                <c:pt idx="15">
                  <c:v>1585.37</c:v>
                </c:pt>
                <c:pt idx="16">
                  <c:v>1585.37</c:v>
                </c:pt>
                <c:pt idx="17">
                  <c:v>1577.5700000000002</c:v>
                </c:pt>
                <c:pt idx="18">
                  <c:v>1577.5700000000002</c:v>
                </c:pt>
                <c:pt idx="19">
                  <c:v>1570.9700000000003</c:v>
                </c:pt>
                <c:pt idx="20">
                  <c:v>1570.9700000000003</c:v>
                </c:pt>
                <c:pt idx="21">
                  <c:v>1565.9700000000003</c:v>
                </c:pt>
                <c:pt idx="22">
                  <c:v>1565.9700000000003</c:v>
                </c:pt>
                <c:pt idx="23">
                  <c:v>988.15</c:v>
                </c:pt>
                <c:pt idx="24">
                  <c:v>988.15</c:v>
                </c:pt>
                <c:pt idx="25">
                  <c:v>500.65000000000032</c:v>
                </c:pt>
                <c:pt idx="26">
                  <c:v>500.65000000000032</c:v>
                </c:pt>
                <c:pt idx="27">
                  <c:v>465.84999999999997</c:v>
                </c:pt>
                <c:pt idx="28">
                  <c:v>465.84999999999997</c:v>
                </c:pt>
                <c:pt idx="29">
                  <c:v>286.48999999999899</c:v>
                </c:pt>
                <c:pt idx="30">
                  <c:v>286.48999999999899</c:v>
                </c:pt>
                <c:pt idx="31">
                  <c:v>270.58999999999969</c:v>
                </c:pt>
                <c:pt idx="32">
                  <c:v>270.58999999999969</c:v>
                </c:pt>
                <c:pt idx="33">
                  <c:v>223.23000000000005</c:v>
                </c:pt>
                <c:pt idx="34">
                  <c:v>223.23000000000005</c:v>
                </c:pt>
                <c:pt idx="35">
                  <c:v>221.93000000000004</c:v>
                </c:pt>
                <c:pt idx="36">
                  <c:v>221.93000000000004</c:v>
                </c:pt>
                <c:pt idx="37">
                  <c:v>206.83000000000004</c:v>
                </c:pt>
                <c:pt idx="38">
                  <c:v>206.83000000000004</c:v>
                </c:pt>
                <c:pt idx="39">
                  <c:v>201.63000000000002</c:v>
                </c:pt>
                <c:pt idx="40">
                  <c:v>201.63000000000002</c:v>
                </c:pt>
                <c:pt idx="41">
                  <c:v>194.83</c:v>
                </c:pt>
                <c:pt idx="42">
                  <c:v>194.83</c:v>
                </c:pt>
                <c:pt idx="43">
                  <c:v>185.70000000000002</c:v>
                </c:pt>
                <c:pt idx="44">
                  <c:v>185.70000000000002</c:v>
                </c:pt>
                <c:pt idx="45">
                  <c:v>180.54000000000005</c:v>
                </c:pt>
                <c:pt idx="46">
                  <c:v>180.54000000000005</c:v>
                </c:pt>
                <c:pt idx="47">
                  <c:v>90.330000000000013</c:v>
                </c:pt>
                <c:pt idx="48">
                  <c:v>90.330000000000013</c:v>
                </c:pt>
                <c:pt idx="49">
                  <c:v>57.130000000000031</c:v>
                </c:pt>
                <c:pt idx="50">
                  <c:v>57.130000000000031</c:v>
                </c:pt>
                <c:pt idx="51">
                  <c:v>50.660000000000011</c:v>
                </c:pt>
                <c:pt idx="52">
                  <c:v>50.660000000000011</c:v>
                </c:pt>
                <c:pt idx="53">
                  <c:v>49.760000000000019</c:v>
                </c:pt>
                <c:pt idx="54">
                  <c:v>49.760000000000019</c:v>
                </c:pt>
                <c:pt idx="55">
                  <c:v>8.0600000000000023</c:v>
                </c:pt>
                <c:pt idx="56">
                  <c:v>8.0600000000000023</c:v>
                </c:pt>
                <c:pt idx="57">
                  <c:v>0</c:v>
                </c:pt>
              </c:numCache>
            </c:numRef>
          </c:xVal>
          <c:yVal>
            <c:numRef>
              <c:f>Sheet1!$F$2:$F$59</c:f>
              <c:numCache>
                <c:formatCode>General</c:formatCode>
                <c:ptCount val="58"/>
                <c:pt idx="0">
                  <c:v>256</c:v>
                </c:pt>
                <c:pt idx="1">
                  <c:v>256</c:v>
                </c:pt>
                <c:pt idx="2">
                  <c:v>260</c:v>
                </c:pt>
                <c:pt idx="3">
                  <c:v>260</c:v>
                </c:pt>
                <c:pt idx="4">
                  <c:v>263</c:v>
                </c:pt>
                <c:pt idx="5">
                  <c:v>263</c:v>
                </c:pt>
                <c:pt idx="6">
                  <c:v>268</c:v>
                </c:pt>
                <c:pt idx="7">
                  <c:v>268</c:v>
                </c:pt>
                <c:pt idx="8">
                  <c:v>293</c:v>
                </c:pt>
                <c:pt idx="9">
                  <c:v>293</c:v>
                </c:pt>
                <c:pt idx="10">
                  <c:v>295</c:v>
                </c:pt>
                <c:pt idx="11">
                  <c:v>295</c:v>
                </c:pt>
                <c:pt idx="12">
                  <c:v>306</c:v>
                </c:pt>
                <c:pt idx="13">
                  <c:v>306</c:v>
                </c:pt>
                <c:pt idx="14">
                  <c:v>321</c:v>
                </c:pt>
                <c:pt idx="15">
                  <c:v>321</c:v>
                </c:pt>
                <c:pt idx="16">
                  <c:v>325</c:v>
                </c:pt>
                <c:pt idx="17">
                  <c:v>325</c:v>
                </c:pt>
                <c:pt idx="18">
                  <c:v>327</c:v>
                </c:pt>
                <c:pt idx="19">
                  <c:v>327</c:v>
                </c:pt>
                <c:pt idx="20">
                  <c:v>332</c:v>
                </c:pt>
                <c:pt idx="21">
                  <c:v>332</c:v>
                </c:pt>
                <c:pt idx="22">
                  <c:v>335</c:v>
                </c:pt>
                <c:pt idx="23">
                  <c:v>335</c:v>
                </c:pt>
                <c:pt idx="24">
                  <c:v>338</c:v>
                </c:pt>
                <c:pt idx="25">
                  <c:v>338</c:v>
                </c:pt>
                <c:pt idx="26">
                  <c:v>346</c:v>
                </c:pt>
                <c:pt idx="27">
                  <c:v>346</c:v>
                </c:pt>
                <c:pt idx="28">
                  <c:v>347</c:v>
                </c:pt>
                <c:pt idx="29">
                  <c:v>347</c:v>
                </c:pt>
                <c:pt idx="30">
                  <c:v>348</c:v>
                </c:pt>
                <c:pt idx="31">
                  <c:v>348</c:v>
                </c:pt>
                <c:pt idx="32">
                  <c:v>349</c:v>
                </c:pt>
                <c:pt idx="33">
                  <c:v>349</c:v>
                </c:pt>
                <c:pt idx="34">
                  <c:v>350</c:v>
                </c:pt>
                <c:pt idx="35">
                  <c:v>350</c:v>
                </c:pt>
                <c:pt idx="36">
                  <c:v>353</c:v>
                </c:pt>
                <c:pt idx="37">
                  <c:v>353</c:v>
                </c:pt>
                <c:pt idx="38">
                  <c:v>357</c:v>
                </c:pt>
                <c:pt idx="39">
                  <c:v>357</c:v>
                </c:pt>
                <c:pt idx="40">
                  <c:v>359</c:v>
                </c:pt>
                <c:pt idx="41">
                  <c:v>359</c:v>
                </c:pt>
                <c:pt idx="42">
                  <c:v>362</c:v>
                </c:pt>
                <c:pt idx="43">
                  <c:v>362</c:v>
                </c:pt>
                <c:pt idx="44">
                  <c:v>364</c:v>
                </c:pt>
                <c:pt idx="45">
                  <c:v>364</c:v>
                </c:pt>
                <c:pt idx="46">
                  <c:v>377</c:v>
                </c:pt>
                <c:pt idx="47">
                  <c:v>377</c:v>
                </c:pt>
                <c:pt idx="48">
                  <c:v>377</c:v>
                </c:pt>
                <c:pt idx="49">
                  <c:v>377</c:v>
                </c:pt>
                <c:pt idx="50">
                  <c:v>385</c:v>
                </c:pt>
                <c:pt idx="51">
                  <c:v>385</c:v>
                </c:pt>
                <c:pt idx="52">
                  <c:v>386</c:v>
                </c:pt>
                <c:pt idx="53">
                  <c:v>386</c:v>
                </c:pt>
                <c:pt idx="54">
                  <c:v>392</c:v>
                </c:pt>
                <c:pt idx="55">
                  <c:v>392</c:v>
                </c:pt>
                <c:pt idx="56">
                  <c:v>400</c:v>
                </c:pt>
                <c:pt idx="57">
                  <c:v>400</c:v>
                </c:pt>
              </c:numCache>
            </c:numRef>
          </c:yVal>
        </c:ser>
        <c:ser>
          <c:idx val="3"/>
          <c:order val="3"/>
          <c:tx>
            <c:v>Market Supply</c:v>
          </c:tx>
          <c:spPr>
            <a:ln w="50800">
              <a:noFill/>
            </a:ln>
          </c:spPr>
          <c:marker>
            <c:symbol val="none"/>
          </c:marker>
          <c:xVal>
            <c:numRef>
              <c:f>Sheet1!$G$2:$G$90</c:f>
              <c:numCache>
                <c:formatCode>General</c:formatCode>
                <c:ptCount val="89"/>
                <c:pt idx="0">
                  <c:v>6628.8600000000024</c:v>
                </c:pt>
                <c:pt idx="1">
                  <c:v>6627.8600000000024</c:v>
                </c:pt>
                <c:pt idx="2">
                  <c:v>6627.8600000000024</c:v>
                </c:pt>
                <c:pt idx="3">
                  <c:v>6627.2899999999981</c:v>
                </c:pt>
                <c:pt idx="4">
                  <c:v>6627.2899999999981</c:v>
                </c:pt>
                <c:pt idx="5">
                  <c:v>6610.8899999999994</c:v>
                </c:pt>
                <c:pt idx="6">
                  <c:v>6610.8899999999994</c:v>
                </c:pt>
                <c:pt idx="7">
                  <c:v>6583.09</c:v>
                </c:pt>
                <c:pt idx="8">
                  <c:v>6583.09</c:v>
                </c:pt>
                <c:pt idx="9">
                  <c:v>6551.99</c:v>
                </c:pt>
                <c:pt idx="10">
                  <c:v>6551.99</c:v>
                </c:pt>
                <c:pt idx="11">
                  <c:v>6531.9399999999978</c:v>
                </c:pt>
                <c:pt idx="12">
                  <c:v>6531.9399999999978</c:v>
                </c:pt>
                <c:pt idx="13">
                  <c:v>6443.4299999999994</c:v>
                </c:pt>
                <c:pt idx="14">
                  <c:v>6443.4299999999994</c:v>
                </c:pt>
                <c:pt idx="15">
                  <c:v>5417.48</c:v>
                </c:pt>
                <c:pt idx="16">
                  <c:v>5417.48</c:v>
                </c:pt>
                <c:pt idx="17">
                  <c:v>5392.3799999999983</c:v>
                </c:pt>
                <c:pt idx="18">
                  <c:v>5392.3799999999983</c:v>
                </c:pt>
                <c:pt idx="19">
                  <c:v>5334.24</c:v>
                </c:pt>
                <c:pt idx="20">
                  <c:v>5334.24</c:v>
                </c:pt>
                <c:pt idx="21">
                  <c:v>5264.7899999999981</c:v>
                </c:pt>
                <c:pt idx="22">
                  <c:v>5264.7899999999981</c:v>
                </c:pt>
                <c:pt idx="23">
                  <c:v>5257.7899999999981</c:v>
                </c:pt>
                <c:pt idx="24">
                  <c:v>5257.7899999999981</c:v>
                </c:pt>
                <c:pt idx="25">
                  <c:v>5219.6100000000024</c:v>
                </c:pt>
                <c:pt idx="26">
                  <c:v>5219.6100000000024</c:v>
                </c:pt>
                <c:pt idx="27">
                  <c:v>3531.0700000000006</c:v>
                </c:pt>
                <c:pt idx="28">
                  <c:v>3531.0700000000006</c:v>
                </c:pt>
                <c:pt idx="29">
                  <c:v>3368.0800000000008</c:v>
                </c:pt>
                <c:pt idx="30">
                  <c:v>3368.0800000000008</c:v>
                </c:pt>
                <c:pt idx="31">
                  <c:v>3365.0200000000004</c:v>
                </c:pt>
                <c:pt idx="32">
                  <c:v>3365.0200000000004</c:v>
                </c:pt>
                <c:pt idx="33">
                  <c:v>3268.8200000000006</c:v>
                </c:pt>
                <c:pt idx="34">
                  <c:v>3268.8200000000006</c:v>
                </c:pt>
                <c:pt idx="35">
                  <c:v>1254.4100000000001</c:v>
                </c:pt>
                <c:pt idx="36">
                  <c:v>1254.4100000000001</c:v>
                </c:pt>
                <c:pt idx="37">
                  <c:v>1236.6099999999999</c:v>
                </c:pt>
                <c:pt idx="38">
                  <c:v>1236.6099999999999</c:v>
                </c:pt>
                <c:pt idx="39">
                  <c:v>1203.01</c:v>
                </c:pt>
                <c:pt idx="40">
                  <c:v>1203.01</c:v>
                </c:pt>
                <c:pt idx="41">
                  <c:v>1190.96</c:v>
                </c:pt>
                <c:pt idx="42">
                  <c:v>1190.96</c:v>
                </c:pt>
                <c:pt idx="43">
                  <c:v>1116.6599999999999</c:v>
                </c:pt>
                <c:pt idx="44">
                  <c:v>1116.6599999999999</c:v>
                </c:pt>
                <c:pt idx="45">
                  <c:v>880.09000000000015</c:v>
                </c:pt>
                <c:pt idx="46">
                  <c:v>880.09000000000015</c:v>
                </c:pt>
                <c:pt idx="47">
                  <c:v>874.29000000000053</c:v>
                </c:pt>
                <c:pt idx="48">
                  <c:v>874.29000000000053</c:v>
                </c:pt>
                <c:pt idx="49">
                  <c:v>856.22</c:v>
                </c:pt>
                <c:pt idx="50">
                  <c:v>856.22</c:v>
                </c:pt>
                <c:pt idx="51">
                  <c:v>790.52</c:v>
                </c:pt>
                <c:pt idx="52">
                  <c:v>790.52</c:v>
                </c:pt>
                <c:pt idx="53">
                  <c:v>702.03</c:v>
                </c:pt>
                <c:pt idx="54">
                  <c:v>702.03</c:v>
                </c:pt>
                <c:pt idx="55">
                  <c:v>690.63</c:v>
                </c:pt>
                <c:pt idx="56">
                  <c:v>690.63</c:v>
                </c:pt>
                <c:pt idx="57">
                  <c:v>689.94999999999948</c:v>
                </c:pt>
                <c:pt idx="58">
                  <c:v>689.94999999999948</c:v>
                </c:pt>
                <c:pt idx="59">
                  <c:v>581.34999999999798</c:v>
                </c:pt>
                <c:pt idx="60">
                  <c:v>581.34999999999798</c:v>
                </c:pt>
                <c:pt idx="61">
                  <c:v>473.85</c:v>
                </c:pt>
                <c:pt idx="62">
                  <c:v>473.85</c:v>
                </c:pt>
                <c:pt idx="63">
                  <c:v>425.76</c:v>
                </c:pt>
                <c:pt idx="64">
                  <c:v>425.76</c:v>
                </c:pt>
                <c:pt idx="65">
                  <c:v>422.86</c:v>
                </c:pt>
                <c:pt idx="66">
                  <c:v>422.86</c:v>
                </c:pt>
                <c:pt idx="67">
                  <c:v>418.26</c:v>
                </c:pt>
                <c:pt idx="68">
                  <c:v>418.26</c:v>
                </c:pt>
                <c:pt idx="69">
                  <c:v>387.46000000000004</c:v>
                </c:pt>
                <c:pt idx="70">
                  <c:v>387.46000000000004</c:v>
                </c:pt>
                <c:pt idx="71">
                  <c:v>313.72999999999894</c:v>
                </c:pt>
                <c:pt idx="72">
                  <c:v>313.72999999999894</c:v>
                </c:pt>
                <c:pt idx="73">
                  <c:v>293.15000000000032</c:v>
                </c:pt>
                <c:pt idx="74">
                  <c:v>293.15000000000032</c:v>
                </c:pt>
                <c:pt idx="75">
                  <c:v>238.76999999999998</c:v>
                </c:pt>
                <c:pt idx="76">
                  <c:v>238.76999999999998</c:v>
                </c:pt>
                <c:pt idx="77">
                  <c:v>141.04</c:v>
                </c:pt>
                <c:pt idx="78">
                  <c:v>141.04</c:v>
                </c:pt>
                <c:pt idx="79">
                  <c:v>135.23999999999998</c:v>
                </c:pt>
                <c:pt idx="80">
                  <c:v>135.23999999999998</c:v>
                </c:pt>
                <c:pt idx="81">
                  <c:v>67.28</c:v>
                </c:pt>
                <c:pt idx="82">
                  <c:v>67.28</c:v>
                </c:pt>
                <c:pt idx="83">
                  <c:v>11.38</c:v>
                </c:pt>
                <c:pt idx="84">
                  <c:v>11.38</c:v>
                </c:pt>
                <c:pt idx="85">
                  <c:v>3.9</c:v>
                </c:pt>
                <c:pt idx="86">
                  <c:v>3.9</c:v>
                </c:pt>
                <c:pt idx="87">
                  <c:v>0.9</c:v>
                </c:pt>
                <c:pt idx="88">
                  <c:v>0</c:v>
                </c:pt>
              </c:numCache>
            </c:numRef>
          </c:xVal>
          <c:yVal>
            <c:numRef>
              <c:f>Sheet1!$H$2:$H$90</c:f>
              <c:numCache>
                <c:formatCode>General</c:formatCode>
                <c:ptCount val="89"/>
                <c:pt idx="0">
                  <c:v>400</c:v>
                </c:pt>
                <c:pt idx="1">
                  <c:v>400</c:v>
                </c:pt>
                <c:pt idx="2">
                  <c:v>399</c:v>
                </c:pt>
                <c:pt idx="3">
                  <c:v>399</c:v>
                </c:pt>
                <c:pt idx="4">
                  <c:v>387</c:v>
                </c:pt>
                <c:pt idx="5">
                  <c:v>387</c:v>
                </c:pt>
                <c:pt idx="6">
                  <c:v>386</c:v>
                </c:pt>
                <c:pt idx="7">
                  <c:v>386</c:v>
                </c:pt>
                <c:pt idx="8">
                  <c:v>385</c:v>
                </c:pt>
                <c:pt idx="9">
                  <c:v>385</c:v>
                </c:pt>
                <c:pt idx="10">
                  <c:v>382</c:v>
                </c:pt>
                <c:pt idx="11">
                  <c:v>382</c:v>
                </c:pt>
                <c:pt idx="12">
                  <c:v>376</c:v>
                </c:pt>
                <c:pt idx="13">
                  <c:v>376</c:v>
                </c:pt>
                <c:pt idx="14">
                  <c:v>372</c:v>
                </c:pt>
                <c:pt idx="15">
                  <c:v>372</c:v>
                </c:pt>
                <c:pt idx="16">
                  <c:v>369</c:v>
                </c:pt>
                <c:pt idx="17">
                  <c:v>369</c:v>
                </c:pt>
                <c:pt idx="18">
                  <c:v>369</c:v>
                </c:pt>
                <c:pt idx="19">
                  <c:v>369</c:v>
                </c:pt>
                <c:pt idx="20">
                  <c:v>367</c:v>
                </c:pt>
                <c:pt idx="21">
                  <c:v>367</c:v>
                </c:pt>
                <c:pt idx="22">
                  <c:v>363</c:v>
                </c:pt>
                <c:pt idx="23">
                  <c:v>363</c:v>
                </c:pt>
                <c:pt idx="24">
                  <c:v>362</c:v>
                </c:pt>
                <c:pt idx="25">
                  <c:v>362</c:v>
                </c:pt>
                <c:pt idx="26">
                  <c:v>359</c:v>
                </c:pt>
                <c:pt idx="27">
                  <c:v>359</c:v>
                </c:pt>
                <c:pt idx="28">
                  <c:v>357</c:v>
                </c:pt>
                <c:pt idx="29">
                  <c:v>357</c:v>
                </c:pt>
                <c:pt idx="30">
                  <c:v>354</c:v>
                </c:pt>
                <c:pt idx="31">
                  <c:v>354</c:v>
                </c:pt>
                <c:pt idx="32">
                  <c:v>350</c:v>
                </c:pt>
                <c:pt idx="33">
                  <c:v>350</c:v>
                </c:pt>
                <c:pt idx="34">
                  <c:v>350</c:v>
                </c:pt>
                <c:pt idx="35">
                  <c:v>350</c:v>
                </c:pt>
                <c:pt idx="36">
                  <c:v>348</c:v>
                </c:pt>
                <c:pt idx="37">
                  <c:v>348</c:v>
                </c:pt>
                <c:pt idx="38">
                  <c:v>348</c:v>
                </c:pt>
                <c:pt idx="39">
                  <c:v>348</c:v>
                </c:pt>
                <c:pt idx="40">
                  <c:v>344</c:v>
                </c:pt>
                <c:pt idx="41">
                  <c:v>344</c:v>
                </c:pt>
                <c:pt idx="42">
                  <c:v>342</c:v>
                </c:pt>
                <c:pt idx="43">
                  <c:v>342</c:v>
                </c:pt>
                <c:pt idx="44">
                  <c:v>338</c:v>
                </c:pt>
                <c:pt idx="45">
                  <c:v>338</c:v>
                </c:pt>
                <c:pt idx="46">
                  <c:v>333</c:v>
                </c:pt>
                <c:pt idx="47">
                  <c:v>333</c:v>
                </c:pt>
                <c:pt idx="48">
                  <c:v>327</c:v>
                </c:pt>
                <c:pt idx="49">
                  <c:v>327</c:v>
                </c:pt>
                <c:pt idx="50">
                  <c:v>327</c:v>
                </c:pt>
                <c:pt idx="51">
                  <c:v>327</c:v>
                </c:pt>
                <c:pt idx="52">
                  <c:v>324</c:v>
                </c:pt>
                <c:pt idx="53">
                  <c:v>324</c:v>
                </c:pt>
                <c:pt idx="54">
                  <c:v>323</c:v>
                </c:pt>
                <c:pt idx="55">
                  <c:v>323</c:v>
                </c:pt>
                <c:pt idx="56">
                  <c:v>318</c:v>
                </c:pt>
                <c:pt idx="57">
                  <c:v>318</c:v>
                </c:pt>
                <c:pt idx="58">
                  <c:v>318</c:v>
                </c:pt>
                <c:pt idx="59">
                  <c:v>318</c:v>
                </c:pt>
                <c:pt idx="60">
                  <c:v>315</c:v>
                </c:pt>
                <c:pt idx="61">
                  <c:v>315</c:v>
                </c:pt>
                <c:pt idx="62">
                  <c:v>313</c:v>
                </c:pt>
                <c:pt idx="63">
                  <c:v>313</c:v>
                </c:pt>
                <c:pt idx="64">
                  <c:v>308</c:v>
                </c:pt>
                <c:pt idx="65">
                  <c:v>308</c:v>
                </c:pt>
                <c:pt idx="66">
                  <c:v>306</c:v>
                </c:pt>
                <c:pt idx="67">
                  <c:v>306</c:v>
                </c:pt>
                <c:pt idx="68">
                  <c:v>301</c:v>
                </c:pt>
                <c:pt idx="69">
                  <c:v>301</c:v>
                </c:pt>
                <c:pt idx="70">
                  <c:v>301</c:v>
                </c:pt>
                <c:pt idx="71">
                  <c:v>301</c:v>
                </c:pt>
                <c:pt idx="72">
                  <c:v>294</c:v>
                </c:pt>
                <c:pt idx="73">
                  <c:v>294</c:v>
                </c:pt>
                <c:pt idx="74">
                  <c:v>291</c:v>
                </c:pt>
                <c:pt idx="75">
                  <c:v>291</c:v>
                </c:pt>
                <c:pt idx="76">
                  <c:v>285</c:v>
                </c:pt>
                <c:pt idx="77">
                  <c:v>285</c:v>
                </c:pt>
                <c:pt idx="78">
                  <c:v>277</c:v>
                </c:pt>
                <c:pt idx="79">
                  <c:v>277</c:v>
                </c:pt>
                <c:pt idx="80">
                  <c:v>275</c:v>
                </c:pt>
                <c:pt idx="81">
                  <c:v>275</c:v>
                </c:pt>
                <c:pt idx="82">
                  <c:v>271</c:v>
                </c:pt>
                <c:pt idx="83">
                  <c:v>271</c:v>
                </c:pt>
                <c:pt idx="84">
                  <c:v>267</c:v>
                </c:pt>
                <c:pt idx="85">
                  <c:v>267</c:v>
                </c:pt>
                <c:pt idx="86">
                  <c:v>266</c:v>
                </c:pt>
                <c:pt idx="87">
                  <c:v>264</c:v>
                </c:pt>
                <c:pt idx="88">
                  <c:v>264</c:v>
                </c:pt>
              </c:numCache>
            </c:numRef>
          </c:yVal>
        </c:ser>
        <c:axId val="96068736"/>
        <c:axId val="96070656"/>
      </c:scatterChart>
      <c:valAx>
        <c:axId val="96068736"/>
        <c:scaling>
          <c:orientation val="minMax"/>
          <c:max val="3000"/>
        </c:scaling>
        <c:axPos val="b"/>
        <c:title>
          <c:tx>
            <c:rich>
              <a:bodyPr/>
              <a:lstStyle/>
              <a:p>
                <a:pPr>
                  <a:defRPr>
                    <a:solidFill>
                      <a:schemeClr val="bg1"/>
                    </a:solidFill>
                  </a:defRPr>
                </a:pPr>
                <a:r>
                  <a:rPr lang="en-US" dirty="0" smtClean="0">
                    <a:solidFill>
                      <a:schemeClr val="bg1"/>
                    </a:solidFill>
                  </a:rPr>
                  <a:t>Volume</a:t>
                </a:r>
                <a:r>
                  <a:rPr lang="en-US" baseline="0" dirty="0" smtClean="0">
                    <a:solidFill>
                      <a:schemeClr val="bg1"/>
                    </a:solidFill>
                  </a:rPr>
                  <a:t> (acre-feet)</a:t>
                </a:r>
                <a:endParaRPr lang="en-US" dirty="0">
                  <a:solidFill>
                    <a:schemeClr val="bg1"/>
                  </a:solidFill>
                </a:endParaRPr>
              </a:p>
            </c:rich>
          </c:tx>
          <c:layout>
            <c:manualLayout>
              <c:xMode val="edge"/>
              <c:yMode val="edge"/>
              <c:x val="0.42442596237970948"/>
              <c:y val="0.84449066783319426"/>
            </c:manualLayout>
          </c:layout>
        </c:title>
        <c:numFmt formatCode="#,##0" sourceLinked="0"/>
        <c:tickLblPos val="nextTo"/>
        <c:spPr>
          <a:ln w="31750">
            <a:solidFill>
              <a:prstClr val="white"/>
            </a:solidFill>
          </a:ln>
        </c:spPr>
        <c:txPr>
          <a:bodyPr/>
          <a:lstStyle/>
          <a:p>
            <a:pPr>
              <a:defRPr>
                <a:solidFill>
                  <a:schemeClr val="bg1"/>
                </a:solidFill>
              </a:defRPr>
            </a:pPr>
            <a:endParaRPr lang="en-US"/>
          </a:p>
        </c:txPr>
        <c:crossAx val="96070656"/>
        <c:crosses val="autoZero"/>
        <c:crossBetween val="midCat"/>
      </c:valAx>
      <c:valAx>
        <c:axId val="96070656"/>
        <c:scaling>
          <c:orientation val="minMax"/>
          <c:max val="400"/>
          <c:min val="250"/>
        </c:scaling>
        <c:axPos val="l"/>
        <c:title>
          <c:tx>
            <c:rich>
              <a:bodyPr rot="-5400000" vert="horz"/>
              <a:lstStyle/>
              <a:p>
                <a:pPr>
                  <a:defRPr>
                    <a:solidFill>
                      <a:schemeClr val="bg1"/>
                    </a:solidFill>
                  </a:defRPr>
                </a:pPr>
                <a:r>
                  <a:rPr lang="en-US" dirty="0" smtClean="0">
                    <a:solidFill>
                      <a:schemeClr val="bg1"/>
                    </a:solidFill>
                  </a:rPr>
                  <a:t>Price ($/acre-foot)</a:t>
                </a:r>
                <a:endParaRPr lang="en-US" dirty="0">
                  <a:solidFill>
                    <a:schemeClr val="bg1"/>
                  </a:solidFill>
                </a:endParaRPr>
              </a:p>
            </c:rich>
          </c:tx>
          <c:layout>
            <c:manualLayout>
              <c:xMode val="edge"/>
              <c:yMode val="edge"/>
              <c:x val="2.3611111111111211E-2"/>
              <c:y val="0.34704316127150781"/>
            </c:manualLayout>
          </c:layout>
        </c:title>
        <c:numFmt formatCode="&quot;$&quot;#,##0" sourceLinked="0"/>
        <c:tickLblPos val="nextTo"/>
        <c:spPr>
          <a:ln w="31750">
            <a:solidFill>
              <a:schemeClr val="bg1"/>
            </a:solidFill>
          </a:ln>
        </c:spPr>
        <c:txPr>
          <a:bodyPr/>
          <a:lstStyle/>
          <a:p>
            <a:pPr>
              <a:defRPr>
                <a:solidFill>
                  <a:schemeClr val="bg1"/>
                </a:solidFill>
              </a:defRPr>
            </a:pPr>
            <a:endParaRPr lang="en-US"/>
          </a:p>
        </c:txPr>
        <c:crossAx val="96068736"/>
        <c:crosses val="autoZero"/>
        <c:crossBetween val="midCat"/>
        <c:majorUnit val="50"/>
      </c:valAx>
    </c:plotArea>
    <c:legend>
      <c:legendPos val="b"/>
      <c:legendEntry>
        <c:idx val="2"/>
        <c:delete val="1"/>
      </c:legendEntry>
      <c:legendEntry>
        <c:idx val="3"/>
        <c:delete val="1"/>
      </c:legendEntry>
      <c:layout>
        <c:manualLayout>
          <c:xMode val="edge"/>
          <c:yMode val="edge"/>
          <c:x val="0.18216524496937891"/>
          <c:y val="0.8782311169437218"/>
          <c:w val="0.62455839895013121"/>
          <c:h val="7.7324438611840504E-2"/>
        </c:manualLayout>
      </c:layout>
      <c:txPr>
        <a:bodyPr/>
        <a:lstStyle/>
        <a:p>
          <a:pPr>
            <a:defRPr>
              <a:solidFill>
                <a:schemeClr val="bg1"/>
              </a:solidFill>
            </a:defRPr>
          </a:pPr>
          <a:endParaRPr lang="en-US"/>
        </a:p>
      </c:txPr>
    </c:legend>
    <c:plotVisOnly val="1"/>
  </c:chart>
  <c:txPr>
    <a:bodyPr/>
    <a:lstStyle/>
    <a:p>
      <a:pPr>
        <a:defRPr sz="1800"/>
      </a:pPr>
      <a:endParaRPr lang="en-US"/>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0.14173731408574061"/>
          <c:y val="6.7319480898222206E-2"/>
          <c:w val="0.75891896325460051"/>
          <c:h val="0.71110484106153393"/>
        </c:manualLayout>
      </c:layout>
      <c:scatterChart>
        <c:scatterStyle val="lineMarker"/>
        <c:ser>
          <c:idx val="0"/>
          <c:order val="0"/>
          <c:tx>
            <c:v>Buyer Bids</c:v>
          </c:tx>
          <c:spPr>
            <a:ln w="28575">
              <a:noFill/>
            </a:ln>
          </c:spPr>
          <c:marker>
            <c:symbol val="circle"/>
            <c:size val="5"/>
            <c:spPr>
              <a:solidFill>
                <a:schemeClr val="accent2"/>
              </a:solidFill>
              <a:ln>
                <a:solidFill>
                  <a:schemeClr val="accent2"/>
                </a:solidFill>
              </a:ln>
            </c:spPr>
          </c:marker>
          <c:xVal>
            <c:numRef>
              <c:f>Sheet1!$A$2:$A$30</c:f>
              <c:numCache>
                <c:formatCode>General</c:formatCode>
                <c:ptCount val="29"/>
                <c:pt idx="1">
                  <c:v>566.76</c:v>
                </c:pt>
              </c:numCache>
            </c:numRef>
          </c:xVal>
          <c:yVal>
            <c:numRef>
              <c:f>Sheet1!$B$2:$B$30</c:f>
              <c:numCache>
                <c:formatCode>General</c:formatCode>
                <c:ptCount val="29"/>
                <c:pt idx="1">
                  <c:v>260</c:v>
                </c:pt>
              </c:numCache>
            </c:numRef>
          </c:yVal>
        </c:ser>
        <c:ser>
          <c:idx val="1"/>
          <c:order val="1"/>
          <c:tx>
            <c:v>Seller Asks</c:v>
          </c:tx>
          <c:spPr>
            <a:ln w="28575">
              <a:noFill/>
            </a:ln>
          </c:spPr>
          <c:marker>
            <c:symbol val="circle"/>
            <c:size val="5"/>
            <c:spPr>
              <a:solidFill>
                <a:schemeClr val="tx2">
                  <a:lumMod val="60000"/>
                  <a:lumOff val="40000"/>
                </a:schemeClr>
              </a:solidFill>
              <a:ln>
                <a:solidFill>
                  <a:schemeClr val="tx2">
                    <a:lumMod val="60000"/>
                    <a:lumOff val="40000"/>
                  </a:schemeClr>
                </a:solidFill>
              </a:ln>
            </c:spPr>
          </c:marker>
          <c:xVal>
            <c:numRef>
              <c:f>Sheet1!$C$2:$C$46</c:f>
              <c:numCache>
                <c:formatCode>General</c:formatCode>
                <c:ptCount val="45"/>
                <c:pt idx="17">
                  <c:v>2014.41</c:v>
                </c:pt>
              </c:numCache>
            </c:numRef>
          </c:xVal>
          <c:yVal>
            <c:numRef>
              <c:f>Sheet1!$D$2:$D$46</c:f>
              <c:numCache>
                <c:formatCode>General</c:formatCode>
                <c:ptCount val="45"/>
                <c:pt idx="17">
                  <c:v>350</c:v>
                </c:pt>
              </c:numCache>
            </c:numRef>
          </c:yVal>
        </c:ser>
        <c:ser>
          <c:idx val="2"/>
          <c:order val="2"/>
          <c:tx>
            <c:v>Market Demand</c:v>
          </c:tx>
          <c:spPr>
            <a:ln w="50800">
              <a:noFill/>
            </a:ln>
          </c:spPr>
          <c:marker>
            <c:symbol val="none"/>
          </c:marker>
          <c:xVal>
            <c:numRef>
              <c:f>Sheet1!$E$2:$E$59</c:f>
              <c:numCache>
                <c:formatCode>General</c:formatCode>
                <c:ptCount val="58"/>
                <c:pt idx="0">
                  <c:v>2667.4700000000012</c:v>
                </c:pt>
                <c:pt idx="1">
                  <c:v>2371.2699999999859</c:v>
                </c:pt>
                <c:pt idx="2">
                  <c:v>2371.2699999999859</c:v>
                </c:pt>
                <c:pt idx="3">
                  <c:v>1804.5100000000002</c:v>
                </c:pt>
                <c:pt idx="4">
                  <c:v>1804.5100000000002</c:v>
                </c:pt>
                <c:pt idx="5">
                  <c:v>1789.9100000000003</c:v>
                </c:pt>
                <c:pt idx="6">
                  <c:v>1789.9100000000003</c:v>
                </c:pt>
                <c:pt idx="7">
                  <c:v>1772.7900000000004</c:v>
                </c:pt>
                <c:pt idx="8">
                  <c:v>1772.7900000000004</c:v>
                </c:pt>
                <c:pt idx="9">
                  <c:v>1596.7200000000003</c:v>
                </c:pt>
                <c:pt idx="10">
                  <c:v>1596.7200000000003</c:v>
                </c:pt>
                <c:pt idx="11">
                  <c:v>1595.8200000000002</c:v>
                </c:pt>
                <c:pt idx="12">
                  <c:v>1595.8200000000002</c:v>
                </c:pt>
                <c:pt idx="13">
                  <c:v>1586.02</c:v>
                </c:pt>
                <c:pt idx="14">
                  <c:v>1586.02</c:v>
                </c:pt>
                <c:pt idx="15">
                  <c:v>1585.37</c:v>
                </c:pt>
                <c:pt idx="16">
                  <c:v>1585.37</c:v>
                </c:pt>
                <c:pt idx="17">
                  <c:v>1577.5700000000002</c:v>
                </c:pt>
                <c:pt idx="18">
                  <c:v>1577.5700000000002</c:v>
                </c:pt>
                <c:pt idx="19">
                  <c:v>1570.9700000000003</c:v>
                </c:pt>
                <c:pt idx="20">
                  <c:v>1570.9700000000003</c:v>
                </c:pt>
                <c:pt idx="21">
                  <c:v>1565.9700000000003</c:v>
                </c:pt>
                <c:pt idx="22">
                  <c:v>1565.9700000000003</c:v>
                </c:pt>
                <c:pt idx="23">
                  <c:v>988.15</c:v>
                </c:pt>
                <c:pt idx="24">
                  <c:v>988.15</c:v>
                </c:pt>
                <c:pt idx="25">
                  <c:v>500.65000000000032</c:v>
                </c:pt>
                <c:pt idx="26">
                  <c:v>500.65000000000032</c:v>
                </c:pt>
                <c:pt idx="27">
                  <c:v>465.84999999999997</c:v>
                </c:pt>
                <c:pt idx="28">
                  <c:v>465.84999999999997</c:v>
                </c:pt>
                <c:pt idx="29">
                  <c:v>286.48999999999899</c:v>
                </c:pt>
                <c:pt idx="30">
                  <c:v>286.48999999999899</c:v>
                </c:pt>
                <c:pt idx="31">
                  <c:v>270.58999999999969</c:v>
                </c:pt>
                <c:pt idx="32">
                  <c:v>270.58999999999969</c:v>
                </c:pt>
                <c:pt idx="33">
                  <c:v>223.23000000000005</c:v>
                </c:pt>
                <c:pt idx="34">
                  <c:v>223.23000000000005</c:v>
                </c:pt>
                <c:pt idx="35">
                  <c:v>221.93000000000004</c:v>
                </c:pt>
                <c:pt idx="36">
                  <c:v>221.93000000000004</c:v>
                </c:pt>
                <c:pt idx="37">
                  <c:v>206.83000000000004</c:v>
                </c:pt>
                <c:pt idx="38">
                  <c:v>206.83000000000004</c:v>
                </c:pt>
                <c:pt idx="39">
                  <c:v>201.63000000000002</c:v>
                </c:pt>
                <c:pt idx="40">
                  <c:v>201.63000000000002</c:v>
                </c:pt>
                <c:pt idx="41">
                  <c:v>194.83</c:v>
                </c:pt>
                <c:pt idx="42">
                  <c:v>194.83</c:v>
                </c:pt>
                <c:pt idx="43">
                  <c:v>185.70000000000002</c:v>
                </c:pt>
                <c:pt idx="44">
                  <c:v>185.70000000000002</c:v>
                </c:pt>
                <c:pt idx="45">
                  <c:v>180.54000000000005</c:v>
                </c:pt>
                <c:pt idx="46">
                  <c:v>180.54000000000005</c:v>
                </c:pt>
                <c:pt idx="47">
                  <c:v>90.330000000000013</c:v>
                </c:pt>
                <c:pt idx="48">
                  <c:v>90.330000000000013</c:v>
                </c:pt>
                <c:pt idx="49">
                  <c:v>57.130000000000031</c:v>
                </c:pt>
                <c:pt idx="50">
                  <c:v>57.130000000000031</c:v>
                </c:pt>
                <c:pt idx="51">
                  <c:v>50.660000000000011</c:v>
                </c:pt>
                <c:pt idx="52">
                  <c:v>50.660000000000011</c:v>
                </c:pt>
                <c:pt idx="53">
                  <c:v>49.760000000000019</c:v>
                </c:pt>
                <c:pt idx="54">
                  <c:v>49.760000000000019</c:v>
                </c:pt>
                <c:pt idx="55">
                  <c:v>8.0600000000000023</c:v>
                </c:pt>
                <c:pt idx="56">
                  <c:v>8.0600000000000023</c:v>
                </c:pt>
                <c:pt idx="57">
                  <c:v>0</c:v>
                </c:pt>
              </c:numCache>
            </c:numRef>
          </c:xVal>
          <c:yVal>
            <c:numRef>
              <c:f>Sheet1!$F$2:$F$59</c:f>
              <c:numCache>
                <c:formatCode>General</c:formatCode>
                <c:ptCount val="58"/>
                <c:pt idx="0">
                  <c:v>256</c:v>
                </c:pt>
                <c:pt idx="1">
                  <c:v>256</c:v>
                </c:pt>
                <c:pt idx="2">
                  <c:v>260</c:v>
                </c:pt>
                <c:pt idx="3">
                  <c:v>260</c:v>
                </c:pt>
                <c:pt idx="4">
                  <c:v>263</c:v>
                </c:pt>
                <c:pt idx="5">
                  <c:v>263</c:v>
                </c:pt>
                <c:pt idx="6">
                  <c:v>268</c:v>
                </c:pt>
                <c:pt idx="7">
                  <c:v>268</c:v>
                </c:pt>
                <c:pt idx="8">
                  <c:v>293</c:v>
                </c:pt>
                <c:pt idx="9">
                  <c:v>293</c:v>
                </c:pt>
                <c:pt idx="10">
                  <c:v>295</c:v>
                </c:pt>
                <c:pt idx="11">
                  <c:v>295</c:v>
                </c:pt>
                <c:pt idx="12">
                  <c:v>306</c:v>
                </c:pt>
                <c:pt idx="13">
                  <c:v>306</c:v>
                </c:pt>
                <c:pt idx="14">
                  <c:v>321</c:v>
                </c:pt>
                <c:pt idx="15">
                  <c:v>321</c:v>
                </c:pt>
                <c:pt idx="16">
                  <c:v>325</c:v>
                </c:pt>
                <c:pt idx="17">
                  <c:v>325</c:v>
                </c:pt>
                <c:pt idx="18">
                  <c:v>327</c:v>
                </c:pt>
                <c:pt idx="19">
                  <c:v>327</c:v>
                </c:pt>
                <c:pt idx="20">
                  <c:v>332</c:v>
                </c:pt>
                <c:pt idx="21">
                  <c:v>332</c:v>
                </c:pt>
                <c:pt idx="22">
                  <c:v>335</c:v>
                </c:pt>
                <c:pt idx="23">
                  <c:v>335</c:v>
                </c:pt>
                <c:pt idx="24">
                  <c:v>338</c:v>
                </c:pt>
                <c:pt idx="25">
                  <c:v>338</c:v>
                </c:pt>
                <c:pt idx="26">
                  <c:v>346</c:v>
                </c:pt>
                <c:pt idx="27">
                  <c:v>346</c:v>
                </c:pt>
                <c:pt idx="28">
                  <c:v>347</c:v>
                </c:pt>
                <c:pt idx="29">
                  <c:v>347</c:v>
                </c:pt>
                <c:pt idx="30">
                  <c:v>348</c:v>
                </c:pt>
                <c:pt idx="31">
                  <c:v>348</c:v>
                </c:pt>
                <c:pt idx="32">
                  <c:v>349</c:v>
                </c:pt>
                <c:pt idx="33">
                  <c:v>349</c:v>
                </c:pt>
                <c:pt idx="34">
                  <c:v>350</c:v>
                </c:pt>
                <c:pt idx="35">
                  <c:v>350</c:v>
                </c:pt>
                <c:pt idx="36">
                  <c:v>353</c:v>
                </c:pt>
                <c:pt idx="37">
                  <c:v>353</c:v>
                </c:pt>
                <c:pt idx="38">
                  <c:v>357</c:v>
                </c:pt>
                <c:pt idx="39">
                  <c:v>357</c:v>
                </c:pt>
                <c:pt idx="40">
                  <c:v>359</c:v>
                </c:pt>
                <c:pt idx="41">
                  <c:v>359</c:v>
                </c:pt>
                <c:pt idx="42">
                  <c:v>362</c:v>
                </c:pt>
                <c:pt idx="43">
                  <c:v>362</c:v>
                </c:pt>
                <c:pt idx="44">
                  <c:v>364</c:v>
                </c:pt>
                <c:pt idx="45">
                  <c:v>364</c:v>
                </c:pt>
                <c:pt idx="46">
                  <c:v>377</c:v>
                </c:pt>
                <c:pt idx="47">
                  <c:v>377</c:v>
                </c:pt>
                <c:pt idx="48">
                  <c:v>377</c:v>
                </c:pt>
                <c:pt idx="49">
                  <c:v>377</c:v>
                </c:pt>
                <c:pt idx="50">
                  <c:v>385</c:v>
                </c:pt>
                <c:pt idx="51">
                  <c:v>385</c:v>
                </c:pt>
                <c:pt idx="52">
                  <c:v>386</c:v>
                </c:pt>
                <c:pt idx="53">
                  <c:v>386</c:v>
                </c:pt>
                <c:pt idx="54">
                  <c:v>392</c:v>
                </c:pt>
                <c:pt idx="55">
                  <c:v>392</c:v>
                </c:pt>
                <c:pt idx="56">
                  <c:v>400</c:v>
                </c:pt>
                <c:pt idx="57">
                  <c:v>400</c:v>
                </c:pt>
              </c:numCache>
            </c:numRef>
          </c:yVal>
        </c:ser>
        <c:ser>
          <c:idx val="3"/>
          <c:order val="3"/>
          <c:tx>
            <c:v>Market Supply</c:v>
          </c:tx>
          <c:spPr>
            <a:ln w="50800">
              <a:noFill/>
            </a:ln>
          </c:spPr>
          <c:marker>
            <c:symbol val="none"/>
          </c:marker>
          <c:xVal>
            <c:numRef>
              <c:f>Sheet1!$G$2:$G$90</c:f>
              <c:numCache>
                <c:formatCode>General</c:formatCode>
                <c:ptCount val="89"/>
                <c:pt idx="0">
                  <c:v>6628.8600000000024</c:v>
                </c:pt>
                <c:pt idx="1">
                  <c:v>6627.8600000000024</c:v>
                </c:pt>
                <c:pt idx="2">
                  <c:v>6627.8600000000024</c:v>
                </c:pt>
                <c:pt idx="3">
                  <c:v>6627.2899999999981</c:v>
                </c:pt>
                <c:pt idx="4">
                  <c:v>6627.2899999999981</c:v>
                </c:pt>
                <c:pt idx="5">
                  <c:v>6610.8899999999994</c:v>
                </c:pt>
                <c:pt idx="6">
                  <c:v>6610.8899999999994</c:v>
                </c:pt>
                <c:pt idx="7">
                  <c:v>6583.09</c:v>
                </c:pt>
                <c:pt idx="8">
                  <c:v>6583.09</c:v>
                </c:pt>
                <c:pt idx="9">
                  <c:v>6551.99</c:v>
                </c:pt>
                <c:pt idx="10">
                  <c:v>6551.99</c:v>
                </c:pt>
                <c:pt idx="11">
                  <c:v>6531.9399999999978</c:v>
                </c:pt>
                <c:pt idx="12">
                  <c:v>6531.9399999999978</c:v>
                </c:pt>
                <c:pt idx="13">
                  <c:v>6443.4299999999994</c:v>
                </c:pt>
                <c:pt idx="14">
                  <c:v>6443.4299999999994</c:v>
                </c:pt>
                <c:pt idx="15">
                  <c:v>5417.48</c:v>
                </c:pt>
                <c:pt idx="16">
                  <c:v>5417.48</c:v>
                </c:pt>
                <c:pt idx="17">
                  <c:v>5392.3799999999983</c:v>
                </c:pt>
                <c:pt idx="18">
                  <c:v>5392.3799999999983</c:v>
                </c:pt>
                <c:pt idx="19">
                  <c:v>5334.24</c:v>
                </c:pt>
                <c:pt idx="20">
                  <c:v>5334.24</c:v>
                </c:pt>
                <c:pt idx="21">
                  <c:v>5264.7899999999981</c:v>
                </c:pt>
                <c:pt idx="22">
                  <c:v>5264.7899999999981</c:v>
                </c:pt>
                <c:pt idx="23">
                  <c:v>5257.7899999999981</c:v>
                </c:pt>
                <c:pt idx="24">
                  <c:v>5257.7899999999981</c:v>
                </c:pt>
                <c:pt idx="25">
                  <c:v>5219.6100000000024</c:v>
                </c:pt>
                <c:pt idx="26">
                  <c:v>5219.6100000000024</c:v>
                </c:pt>
                <c:pt idx="27">
                  <c:v>3531.0700000000006</c:v>
                </c:pt>
                <c:pt idx="28">
                  <c:v>3531.0700000000006</c:v>
                </c:pt>
                <c:pt idx="29">
                  <c:v>3368.0800000000008</c:v>
                </c:pt>
                <c:pt idx="30">
                  <c:v>3368.0800000000008</c:v>
                </c:pt>
                <c:pt idx="31">
                  <c:v>3365.0200000000004</c:v>
                </c:pt>
                <c:pt idx="32">
                  <c:v>3365.0200000000004</c:v>
                </c:pt>
                <c:pt idx="33">
                  <c:v>3268.8200000000006</c:v>
                </c:pt>
                <c:pt idx="34">
                  <c:v>3268.8200000000006</c:v>
                </c:pt>
                <c:pt idx="35">
                  <c:v>1254.4100000000001</c:v>
                </c:pt>
                <c:pt idx="36">
                  <c:v>1254.4100000000001</c:v>
                </c:pt>
                <c:pt idx="37">
                  <c:v>1236.6099999999999</c:v>
                </c:pt>
                <c:pt idx="38">
                  <c:v>1236.6099999999999</c:v>
                </c:pt>
                <c:pt idx="39">
                  <c:v>1203.01</c:v>
                </c:pt>
                <c:pt idx="40">
                  <c:v>1203.01</c:v>
                </c:pt>
                <c:pt idx="41">
                  <c:v>1190.96</c:v>
                </c:pt>
                <c:pt idx="42">
                  <c:v>1190.96</c:v>
                </c:pt>
                <c:pt idx="43">
                  <c:v>1116.6599999999999</c:v>
                </c:pt>
                <c:pt idx="44">
                  <c:v>1116.6599999999999</c:v>
                </c:pt>
                <c:pt idx="45">
                  <c:v>880.09000000000015</c:v>
                </c:pt>
                <c:pt idx="46">
                  <c:v>880.09000000000015</c:v>
                </c:pt>
                <c:pt idx="47">
                  <c:v>874.29000000000053</c:v>
                </c:pt>
                <c:pt idx="48">
                  <c:v>874.29000000000053</c:v>
                </c:pt>
                <c:pt idx="49">
                  <c:v>856.22</c:v>
                </c:pt>
                <c:pt idx="50">
                  <c:v>856.22</c:v>
                </c:pt>
                <c:pt idx="51">
                  <c:v>790.52</c:v>
                </c:pt>
                <c:pt idx="52">
                  <c:v>790.52</c:v>
                </c:pt>
                <c:pt idx="53">
                  <c:v>702.03</c:v>
                </c:pt>
                <c:pt idx="54">
                  <c:v>702.03</c:v>
                </c:pt>
                <c:pt idx="55">
                  <c:v>690.63</c:v>
                </c:pt>
                <c:pt idx="56">
                  <c:v>690.63</c:v>
                </c:pt>
                <c:pt idx="57">
                  <c:v>689.94999999999948</c:v>
                </c:pt>
                <c:pt idx="58">
                  <c:v>689.94999999999948</c:v>
                </c:pt>
                <c:pt idx="59">
                  <c:v>581.34999999999798</c:v>
                </c:pt>
                <c:pt idx="60">
                  <c:v>581.34999999999798</c:v>
                </c:pt>
                <c:pt idx="61">
                  <c:v>473.85</c:v>
                </c:pt>
                <c:pt idx="62">
                  <c:v>473.85</c:v>
                </c:pt>
                <c:pt idx="63">
                  <c:v>425.76</c:v>
                </c:pt>
                <c:pt idx="64">
                  <c:v>425.76</c:v>
                </c:pt>
                <c:pt idx="65">
                  <c:v>422.86</c:v>
                </c:pt>
                <c:pt idx="66">
                  <c:v>422.86</c:v>
                </c:pt>
                <c:pt idx="67">
                  <c:v>418.26</c:v>
                </c:pt>
                <c:pt idx="68">
                  <c:v>418.26</c:v>
                </c:pt>
                <c:pt idx="69">
                  <c:v>387.46000000000004</c:v>
                </c:pt>
                <c:pt idx="70">
                  <c:v>387.46000000000004</c:v>
                </c:pt>
                <c:pt idx="71">
                  <c:v>313.72999999999894</c:v>
                </c:pt>
                <c:pt idx="72">
                  <c:v>313.72999999999894</c:v>
                </c:pt>
                <c:pt idx="73">
                  <c:v>293.15000000000032</c:v>
                </c:pt>
                <c:pt idx="74">
                  <c:v>293.15000000000032</c:v>
                </c:pt>
                <c:pt idx="75">
                  <c:v>238.76999999999998</c:v>
                </c:pt>
                <c:pt idx="76">
                  <c:v>238.76999999999998</c:v>
                </c:pt>
                <c:pt idx="77">
                  <c:v>141.04</c:v>
                </c:pt>
                <c:pt idx="78">
                  <c:v>141.04</c:v>
                </c:pt>
                <c:pt idx="79">
                  <c:v>135.23999999999998</c:v>
                </c:pt>
                <c:pt idx="80">
                  <c:v>135.23999999999998</c:v>
                </c:pt>
                <c:pt idx="81">
                  <c:v>67.28</c:v>
                </c:pt>
                <c:pt idx="82">
                  <c:v>67.28</c:v>
                </c:pt>
                <c:pt idx="83">
                  <c:v>11.38</c:v>
                </c:pt>
                <c:pt idx="84">
                  <c:v>11.38</c:v>
                </c:pt>
                <c:pt idx="85">
                  <c:v>3.9</c:v>
                </c:pt>
                <c:pt idx="86">
                  <c:v>3.9</c:v>
                </c:pt>
                <c:pt idx="87">
                  <c:v>0.9</c:v>
                </c:pt>
                <c:pt idx="88">
                  <c:v>0</c:v>
                </c:pt>
              </c:numCache>
            </c:numRef>
          </c:xVal>
          <c:yVal>
            <c:numRef>
              <c:f>Sheet1!$H$2:$H$90</c:f>
              <c:numCache>
                <c:formatCode>General</c:formatCode>
                <c:ptCount val="89"/>
                <c:pt idx="0">
                  <c:v>400</c:v>
                </c:pt>
                <c:pt idx="1">
                  <c:v>400</c:v>
                </c:pt>
                <c:pt idx="2">
                  <c:v>399</c:v>
                </c:pt>
                <c:pt idx="3">
                  <c:v>399</c:v>
                </c:pt>
                <c:pt idx="4">
                  <c:v>387</c:v>
                </c:pt>
                <c:pt idx="5">
                  <c:v>387</c:v>
                </c:pt>
                <c:pt idx="6">
                  <c:v>386</c:v>
                </c:pt>
                <c:pt idx="7">
                  <c:v>386</c:v>
                </c:pt>
                <c:pt idx="8">
                  <c:v>385</c:v>
                </c:pt>
                <c:pt idx="9">
                  <c:v>385</c:v>
                </c:pt>
                <c:pt idx="10">
                  <c:v>382</c:v>
                </c:pt>
                <c:pt idx="11">
                  <c:v>382</c:v>
                </c:pt>
                <c:pt idx="12">
                  <c:v>376</c:v>
                </c:pt>
                <c:pt idx="13">
                  <c:v>376</c:v>
                </c:pt>
                <c:pt idx="14">
                  <c:v>372</c:v>
                </c:pt>
                <c:pt idx="15">
                  <c:v>372</c:v>
                </c:pt>
                <c:pt idx="16">
                  <c:v>369</c:v>
                </c:pt>
                <c:pt idx="17">
                  <c:v>369</c:v>
                </c:pt>
                <c:pt idx="18">
                  <c:v>369</c:v>
                </c:pt>
                <c:pt idx="19">
                  <c:v>369</c:v>
                </c:pt>
                <c:pt idx="20">
                  <c:v>367</c:v>
                </c:pt>
                <c:pt idx="21">
                  <c:v>367</c:v>
                </c:pt>
                <c:pt idx="22">
                  <c:v>363</c:v>
                </c:pt>
                <c:pt idx="23">
                  <c:v>363</c:v>
                </c:pt>
                <c:pt idx="24">
                  <c:v>362</c:v>
                </c:pt>
                <c:pt idx="25">
                  <c:v>362</c:v>
                </c:pt>
                <c:pt idx="26">
                  <c:v>359</c:v>
                </c:pt>
                <c:pt idx="27">
                  <c:v>359</c:v>
                </c:pt>
                <c:pt idx="28">
                  <c:v>357</c:v>
                </c:pt>
                <c:pt idx="29">
                  <c:v>357</c:v>
                </c:pt>
                <c:pt idx="30">
                  <c:v>354</c:v>
                </c:pt>
                <c:pt idx="31">
                  <c:v>354</c:v>
                </c:pt>
                <c:pt idx="32">
                  <c:v>350</c:v>
                </c:pt>
                <c:pt idx="33">
                  <c:v>350</c:v>
                </c:pt>
                <c:pt idx="34">
                  <c:v>350</c:v>
                </c:pt>
                <c:pt idx="35">
                  <c:v>350</c:v>
                </c:pt>
                <c:pt idx="36">
                  <c:v>348</c:v>
                </c:pt>
                <c:pt idx="37">
                  <c:v>348</c:v>
                </c:pt>
                <c:pt idx="38">
                  <c:v>348</c:v>
                </c:pt>
                <c:pt idx="39">
                  <c:v>348</c:v>
                </c:pt>
                <c:pt idx="40">
                  <c:v>344</c:v>
                </c:pt>
                <c:pt idx="41">
                  <c:v>344</c:v>
                </c:pt>
                <c:pt idx="42">
                  <c:v>342</c:v>
                </c:pt>
                <c:pt idx="43">
                  <c:v>342</c:v>
                </c:pt>
                <c:pt idx="44">
                  <c:v>338</c:v>
                </c:pt>
                <c:pt idx="45">
                  <c:v>338</c:v>
                </c:pt>
                <c:pt idx="46">
                  <c:v>333</c:v>
                </c:pt>
                <c:pt idx="47">
                  <c:v>333</c:v>
                </c:pt>
                <c:pt idx="48">
                  <c:v>327</c:v>
                </c:pt>
                <c:pt idx="49">
                  <c:v>327</c:v>
                </c:pt>
                <c:pt idx="50">
                  <c:v>327</c:v>
                </c:pt>
                <c:pt idx="51">
                  <c:v>327</c:v>
                </c:pt>
                <c:pt idx="52">
                  <c:v>324</c:v>
                </c:pt>
                <c:pt idx="53">
                  <c:v>324</c:v>
                </c:pt>
                <c:pt idx="54">
                  <c:v>323</c:v>
                </c:pt>
                <c:pt idx="55">
                  <c:v>323</c:v>
                </c:pt>
                <c:pt idx="56">
                  <c:v>318</c:v>
                </c:pt>
                <c:pt idx="57">
                  <c:v>318</c:v>
                </c:pt>
                <c:pt idx="58">
                  <c:v>318</c:v>
                </c:pt>
                <c:pt idx="59">
                  <c:v>318</c:v>
                </c:pt>
                <c:pt idx="60">
                  <c:v>315</c:v>
                </c:pt>
                <c:pt idx="61">
                  <c:v>315</c:v>
                </c:pt>
                <c:pt idx="62">
                  <c:v>313</c:v>
                </c:pt>
                <c:pt idx="63">
                  <c:v>313</c:v>
                </c:pt>
                <c:pt idx="64">
                  <c:v>308</c:v>
                </c:pt>
                <c:pt idx="65">
                  <c:v>308</c:v>
                </c:pt>
                <c:pt idx="66">
                  <c:v>306</c:v>
                </c:pt>
                <c:pt idx="67">
                  <c:v>306</c:v>
                </c:pt>
                <c:pt idx="68">
                  <c:v>301</c:v>
                </c:pt>
                <c:pt idx="69">
                  <c:v>301</c:v>
                </c:pt>
                <c:pt idx="70">
                  <c:v>301</c:v>
                </c:pt>
                <c:pt idx="71">
                  <c:v>301</c:v>
                </c:pt>
                <c:pt idx="72">
                  <c:v>294</c:v>
                </c:pt>
                <c:pt idx="73">
                  <c:v>294</c:v>
                </c:pt>
                <c:pt idx="74">
                  <c:v>291</c:v>
                </c:pt>
                <c:pt idx="75">
                  <c:v>291</c:v>
                </c:pt>
                <c:pt idx="76">
                  <c:v>285</c:v>
                </c:pt>
                <c:pt idx="77">
                  <c:v>285</c:v>
                </c:pt>
                <c:pt idx="78">
                  <c:v>277</c:v>
                </c:pt>
                <c:pt idx="79">
                  <c:v>277</c:v>
                </c:pt>
                <c:pt idx="80">
                  <c:v>275</c:v>
                </c:pt>
                <c:pt idx="81">
                  <c:v>275</c:v>
                </c:pt>
                <c:pt idx="82">
                  <c:v>271</c:v>
                </c:pt>
                <c:pt idx="83">
                  <c:v>271</c:v>
                </c:pt>
                <c:pt idx="84">
                  <c:v>267</c:v>
                </c:pt>
                <c:pt idx="85">
                  <c:v>267</c:v>
                </c:pt>
                <c:pt idx="86">
                  <c:v>266</c:v>
                </c:pt>
                <c:pt idx="87">
                  <c:v>264</c:v>
                </c:pt>
                <c:pt idx="88">
                  <c:v>264</c:v>
                </c:pt>
              </c:numCache>
            </c:numRef>
          </c:yVal>
        </c:ser>
        <c:axId val="96338304"/>
        <c:axId val="96340224"/>
      </c:scatterChart>
      <c:valAx>
        <c:axId val="96338304"/>
        <c:scaling>
          <c:orientation val="minMax"/>
          <c:max val="3000"/>
        </c:scaling>
        <c:axPos val="b"/>
        <c:title>
          <c:tx>
            <c:rich>
              <a:bodyPr/>
              <a:lstStyle/>
              <a:p>
                <a:pPr>
                  <a:defRPr>
                    <a:solidFill>
                      <a:schemeClr val="bg1"/>
                    </a:solidFill>
                  </a:defRPr>
                </a:pPr>
                <a:r>
                  <a:rPr lang="en-US" dirty="0" smtClean="0">
                    <a:solidFill>
                      <a:schemeClr val="bg1"/>
                    </a:solidFill>
                  </a:rPr>
                  <a:t>Volume</a:t>
                </a:r>
                <a:r>
                  <a:rPr lang="en-US" baseline="0" dirty="0" smtClean="0">
                    <a:solidFill>
                      <a:schemeClr val="bg1"/>
                    </a:solidFill>
                  </a:rPr>
                  <a:t> (acre-feet)</a:t>
                </a:r>
                <a:endParaRPr lang="en-US" dirty="0">
                  <a:solidFill>
                    <a:schemeClr val="bg1"/>
                  </a:solidFill>
                </a:endParaRPr>
              </a:p>
            </c:rich>
          </c:tx>
          <c:layout>
            <c:manualLayout>
              <c:xMode val="edge"/>
              <c:yMode val="edge"/>
              <c:x val="0.4244259623797092"/>
              <c:y val="0.84449066783319404"/>
            </c:manualLayout>
          </c:layout>
        </c:title>
        <c:numFmt formatCode="#,##0" sourceLinked="0"/>
        <c:tickLblPos val="nextTo"/>
        <c:spPr>
          <a:ln w="31750">
            <a:solidFill>
              <a:prstClr val="white"/>
            </a:solidFill>
          </a:ln>
        </c:spPr>
        <c:txPr>
          <a:bodyPr/>
          <a:lstStyle/>
          <a:p>
            <a:pPr>
              <a:defRPr>
                <a:solidFill>
                  <a:schemeClr val="bg1"/>
                </a:solidFill>
              </a:defRPr>
            </a:pPr>
            <a:endParaRPr lang="en-US"/>
          </a:p>
        </c:txPr>
        <c:crossAx val="96340224"/>
        <c:crosses val="autoZero"/>
        <c:crossBetween val="midCat"/>
      </c:valAx>
      <c:valAx>
        <c:axId val="96340224"/>
        <c:scaling>
          <c:orientation val="minMax"/>
          <c:max val="400"/>
          <c:min val="250"/>
        </c:scaling>
        <c:axPos val="l"/>
        <c:title>
          <c:tx>
            <c:rich>
              <a:bodyPr rot="-5400000" vert="horz"/>
              <a:lstStyle/>
              <a:p>
                <a:pPr>
                  <a:defRPr>
                    <a:solidFill>
                      <a:schemeClr val="bg1"/>
                    </a:solidFill>
                  </a:defRPr>
                </a:pPr>
                <a:r>
                  <a:rPr lang="en-US" dirty="0" smtClean="0">
                    <a:solidFill>
                      <a:schemeClr val="bg1"/>
                    </a:solidFill>
                  </a:rPr>
                  <a:t>Price ($/acre-foot)</a:t>
                </a:r>
                <a:endParaRPr lang="en-US" dirty="0">
                  <a:solidFill>
                    <a:schemeClr val="bg1"/>
                  </a:solidFill>
                </a:endParaRPr>
              </a:p>
            </c:rich>
          </c:tx>
          <c:layout>
            <c:manualLayout>
              <c:xMode val="edge"/>
              <c:yMode val="edge"/>
              <c:x val="2.3611111111111211E-2"/>
              <c:y val="0.34704316127150781"/>
            </c:manualLayout>
          </c:layout>
        </c:title>
        <c:numFmt formatCode="&quot;$&quot;#,##0" sourceLinked="0"/>
        <c:tickLblPos val="nextTo"/>
        <c:spPr>
          <a:ln w="31750">
            <a:solidFill>
              <a:schemeClr val="bg1"/>
            </a:solidFill>
          </a:ln>
        </c:spPr>
        <c:txPr>
          <a:bodyPr/>
          <a:lstStyle/>
          <a:p>
            <a:pPr>
              <a:defRPr>
                <a:solidFill>
                  <a:schemeClr val="bg1"/>
                </a:solidFill>
              </a:defRPr>
            </a:pPr>
            <a:endParaRPr lang="en-US"/>
          </a:p>
        </c:txPr>
        <c:crossAx val="96338304"/>
        <c:crosses val="autoZero"/>
        <c:crossBetween val="midCat"/>
        <c:majorUnit val="50"/>
      </c:valAx>
    </c:plotArea>
    <c:legend>
      <c:legendPos val="b"/>
      <c:legendEntry>
        <c:idx val="2"/>
        <c:delete val="1"/>
      </c:legendEntry>
      <c:legendEntry>
        <c:idx val="3"/>
        <c:delete val="1"/>
      </c:legendEntry>
      <c:layout>
        <c:manualLayout>
          <c:xMode val="edge"/>
          <c:yMode val="edge"/>
          <c:x val="0.18216524496937891"/>
          <c:y val="0.87823111694372136"/>
          <c:w val="0.62455839895013121"/>
          <c:h val="7.7324438611840504E-2"/>
        </c:manualLayout>
      </c:layout>
      <c:txPr>
        <a:bodyPr/>
        <a:lstStyle/>
        <a:p>
          <a:pPr>
            <a:defRPr>
              <a:solidFill>
                <a:schemeClr val="bg1"/>
              </a:solidFill>
            </a:defRPr>
          </a:pPr>
          <a:endParaRPr lang="en-US"/>
        </a:p>
      </c:txPr>
    </c:legend>
    <c:plotVisOnly val="1"/>
  </c:chart>
  <c:txPr>
    <a:bodyPr/>
    <a:lstStyle/>
    <a:p>
      <a:pPr>
        <a:defRPr sz="1800"/>
      </a:pPr>
      <a:endParaRPr lang="en-US"/>
    </a:p>
  </c:tx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0.14173731408574056"/>
          <c:y val="6.7319480898222178E-2"/>
          <c:w val="0.75891896325460029"/>
          <c:h val="0.71110484106153393"/>
        </c:manualLayout>
      </c:layout>
      <c:scatterChart>
        <c:scatterStyle val="lineMarker"/>
        <c:ser>
          <c:idx val="0"/>
          <c:order val="0"/>
          <c:tx>
            <c:v>Buyer Bids</c:v>
          </c:tx>
          <c:spPr>
            <a:ln w="28575">
              <a:noFill/>
            </a:ln>
          </c:spPr>
          <c:marker>
            <c:symbol val="circle"/>
            <c:size val="5"/>
            <c:spPr>
              <a:solidFill>
                <a:schemeClr val="accent2"/>
              </a:solidFill>
              <a:ln>
                <a:solidFill>
                  <a:schemeClr val="accent2"/>
                </a:solidFill>
              </a:ln>
            </c:spPr>
          </c:marker>
          <c:xVal>
            <c:numRef>
              <c:f>Sheet1!$A$2:$A$30</c:f>
              <c:numCache>
                <c:formatCode>General</c:formatCode>
                <c:ptCount val="29"/>
                <c:pt idx="1">
                  <c:v>566.76</c:v>
                </c:pt>
              </c:numCache>
            </c:numRef>
          </c:xVal>
          <c:yVal>
            <c:numRef>
              <c:f>Sheet1!$B$2:$B$30</c:f>
              <c:numCache>
                <c:formatCode>General</c:formatCode>
                <c:ptCount val="29"/>
                <c:pt idx="1">
                  <c:v>260</c:v>
                </c:pt>
              </c:numCache>
            </c:numRef>
          </c:yVal>
        </c:ser>
        <c:ser>
          <c:idx val="1"/>
          <c:order val="1"/>
          <c:tx>
            <c:v>Seller Asks</c:v>
          </c:tx>
          <c:spPr>
            <a:ln w="28575">
              <a:noFill/>
            </a:ln>
          </c:spPr>
          <c:marker>
            <c:symbol val="circle"/>
            <c:size val="5"/>
            <c:spPr>
              <a:solidFill>
                <a:schemeClr val="tx2">
                  <a:lumMod val="60000"/>
                  <a:lumOff val="40000"/>
                </a:schemeClr>
              </a:solidFill>
              <a:ln>
                <a:solidFill>
                  <a:schemeClr val="tx2">
                    <a:lumMod val="60000"/>
                    <a:lumOff val="40000"/>
                  </a:schemeClr>
                </a:solidFill>
              </a:ln>
            </c:spPr>
          </c:marker>
          <c:xVal>
            <c:numRef>
              <c:f>Sheet1!$C$2:$C$46</c:f>
              <c:numCache>
                <c:formatCode>General</c:formatCode>
                <c:ptCount val="45"/>
                <c:pt idx="17">
                  <c:v>2014.41</c:v>
                </c:pt>
                <c:pt idx="43">
                  <c:v>3</c:v>
                </c:pt>
              </c:numCache>
            </c:numRef>
          </c:xVal>
          <c:yVal>
            <c:numRef>
              <c:f>Sheet1!$D$2:$D$46</c:f>
              <c:numCache>
                <c:formatCode>General</c:formatCode>
                <c:ptCount val="45"/>
                <c:pt idx="17">
                  <c:v>350</c:v>
                </c:pt>
                <c:pt idx="43">
                  <c:v>266</c:v>
                </c:pt>
              </c:numCache>
            </c:numRef>
          </c:yVal>
        </c:ser>
        <c:ser>
          <c:idx val="2"/>
          <c:order val="2"/>
          <c:tx>
            <c:v>Market Demand</c:v>
          </c:tx>
          <c:spPr>
            <a:ln w="50800">
              <a:noFill/>
            </a:ln>
          </c:spPr>
          <c:marker>
            <c:symbol val="none"/>
          </c:marker>
          <c:xVal>
            <c:numRef>
              <c:f>Sheet1!$E$2:$E$59</c:f>
              <c:numCache>
                <c:formatCode>General</c:formatCode>
                <c:ptCount val="58"/>
                <c:pt idx="0">
                  <c:v>2667.4700000000012</c:v>
                </c:pt>
                <c:pt idx="1">
                  <c:v>2371.2699999999859</c:v>
                </c:pt>
                <c:pt idx="2">
                  <c:v>2371.2699999999859</c:v>
                </c:pt>
                <c:pt idx="3">
                  <c:v>1804.5100000000002</c:v>
                </c:pt>
                <c:pt idx="4">
                  <c:v>1804.5100000000002</c:v>
                </c:pt>
                <c:pt idx="5">
                  <c:v>1789.9100000000003</c:v>
                </c:pt>
                <c:pt idx="6">
                  <c:v>1789.9100000000003</c:v>
                </c:pt>
                <c:pt idx="7">
                  <c:v>1772.7900000000004</c:v>
                </c:pt>
                <c:pt idx="8">
                  <c:v>1772.7900000000004</c:v>
                </c:pt>
                <c:pt idx="9">
                  <c:v>1596.7200000000003</c:v>
                </c:pt>
                <c:pt idx="10">
                  <c:v>1596.7200000000003</c:v>
                </c:pt>
                <c:pt idx="11">
                  <c:v>1595.8200000000002</c:v>
                </c:pt>
                <c:pt idx="12">
                  <c:v>1595.8200000000002</c:v>
                </c:pt>
                <c:pt idx="13">
                  <c:v>1586.02</c:v>
                </c:pt>
                <c:pt idx="14">
                  <c:v>1586.02</c:v>
                </c:pt>
                <c:pt idx="15">
                  <c:v>1585.37</c:v>
                </c:pt>
                <c:pt idx="16">
                  <c:v>1585.37</c:v>
                </c:pt>
                <c:pt idx="17">
                  <c:v>1577.5700000000002</c:v>
                </c:pt>
                <c:pt idx="18">
                  <c:v>1577.5700000000002</c:v>
                </c:pt>
                <c:pt idx="19">
                  <c:v>1570.9700000000003</c:v>
                </c:pt>
                <c:pt idx="20">
                  <c:v>1570.9700000000003</c:v>
                </c:pt>
                <c:pt idx="21">
                  <c:v>1565.9700000000003</c:v>
                </c:pt>
                <c:pt idx="22">
                  <c:v>1565.9700000000003</c:v>
                </c:pt>
                <c:pt idx="23">
                  <c:v>988.15</c:v>
                </c:pt>
                <c:pt idx="24">
                  <c:v>988.15</c:v>
                </c:pt>
                <c:pt idx="25">
                  <c:v>500.65000000000032</c:v>
                </c:pt>
                <c:pt idx="26">
                  <c:v>500.65000000000032</c:v>
                </c:pt>
                <c:pt idx="27">
                  <c:v>465.84999999999997</c:v>
                </c:pt>
                <c:pt idx="28">
                  <c:v>465.84999999999997</c:v>
                </c:pt>
                <c:pt idx="29">
                  <c:v>286.48999999999899</c:v>
                </c:pt>
                <c:pt idx="30">
                  <c:v>286.48999999999899</c:v>
                </c:pt>
                <c:pt idx="31">
                  <c:v>270.58999999999969</c:v>
                </c:pt>
                <c:pt idx="32">
                  <c:v>270.58999999999969</c:v>
                </c:pt>
                <c:pt idx="33">
                  <c:v>223.23000000000005</c:v>
                </c:pt>
                <c:pt idx="34">
                  <c:v>223.23000000000005</c:v>
                </c:pt>
                <c:pt idx="35">
                  <c:v>221.93000000000004</c:v>
                </c:pt>
                <c:pt idx="36">
                  <c:v>221.93000000000004</c:v>
                </c:pt>
                <c:pt idx="37">
                  <c:v>206.83000000000004</c:v>
                </c:pt>
                <c:pt idx="38">
                  <c:v>206.83000000000004</c:v>
                </c:pt>
                <c:pt idx="39">
                  <c:v>201.63000000000002</c:v>
                </c:pt>
                <c:pt idx="40">
                  <c:v>201.63000000000002</c:v>
                </c:pt>
                <c:pt idx="41">
                  <c:v>194.83</c:v>
                </c:pt>
                <c:pt idx="42">
                  <c:v>194.83</c:v>
                </c:pt>
                <c:pt idx="43">
                  <c:v>185.70000000000002</c:v>
                </c:pt>
                <c:pt idx="44">
                  <c:v>185.70000000000002</c:v>
                </c:pt>
                <c:pt idx="45">
                  <c:v>180.54000000000005</c:v>
                </c:pt>
                <c:pt idx="46">
                  <c:v>180.54000000000005</c:v>
                </c:pt>
                <c:pt idx="47">
                  <c:v>90.330000000000013</c:v>
                </c:pt>
                <c:pt idx="48">
                  <c:v>90.330000000000013</c:v>
                </c:pt>
                <c:pt idx="49">
                  <c:v>57.130000000000031</c:v>
                </c:pt>
                <c:pt idx="50">
                  <c:v>57.130000000000031</c:v>
                </c:pt>
                <c:pt idx="51">
                  <c:v>50.660000000000011</c:v>
                </c:pt>
                <c:pt idx="52">
                  <c:v>50.660000000000011</c:v>
                </c:pt>
                <c:pt idx="53">
                  <c:v>49.760000000000019</c:v>
                </c:pt>
                <c:pt idx="54">
                  <c:v>49.760000000000019</c:v>
                </c:pt>
                <c:pt idx="55">
                  <c:v>8.0600000000000023</c:v>
                </c:pt>
                <c:pt idx="56">
                  <c:v>8.0600000000000023</c:v>
                </c:pt>
                <c:pt idx="57">
                  <c:v>0</c:v>
                </c:pt>
              </c:numCache>
            </c:numRef>
          </c:xVal>
          <c:yVal>
            <c:numRef>
              <c:f>Sheet1!$F$2:$F$59</c:f>
              <c:numCache>
                <c:formatCode>General</c:formatCode>
                <c:ptCount val="58"/>
                <c:pt idx="0">
                  <c:v>256</c:v>
                </c:pt>
                <c:pt idx="1">
                  <c:v>256</c:v>
                </c:pt>
                <c:pt idx="2">
                  <c:v>260</c:v>
                </c:pt>
                <c:pt idx="3">
                  <c:v>260</c:v>
                </c:pt>
                <c:pt idx="4">
                  <c:v>263</c:v>
                </c:pt>
                <c:pt idx="5">
                  <c:v>263</c:v>
                </c:pt>
                <c:pt idx="6">
                  <c:v>268</c:v>
                </c:pt>
                <c:pt idx="7">
                  <c:v>268</c:v>
                </c:pt>
                <c:pt idx="8">
                  <c:v>293</c:v>
                </c:pt>
                <c:pt idx="9">
                  <c:v>293</c:v>
                </c:pt>
                <c:pt idx="10">
                  <c:v>295</c:v>
                </c:pt>
                <c:pt idx="11">
                  <c:v>295</c:v>
                </c:pt>
                <c:pt idx="12">
                  <c:v>306</c:v>
                </c:pt>
                <c:pt idx="13">
                  <c:v>306</c:v>
                </c:pt>
                <c:pt idx="14">
                  <c:v>321</c:v>
                </c:pt>
                <c:pt idx="15">
                  <c:v>321</c:v>
                </c:pt>
                <c:pt idx="16">
                  <c:v>325</c:v>
                </c:pt>
                <c:pt idx="17">
                  <c:v>325</c:v>
                </c:pt>
                <c:pt idx="18">
                  <c:v>327</c:v>
                </c:pt>
                <c:pt idx="19">
                  <c:v>327</c:v>
                </c:pt>
                <c:pt idx="20">
                  <c:v>332</c:v>
                </c:pt>
                <c:pt idx="21">
                  <c:v>332</c:v>
                </c:pt>
                <c:pt idx="22">
                  <c:v>335</c:v>
                </c:pt>
                <c:pt idx="23">
                  <c:v>335</c:v>
                </c:pt>
                <c:pt idx="24">
                  <c:v>338</c:v>
                </c:pt>
                <c:pt idx="25">
                  <c:v>338</c:v>
                </c:pt>
                <c:pt idx="26">
                  <c:v>346</c:v>
                </c:pt>
                <c:pt idx="27">
                  <c:v>346</c:v>
                </c:pt>
                <c:pt idx="28">
                  <c:v>347</c:v>
                </c:pt>
                <c:pt idx="29">
                  <c:v>347</c:v>
                </c:pt>
                <c:pt idx="30">
                  <c:v>348</c:v>
                </c:pt>
                <c:pt idx="31">
                  <c:v>348</c:v>
                </c:pt>
                <c:pt idx="32">
                  <c:v>349</c:v>
                </c:pt>
                <c:pt idx="33">
                  <c:v>349</c:v>
                </c:pt>
                <c:pt idx="34">
                  <c:v>350</c:v>
                </c:pt>
                <c:pt idx="35">
                  <c:v>350</c:v>
                </c:pt>
                <c:pt idx="36">
                  <c:v>353</c:v>
                </c:pt>
                <c:pt idx="37">
                  <c:v>353</c:v>
                </c:pt>
                <c:pt idx="38">
                  <c:v>357</c:v>
                </c:pt>
                <c:pt idx="39">
                  <c:v>357</c:v>
                </c:pt>
                <c:pt idx="40">
                  <c:v>359</c:v>
                </c:pt>
                <c:pt idx="41">
                  <c:v>359</c:v>
                </c:pt>
                <c:pt idx="42">
                  <c:v>362</c:v>
                </c:pt>
                <c:pt idx="43">
                  <c:v>362</c:v>
                </c:pt>
                <c:pt idx="44">
                  <c:v>364</c:v>
                </c:pt>
                <c:pt idx="45">
                  <c:v>364</c:v>
                </c:pt>
                <c:pt idx="46">
                  <c:v>377</c:v>
                </c:pt>
                <c:pt idx="47">
                  <c:v>377</c:v>
                </c:pt>
                <c:pt idx="48">
                  <c:v>377</c:v>
                </c:pt>
                <c:pt idx="49">
                  <c:v>377</c:v>
                </c:pt>
                <c:pt idx="50">
                  <c:v>385</c:v>
                </c:pt>
                <c:pt idx="51">
                  <c:v>385</c:v>
                </c:pt>
                <c:pt idx="52">
                  <c:v>386</c:v>
                </c:pt>
                <c:pt idx="53">
                  <c:v>386</c:v>
                </c:pt>
                <c:pt idx="54">
                  <c:v>392</c:v>
                </c:pt>
                <c:pt idx="55">
                  <c:v>392</c:v>
                </c:pt>
                <c:pt idx="56">
                  <c:v>400</c:v>
                </c:pt>
                <c:pt idx="57">
                  <c:v>400</c:v>
                </c:pt>
              </c:numCache>
            </c:numRef>
          </c:yVal>
        </c:ser>
        <c:ser>
          <c:idx val="3"/>
          <c:order val="3"/>
          <c:tx>
            <c:v>Market Supply</c:v>
          </c:tx>
          <c:spPr>
            <a:ln w="50800">
              <a:noFill/>
            </a:ln>
          </c:spPr>
          <c:marker>
            <c:symbol val="none"/>
          </c:marker>
          <c:xVal>
            <c:numRef>
              <c:f>Sheet1!$G$2:$G$90</c:f>
              <c:numCache>
                <c:formatCode>General</c:formatCode>
                <c:ptCount val="89"/>
                <c:pt idx="0">
                  <c:v>6628.8600000000024</c:v>
                </c:pt>
                <c:pt idx="1">
                  <c:v>6627.8600000000024</c:v>
                </c:pt>
                <c:pt idx="2">
                  <c:v>6627.8600000000024</c:v>
                </c:pt>
                <c:pt idx="3">
                  <c:v>6627.2899999999981</c:v>
                </c:pt>
                <c:pt idx="4">
                  <c:v>6627.2899999999981</c:v>
                </c:pt>
                <c:pt idx="5">
                  <c:v>6610.8899999999994</c:v>
                </c:pt>
                <c:pt idx="6">
                  <c:v>6610.8899999999994</c:v>
                </c:pt>
                <c:pt idx="7">
                  <c:v>6583.09</c:v>
                </c:pt>
                <c:pt idx="8">
                  <c:v>6583.09</c:v>
                </c:pt>
                <c:pt idx="9">
                  <c:v>6551.99</c:v>
                </c:pt>
                <c:pt idx="10">
                  <c:v>6551.99</c:v>
                </c:pt>
                <c:pt idx="11">
                  <c:v>6531.9399999999978</c:v>
                </c:pt>
                <c:pt idx="12">
                  <c:v>6531.9399999999978</c:v>
                </c:pt>
                <c:pt idx="13">
                  <c:v>6443.4299999999994</c:v>
                </c:pt>
                <c:pt idx="14">
                  <c:v>6443.4299999999994</c:v>
                </c:pt>
                <c:pt idx="15">
                  <c:v>5417.48</c:v>
                </c:pt>
                <c:pt idx="16">
                  <c:v>5417.48</c:v>
                </c:pt>
                <c:pt idx="17">
                  <c:v>5392.3799999999983</c:v>
                </c:pt>
                <c:pt idx="18">
                  <c:v>5392.3799999999983</c:v>
                </c:pt>
                <c:pt idx="19">
                  <c:v>5334.24</c:v>
                </c:pt>
                <c:pt idx="20">
                  <c:v>5334.24</c:v>
                </c:pt>
                <c:pt idx="21">
                  <c:v>5264.7899999999981</c:v>
                </c:pt>
                <c:pt idx="22">
                  <c:v>5264.7899999999981</c:v>
                </c:pt>
                <c:pt idx="23">
                  <c:v>5257.7899999999981</c:v>
                </c:pt>
                <c:pt idx="24">
                  <c:v>5257.7899999999981</c:v>
                </c:pt>
                <c:pt idx="25">
                  <c:v>5219.6100000000024</c:v>
                </c:pt>
                <c:pt idx="26">
                  <c:v>5219.6100000000024</c:v>
                </c:pt>
                <c:pt idx="27">
                  <c:v>3531.0700000000006</c:v>
                </c:pt>
                <c:pt idx="28">
                  <c:v>3531.0700000000006</c:v>
                </c:pt>
                <c:pt idx="29">
                  <c:v>3368.0800000000008</c:v>
                </c:pt>
                <c:pt idx="30">
                  <c:v>3368.0800000000008</c:v>
                </c:pt>
                <c:pt idx="31">
                  <c:v>3365.0200000000004</c:v>
                </c:pt>
                <c:pt idx="32">
                  <c:v>3365.0200000000004</c:v>
                </c:pt>
                <c:pt idx="33">
                  <c:v>3268.8200000000006</c:v>
                </c:pt>
                <c:pt idx="34">
                  <c:v>3268.8200000000006</c:v>
                </c:pt>
                <c:pt idx="35">
                  <c:v>1254.4100000000001</c:v>
                </c:pt>
                <c:pt idx="36">
                  <c:v>1254.4100000000001</c:v>
                </c:pt>
                <c:pt idx="37">
                  <c:v>1236.6099999999999</c:v>
                </c:pt>
                <c:pt idx="38">
                  <c:v>1236.6099999999999</c:v>
                </c:pt>
                <c:pt idx="39">
                  <c:v>1203.01</c:v>
                </c:pt>
                <c:pt idx="40">
                  <c:v>1203.01</c:v>
                </c:pt>
                <c:pt idx="41">
                  <c:v>1190.96</c:v>
                </c:pt>
                <c:pt idx="42">
                  <c:v>1190.96</c:v>
                </c:pt>
                <c:pt idx="43">
                  <c:v>1116.6599999999999</c:v>
                </c:pt>
                <c:pt idx="44">
                  <c:v>1116.6599999999999</c:v>
                </c:pt>
                <c:pt idx="45">
                  <c:v>880.09000000000015</c:v>
                </c:pt>
                <c:pt idx="46">
                  <c:v>880.09000000000015</c:v>
                </c:pt>
                <c:pt idx="47">
                  <c:v>874.29000000000053</c:v>
                </c:pt>
                <c:pt idx="48">
                  <c:v>874.29000000000053</c:v>
                </c:pt>
                <c:pt idx="49">
                  <c:v>856.22</c:v>
                </c:pt>
                <c:pt idx="50">
                  <c:v>856.22</c:v>
                </c:pt>
                <c:pt idx="51">
                  <c:v>790.52</c:v>
                </c:pt>
                <c:pt idx="52">
                  <c:v>790.52</c:v>
                </c:pt>
                <c:pt idx="53">
                  <c:v>702.03</c:v>
                </c:pt>
                <c:pt idx="54">
                  <c:v>702.03</c:v>
                </c:pt>
                <c:pt idx="55">
                  <c:v>690.63</c:v>
                </c:pt>
                <c:pt idx="56">
                  <c:v>690.63</c:v>
                </c:pt>
                <c:pt idx="57">
                  <c:v>689.94999999999948</c:v>
                </c:pt>
                <c:pt idx="58">
                  <c:v>689.94999999999948</c:v>
                </c:pt>
                <c:pt idx="59">
                  <c:v>581.34999999999798</c:v>
                </c:pt>
                <c:pt idx="60">
                  <c:v>581.34999999999798</c:v>
                </c:pt>
                <c:pt idx="61">
                  <c:v>473.85</c:v>
                </c:pt>
                <c:pt idx="62">
                  <c:v>473.85</c:v>
                </c:pt>
                <c:pt idx="63">
                  <c:v>425.76</c:v>
                </c:pt>
                <c:pt idx="64">
                  <c:v>425.76</c:v>
                </c:pt>
                <c:pt idx="65">
                  <c:v>422.86</c:v>
                </c:pt>
                <c:pt idx="66">
                  <c:v>422.86</c:v>
                </c:pt>
                <c:pt idx="67">
                  <c:v>418.26</c:v>
                </c:pt>
                <c:pt idx="68">
                  <c:v>418.26</c:v>
                </c:pt>
                <c:pt idx="69">
                  <c:v>387.46000000000004</c:v>
                </c:pt>
                <c:pt idx="70">
                  <c:v>387.46000000000004</c:v>
                </c:pt>
                <c:pt idx="71">
                  <c:v>313.72999999999894</c:v>
                </c:pt>
                <c:pt idx="72">
                  <c:v>313.72999999999894</c:v>
                </c:pt>
                <c:pt idx="73">
                  <c:v>293.15000000000032</c:v>
                </c:pt>
                <c:pt idx="74">
                  <c:v>293.15000000000032</c:v>
                </c:pt>
                <c:pt idx="75">
                  <c:v>238.76999999999998</c:v>
                </c:pt>
                <c:pt idx="76">
                  <c:v>238.76999999999998</c:v>
                </c:pt>
                <c:pt idx="77">
                  <c:v>141.04</c:v>
                </c:pt>
                <c:pt idx="78">
                  <c:v>141.04</c:v>
                </c:pt>
                <c:pt idx="79">
                  <c:v>135.23999999999998</c:v>
                </c:pt>
                <c:pt idx="80">
                  <c:v>135.23999999999998</c:v>
                </c:pt>
                <c:pt idx="81">
                  <c:v>67.28</c:v>
                </c:pt>
                <c:pt idx="82">
                  <c:v>67.28</c:v>
                </c:pt>
                <c:pt idx="83">
                  <c:v>11.38</c:v>
                </c:pt>
                <c:pt idx="84">
                  <c:v>11.38</c:v>
                </c:pt>
                <c:pt idx="85">
                  <c:v>3.9</c:v>
                </c:pt>
                <c:pt idx="86">
                  <c:v>3.9</c:v>
                </c:pt>
                <c:pt idx="87">
                  <c:v>0.9</c:v>
                </c:pt>
                <c:pt idx="88">
                  <c:v>0</c:v>
                </c:pt>
              </c:numCache>
            </c:numRef>
          </c:xVal>
          <c:yVal>
            <c:numRef>
              <c:f>Sheet1!$H$2:$H$90</c:f>
              <c:numCache>
                <c:formatCode>General</c:formatCode>
                <c:ptCount val="89"/>
                <c:pt idx="0">
                  <c:v>400</c:v>
                </c:pt>
                <c:pt idx="1">
                  <c:v>400</c:v>
                </c:pt>
                <c:pt idx="2">
                  <c:v>399</c:v>
                </c:pt>
                <c:pt idx="3">
                  <c:v>399</c:v>
                </c:pt>
                <c:pt idx="4">
                  <c:v>387</c:v>
                </c:pt>
                <c:pt idx="5">
                  <c:v>387</c:v>
                </c:pt>
                <c:pt idx="6">
                  <c:v>386</c:v>
                </c:pt>
                <c:pt idx="7">
                  <c:v>386</c:v>
                </c:pt>
                <c:pt idx="8">
                  <c:v>385</c:v>
                </c:pt>
                <c:pt idx="9">
                  <c:v>385</c:v>
                </c:pt>
                <c:pt idx="10">
                  <c:v>382</c:v>
                </c:pt>
                <c:pt idx="11">
                  <c:v>382</c:v>
                </c:pt>
                <c:pt idx="12">
                  <c:v>376</c:v>
                </c:pt>
                <c:pt idx="13">
                  <c:v>376</c:v>
                </c:pt>
                <c:pt idx="14">
                  <c:v>372</c:v>
                </c:pt>
                <c:pt idx="15">
                  <c:v>372</c:v>
                </c:pt>
                <c:pt idx="16">
                  <c:v>369</c:v>
                </c:pt>
                <c:pt idx="17">
                  <c:v>369</c:v>
                </c:pt>
                <c:pt idx="18">
                  <c:v>369</c:v>
                </c:pt>
                <c:pt idx="19">
                  <c:v>369</c:v>
                </c:pt>
                <c:pt idx="20">
                  <c:v>367</c:v>
                </c:pt>
                <c:pt idx="21">
                  <c:v>367</c:v>
                </c:pt>
                <c:pt idx="22">
                  <c:v>363</c:v>
                </c:pt>
                <c:pt idx="23">
                  <c:v>363</c:v>
                </c:pt>
                <c:pt idx="24">
                  <c:v>362</c:v>
                </c:pt>
                <c:pt idx="25">
                  <c:v>362</c:v>
                </c:pt>
                <c:pt idx="26">
                  <c:v>359</c:v>
                </c:pt>
                <c:pt idx="27">
                  <c:v>359</c:v>
                </c:pt>
                <c:pt idx="28">
                  <c:v>357</c:v>
                </c:pt>
                <c:pt idx="29">
                  <c:v>357</c:v>
                </c:pt>
                <c:pt idx="30">
                  <c:v>354</c:v>
                </c:pt>
                <c:pt idx="31">
                  <c:v>354</c:v>
                </c:pt>
                <c:pt idx="32">
                  <c:v>350</c:v>
                </c:pt>
                <c:pt idx="33">
                  <c:v>350</c:v>
                </c:pt>
                <c:pt idx="34">
                  <c:v>350</c:v>
                </c:pt>
                <c:pt idx="35">
                  <c:v>350</c:v>
                </c:pt>
                <c:pt idx="36">
                  <c:v>348</c:v>
                </c:pt>
                <c:pt idx="37">
                  <c:v>348</c:v>
                </c:pt>
                <c:pt idx="38">
                  <c:v>348</c:v>
                </c:pt>
                <c:pt idx="39">
                  <c:v>348</c:v>
                </c:pt>
                <c:pt idx="40">
                  <c:v>344</c:v>
                </c:pt>
                <c:pt idx="41">
                  <c:v>344</c:v>
                </c:pt>
                <c:pt idx="42">
                  <c:v>342</c:v>
                </c:pt>
                <c:pt idx="43">
                  <c:v>342</c:v>
                </c:pt>
                <c:pt idx="44">
                  <c:v>338</c:v>
                </c:pt>
                <c:pt idx="45">
                  <c:v>338</c:v>
                </c:pt>
                <c:pt idx="46">
                  <c:v>333</c:v>
                </c:pt>
                <c:pt idx="47">
                  <c:v>333</c:v>
                </c:pt>
                <c:pt idx="48">
                  <c:v>327</c:v>
                </c:pt>
                <c:pt idx="49">
                  <c:v>327</c:v>
                </c:pt>
                <c:pt idx="50">
                  <c:v>327</c:v>
                </c:pt>
                <c:pt idx="51">
                  <c:v>327</c:v>
                </c:pt>
                <c:pt idx="52">
                  <c:v>324</c:v>
                </c:pt>
                <c:pt idx="53">
                  <c:v>324</c:v>
                </c:pt>
                <c:pt idx="54">
                  <c:v>323</c:v>
                </c:pt>
                <c:pt idx="55">
                  <c:v>323</c:v>
                </c:pt>
                <c:pt idx="56">
                  <c:v>318</c:v>
                </c:pt>
                <c:pt idx="57">
                  <c:v>318</c:v>
                </c:pt>
                <c:pt idx="58">
                  <c:v>318</c:v>
                </c:pt>
                <c:pt idx="59">
                  <c:v>318</c:v>
                </c:pt>
                <c:pt idx="60">
                  <c:v>315</c:v>
                </c:pt>
                <c:pt idx="61">
                  <c:v>315</c:v>
                </c:pt>
                <c:pt idx="62">
                  <c:v>313</c:v>
                </c:pt>
                <c:pt idx="63">
                  <c:v>313</c:v>
                </c:pt>
                <c:pt idx="64">
                  <c:v>308</c:v>
                </c:pt>
                <c:pt idx="65">
                  <c:v>308</c:v>
                </c:pt>
                <c:pt idx="66">
                  <c:v>306</c:v>
                </c:pt>
                <c:pt idx="67">
                  <c:v>306</c:v>
                </c:pt>
                <c:pt idx="68">
                  <c:v>301</c:v>
                </c:pt>
                <c:pt idx="69">
                  <c:v>301</c:v>
                </c:pt>
                <c:pt idx="70">
                  <c:v>301</c:v>
                </c:pt>
                <c:pt idx="71">
                  <c:v>301</c:v>
                </c:pt>
                <c:pt idx="72">
                  <c:v>294</c:v>
                </c:pt>
                <c:pt idx="73">
                  <c:v>294</c:v>
                </c:pt>
                <c:pt idx="74">
                  <c:v>291</c:v>
                </c:pt>
                <c:pt idx="75">
                  <c:v>291</c:v>
                </c:pt>
                <c:pt idx="76">
                  <c:v>285</c:v>
                </c:pt>
                <c:pt idx="77">
                  <c:v>285</c:v>
                </c:pt>
                <c:pt idx="78">
                  <c:v>277</c:v>
                </c:pt>
                <c:pt idx="79">
                  <c:v>277</c:v>
                </c:pt>
                <c:pt idx="80">
                  <c:v>275</c:v>
                </c:pt>
                <c:pt idx="81">
                  <c:v>275</c:v>
                </c:pt>
                <c:pt idx="82">
                  <c:v>271</c:v>
                </c:pt>
                <c:pt idx="83">
                  <c:v>271</c:v>
                </c:pt>
                <c:pt idx="84">
                  <c:v>267</c:v>
                </c:pt>
                <c:pt idx="85">
                  <c:v>267</c:v>
                </c:pt>
                <c:pt idx="86">
                  <c:v>266</c:v>
                </c:pt>
                <c:pt idx="87">
                  <c:v>264</c:v>
                </c:pt>
                <c:pt idx="88">
                  <c:v>264</c:v>
                </c:pt>
              </c:numCache>
            </c:numRef>
          </c:yVal>
        </c:ser>
        <c:axId val="96497024"/>
        <c:axId val="96503296"/>
      </c:scatterChart>
      <c:valAx>
        <c:axId val="96497024"/>
        <c:scaling>
          <c:orientation val="minMax"/>
          <c:max val="3000"/>
        </c:scaling>
        <c:axPos val="b"/>
        <c:title>
          <c:tx>
            <c:rich>
              <a:bodyPr/>
              <a:lstStyle/>
              <a:p>
                <a:pPr>
                  <a:defRPr>
                    <a:solidFill>
                      <a:schemeClr val="bg1"/>
                    </a:solidFill>
                  </a:defRPr>
                </a:pPr>
                <a:r>
                  <a:rPr lang="en-US" dirty="0" smtClean="0">
                    <a:solidFill>
                      <a:schemeClr val="bg1"/>
                    </a:solidFill>
                  </a:rPr>
                  <a:t>Volume</a:t>
                </a:r>
                <a:r>
                  <a:rPr lang="en-US" baseline="0" dirty="0" smtClean="0">
                    <a:solidFill>
                      <a:schemeClr val="bg1"/>
                    </a:solidFill>
                  </a:rPr>
                  <a:t> (acre-feet)</a:t>
                </a:r>
                <a:endParaRPr lang="en-US" dirty="0">
                  <a:solidFill>
                    <a:schemeClr val="bg1"/>
                  </a:solidFill>
                </a:endParaRPr>
              </a:p>
            </c:rich>
          </c:tx>
          <c:layout>
            <c:manualLayout>
              <c:xMode val="edge"/>
              <c:yMode val="edge"/>
              <c:x val="0.42442596237970892"/>
              <c:y val="0.84449066783319382"/>
            </c:manualLayout>
          </c:layout>
        </c:title>
        <c:numFmt formatCode="#,##0" sourceLinked="0"/>
        <c:tickLblPos val="nextTo"/>
        <c:spPr>
          <a:ln w="31750">
            <a:solidFill>
              <a:prstClr val="white"/>
            </a:solidFill>
          </a:ln>
        </c:spPr>
        <c:txPr>
          <a:bodyPr/>
          <a:lstStyle/>
          <a:p>
            <a:pPr>
              <a:defRPr>
                <a:solidFill>
                  <a:schemeClr val="bg1"/>
                </a:solidFill>
              </a:defRPr>
            </a:pPr>
            <a:endParaRPr lang="en-US"/>
          </a:p>
        </c:txPr>
        <c:crossAx val="96503296"/>
        <c:crosses val="autoZero"/>
        <c:crossBetween val="midCat"/>
      </c:valAx>
      <c:valAx>
        <c:axId val="96503296"/>
        <c:scaling>
          <c:orientation val="minMax"/>
          <c:max val="400"/>
          <c:min val="250"/>
        </c:scaling>
        <c:axPos val="l"/>
        <c:title>
          <c:tx>
            <c:rich>
              <a:bodyPr rot="-5400000" vert="horz"/>
              <a:lstStyle/>
              <a:p>
                <a:pPr>
                  <a:defRPr>
                    <a:solidFill>
                      <a:schemeClr val="bg1"/>
                    </a:solidFill>
                  </a:defRPr>
                </a:pPr>
                <a:r>
                  <a:rPr lang="en-US" dirty="0" smtClean="0">
                    <a:solidFill>
                      <a:schemeClr val="bg1"/>
                    </a:solidFill>
                  </a:rPr>
                  <a:t>Price ($/acre-foot)</a:t>
                </a:r>
                <a:endParaRPr lang="en-US" dirty="0">
                  <a:solidFill>
                    <a:schemeClr val="bg1"/>
                  </a:solidFill>
                </a:endParaRPr>
              </a:p>
            </c:rich>
          </c:tx>
          <c:layout>
            <c:manualLayout>
              <c:xMode val="edge"/>
              <c:yMode val="edge"/>
              <c:x val="2.3611111111111211E-2"/>
              <c:y val="0.34704316127150781"/>
            </c:manualLayout>
          </c:layout>
        </c:title>
        <c:numFmt formatCode="&quot;$&quot;#,##0" sourceLinked="0"/>
        <c:tickLblPos val="nextTo"/>
        <c:spPr>
          <a:ln w="31750">
            <a:solidFill>
              <a:schemeClr val="bg1"/>
            </a:solidFill>
          </a:ln>
        </c:spPr>
        <c:txPr>
          <a:bodyPr/>
          <a:lstStyle/>
          <a:p>
            <a:pPr>
              <a:defRPr>
                <a:solidFill>
                  <a:schemeClr val="bg1"/>
                </a:solidFill>
              </a:defRPr>
            </a:pPr>
            <a:endParaRPr lang="en-US"/>
          </a:p>
        </c:txPr>
        <c:crossAx val="96497024"/>
        <c:crosses val="autoZero"/>
        <c:crossBetween val="midCat"/>
        <c:majorUnit val="50"/>
      </c:valAx>
    </c:plotArea>
    <c:legend>
      <c:legendPos val="b"/>
      <c:legendEntry>
        <c:idx val="2"/>
        <c:delete val="1"/>
      </c:legendEntry>
      <c:legendEntry>
        <c:idx val="3"/>
        <c:delete val="1"/>
      </c:legendEntry>
      <c:layout>
        <c:manualLayout>
          <c:xMode val="edge"/>
          <c:yMode val="edge"/>
          <c:x val="0.18216524496937891"/>
          <c:y val="0.87823111694372114"/>
          <c:w val="0.62455839895013121"/>
          <c:h val="7.7324438611840504E-2"/>
        </c:manualLayout>
      </c:layout>
      <c:txPr>
        <a:bodyPr/>
        <a:lstStyle/>
        <a:p>
          <a:pPr>
            <a:defRPr>
              <a:solidFill>
                <a:schemeClr val="bg1"/>
              </a:solidFill>
            </a:defRPr>
          </a:pPr>
          <a:endParaRPr lang="en-US"/>
        </a:p>
      </c:txPr>
    </c:legend>
    <c:plotVisOnly val="1"/>
  </c:chart>
  <c:txPr>
    <a:bodyPr/>
    <a:lstStyle/>
    <a:p>
      <a:pPr>
        <a:defRPr sz="1800"/>
      </a:pPr>
      <a:endParaRPr lang="en-US"/>
    </a:p>
  </c:txPr>
  <c:externalData r:id="rId1"/>
</c:chartSpace>
</file>

<file path=ppt/charts/chart8.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0.14173731408574061"/>
          <c:y val="6.7319480898222206E-2"/>
          <c:w val="0.75891896325460051"/>
          <c:h val="0.71110484106153393"/>
        </c:manualLayout>
      </c:layout>
      <c:scatterChart>
        <c:scatterStyle val="lineMarker"/>
        <c:ser>
          <c:idx val="0"/>
          <c:order val="0"/>
          <c:tx>
            <c:v>Buyer Bids</c:v>
          </c:tx>
          <c:spPr>
            <a:ln w="28575">
              <a:noFill/>
            </a:ln>
          </c:spPr>
          <c:marker>
            <c:symbol val="circle"/>
            <c:size val="5"/>
            <c:spPr>
              <a:solidFill>
                <a:schemeClr val="accent2"/>
              </a:solidFill>
              <a:ln>
                <a:solidFill>
                  <a:schemeClr val="accent2"/>
                </a:solidFill>
              </a:ln>
            </c:spPr>
          </c:marker>
          <c:xVal>
            <c:numRef>
              <c:f>'Sheet1'!$A$2:$A$30</c:f>
              <c:numCache>
                <c:formatCode>General</c:formatCode>
                <c:ptCount val="29"/>
                <c:pt idx="0">
                  <c:v>296.2</c:v>
                </c:pt>
                <c:pt idx="1">
                  <c:v>566.76</c:v>
                </c:pt>
                <c:pt idx="28">
                  <c:v>8.0600000000000023</c:v>
                </c:pt>
              </c:numCache>
            </c:numRef>
          </c:xVal>
          <c:yVal>
            <c:numRef>
              <c:f>'Sheet1'!$B$2:$B$30</c:f>
              <c:numCache>
                <c:formatCode>General</c:formatCode>
                <c:ptCount val="29"/>
                <c:pt idx="0">
                  <c:v>256</c:v>
                </c:pt>
                <c:pt idx="1">
                  <c:v>260</c:v>
                </c:pt>
                <c:pt idx="28">
                  <c:v>400</c:v>
                </c:pt>
              </c:numCache>
            </c:numRef>
          </c:yVal>
        </c:ser>
        <c:ser>
          <c:idx val="1"/>
          <c:order val="1"/>
          <c:tx>
            <c:v>Seller Asks</c:v>
          </c:tx>
          <c:spPr>
            <a:ln w="28575">
              <a:noFill/>
            </a:ln>
          </c:spPr>
          <c:marker>
            <c:symbol val="circle"/>
            <c:size val="5"/>
            <c:spPr>
              <a:solidFill>
                <a:schemeClr val="tx2">
                  <a:lumMod val="60000"/>
                  <a:lumOff val="40000"/>
                </a:schemeClr>
              </a:solidFill>
              <a:ln>
                <a:solidFill>
                  <a:schemeClr val="tx2">
                    <a:lumMod val="60000"/>
                    <a:lumOff val="40000"/>
                  </a:schemeClr>
                </a:solidFill>
              </a:ln>
            </c:spPr>
          </c:marker>
          <c:xVal>
            <c:numRef>
              <c:f>'Sheet1'!$C$2:$C$46</c:f>
              <c:numCache>
                <c:formatCode>General</c:formatCode>
                <c:ptCount val="45"/>
                <c:pt idx="17">
                  <c:v>2014.41</c:v>
                </c:pt>
                <c:pt idx="24">
                  <c:v>18.07</c:v>
                </c:pt>
                <c:pt idx="25">
                  <c:v>65.7</c:v>
                </c:pt>
                <c:pt idx="43">
                  <c:v>3</c:v>
                </c:pt>
              </c:numCache>
            </c:numRef>
          </c:xVal>
          <c:yVal>
            <c:numRef>
              <c:f>'Sheet1'!$D$2:$D$46</c:f>
              <c:numCache>
                <c:formatCode>General</c:formatCode>
                <c:ptCount val="45"/>
                <c:pt idx="17">
                  <c:v>350</c:v>
                </c:pt>
                <c:pt idx="24">
                  <c:v>327</c:v>
                </c:pt>
                <c:pt idx="25">
                  <c:v>327</c:v>
                </c:pt>
                <c:pt idx="43">
                  <c:v>266</c:v>
                </c:pt>
              </c:numCache>
            </c:numRef>
          </c:yVal>
        </c:ser>
        <c:ser>
          <c:idx val="2"/>
          <c:order val="2"/>
          <c:tx>
            <c:v>Market Demand</c:v>
          </c:tx>
          <c:spPr>
            <a:ln w="50800">
              <a:noFill/>
            </a:ln>
          </c:spPr>
          <c:marker>
            <c:symbol val="none"/>
          </c:marker>
          <c:xVal>
            <c:numRef>
              <c:f>'Sheet1'!$E$2:$E$59</c:f>
              <c:numCache>
                <c:formatCode>General</c:formatCode>
                <c:ptCount val="58"/>
                <c:pt idx="0">
                  <c:v>2667.4700000000012</c:v>
                </c:pt>
                <c:pt idx="1">
                  <c:v>2371.269999999985</c:v>
                </c:pt>
                <c:pt idx="2">
                  <c:v>2371.269999999985</c:v>
                </c:pt>
                <c:pt idx="3">
                  <c:v>1804.5100000000002</c:v>
                </c:pt>
                <c:pt idx="4">
                  <c:v>1804.5100000000002</c:v>
                </c:pt>
                <c:pt idx="5">
                  <c:v>1789.9100000000003</c:v>
                </c:pt>
                <c:pt idx="6">
                  <c:v>1789.9100000000003</c:v>
                </c:pt>
                <c:pt idx="7">
                  <c:v>1772.7900000000004</c:v>
                </c:pt>
                <c:pt idx="8">
                  <c:v>1772.7900000000004</c:v>
                </c:pt>
                <c:pt idx="9">
                  <c:v>1596.7200000000003</c:v>
                </c:pt>
                <c:pt idx="10">
                  <c:v>1596.7200000000003</c:v>
                </c:pt>
                <c:pt idx="11">
                  <c:v>1595.8200000000002</c:v>
                </c:pt>
                <c:pt idx="12">
                  <c:v>1595.8200000000002</c:v>
                </c:pt>
                <c:pt idx="13">
                  <c:v>1586.02</c:v>
                </c:pt>
                <c:pt idx="14">
                  <c:v>1586.02</c:v>
                </c:pt>
                <c:pt idx="15">
                  <c:v>1585.37</c:v>
                </c:pt>
                <c:pt idx="16">
                  <c:v>1585.37</c:v>
                </c:pt>
                <c:pt idx="17">
                  <c:v>1577.5700000000002</c:v>
                </c:pt>
                <c:pt idx="18">
                  <c:v>1577.5700000000002</c:v>
                </c:pt>
                <c:pt idx="19">
                  <c:v>1570.9700000000003</c:v>
                </c:pt>
                <c:pt idx="20">
                  <c:v>1570.9700000000003</c:v>
                </c:pt>
                <c:pt idx="21">
                  <c:v>1565.9700000000003</c:v>
                </c:pt>
                <c:pt idx="22">
                  <c:v>1565.9700000000003</c:v>
                </c:pt>
                <c:pt idx="23">
                  <c:v>988.15</c:v>
                </c:pt>
                <c:pt idx="24">
                  <c:v>988.15</c:v>
                </c:pt>
                <c:pt idx="25">
                  <c:v>500.65000000000032</c:v>
                </c:pt>
                <c:pt idx="26">
                  <c:v>500.65000000000032</c:v>
                </c:pt>
                <c:pt idx="27">
                  <c:v>465.84999999999997</c:v>
                </c:pt>
                <c:pt idx="28">
                  <c:v>465.84999999999997</c:v>
                </c:pt>
                <c:pt idx="29">
                  <c:v>286.48999999999899</c:v>
                </c:pt>
                <c:pt idx="30">
                  <c:v>286.48999999999899</c:v>
                </c:pt>
                <c:pt idx="31">
                  <c:v>270.58999999999969</c:v>
                </c:pt>
                <c:pt idx="32">
                  <c:v>270.58999999999969</c:v>
                </c:pt>
                <c:pt idx="33">
                  <c:v>223.23000000000005</c:v>
                </c:pt>
                <c:pt idx="34">
                  <c:v>223.23000000000005</c:v>
                </c:pt>
                <c:pt idx="35">
                  <c:v>221.93000000000004</c:v>
                </c:pt>
                <c:pt idx="36">
                  <c:v>221.93000000000004</c:v>
                </c:pt>
                <c:pt idx="37">
                  <c:v>206.83000000000004</c:v>
                </c:pt>
                <c:pt idx="38">
                  <c:v>206.83000000000004</c:v>
                </c:pt>
                <c:pt idx="39">
                  <c:v>201.63000000000002</c:v>
                </c:pt>
                <c:pt idx="40">
                  <c:v>201.63000000000002</c:v>
                </c:pt>
                <c:pt idx="41">
                  <c:v>194.83</c:v>
                </c:pt>
                <c:pt idx="42">
                  <c:v>194.83</c:v>
                </c:pt>
                <c:pt idx="43">
                  <c:v>185.70000000000002</c:v>
                </c:pt>
                <c:pt idx="44">
                  <c:v>185.70000000000002</c:v>
                </c:pt>
                <c:pt idx="45">
                  <c:v>180.54000000000005</c:v>
                </c:pt>
                <c:pt idx="46">
                  <c:v>180.54000000000005</c:v>
                </c:pt>
                <c:pt idx="47">
                  <c:v>90.330000000000013</c:v>
                </c:pt>
                <c:pt idx="48">
                  <c:v>90.330000000000013</c:v>
                </c:pt>
                <c:pt idx="49">
                  <c:v>57.130000000000031</c:v>
                </c:pt>
                <c:pt idx="50">
                  <c:v>57.130000000000031</c:v>
                </c:pt>
                <c:pt idx="51">
                  <c:v>50.660000000000011</c:v>
                </c:pt>
                <c:pt idx="52">
                  <c:v>50.660000000000011</c:v>
                </c:pt>
                <c:pt idx="53">
                  <c:v>49.760000000000019</c:v>
                </c:pt>
                <c:pt idx="54">
                  <c:v>49.760000000000019</c:v>
                </c:pt>
                <c:pt idx="55">
                  <c:v>8.0600000000000023</c:v>
                </c:pt>
                <c:pt idx="56">
                  <c:v>8.0600000000000023</c:v>
                </c:pt>
                <c:pt idx="57">
                  <c:v>0</c:v>
                </c:pt>
              </c:numCache>
            </c:numRef>
          </c:xVal>
          <c:yVal>
            <c:numRef>
              <c:f>'Sheet1'!$F$2:$F$59</c:f>
              <c:numCache>
                <c:formatCode>General</c:formatCode>
                <c:ptCount val="58"/>
                <c:pt idx="0">
                  <c:v>256</c:v>
                </c:pt>
                <c:pt idx="1">
                  <c:v>256</c:v>
                </c:pt>
                <c:pt idx="2">
                  <c:v>260</c:v>
                </c:pt>
                <c:pt idx="3">
                  <c:v>260</c:v>
                </c:pt>
                <c:pt idx="4">
                  <c:v>263</c:v>
                </c:pt>
                <c:pt idx="5">
                  <c:v>263</c:v>
                </c:pt>
                <c:pt idx="6">
                  <c:v>268</c:v>
                </c:pt>
                <c:pt idx="7">
                  <c:v>268</c:v>
                </c:pt>
                <c:pt idx="8">
                  <c:v>293</c:v>
                </c:pt>
                <c:pt idx="9">
                  <c:v>293</c:v>
                </c:pt>
                <c:pt idx="10">
                  <c:v>295</c:v>
                </c:pt>
                <c:pt idx="11">
                  <c:v>295</c:v>
                </c:pt>
                <c:pt idx="12">
                  <c:v>306</c:v>
                </c:pt>
                <c:pt idx="13">
                  <c:v>306</c:v>
                </c:pt>
                <c:pt idx="14">
                  <c:v>321</c:v>
                </c:pt>
                <c:pt idx="15">
                  <c:v>321</c:v>
                </c:pt>
                <c:pt idx="16">
                  <c:v>325</c:v>
                </c:pt>
                <c:pt idx="17">
                  <c:v>325</c:v>
                </c:pt>
                <c:pt idx="18">
                  <c:v>327</c:v>
                </c:pt>
                <c:pt idx="19">
                  <c:v>327</c:v>
                </c:pt>
                <c:pt idx="20">
                  <c:v>332</c:v>
                </c:pt>
                <c:pt idx="21">
                  <c:v>332</c:v>
                </c:pt>
                <c:pt idx="22">
                  <c:v>335</c:v>
                </c:pt>
                <c:pt idx="23">
                  <c:v>335</c:v>
                </c:pt>
                <c:pt idx="24">
                  <c:v>338</c:v>
                </c:pt>
                <c:pt idx="25">
                  <c:v>338</c:v>
                </c:pt>
                <c:pt idx="26">
                  <c:v>346</c:v>
                </c:pt>
                <c:pt idx="27">
                  <c:v>346</c:v>
                </c:pt>
                <c:pt idx="28">
                  <c:v>347</c:v>
                </c:pt>
                <c:pt idx="29">
                  <c:v>347</c:v>
                </c:pt>
                <c:pt idx="30">
                  <c:v>348</c:v>
                </c:pt>
                <c:pt idx="31">
                  <c:v>348</c:v>
                </c:pt>
                <c:pt idx="32">
                  <c:v>349</c:v>
                </c:pt>
                <c:pt idx="33">
                  <c:v>349</c:v>
                </c:pt>
                <c:pt idx="34">
                  <c:v>350</c:v>
                </c:pt>
                <c:pt idx="35">
                  <c:v>350</c:v>
                </c:pt>
                <c:pt idx="36">
                  <c:v>353</c:v>
                </c:pt>
                <c:pt idx="37">
                  <c:v>353</c:v>
                </c:pt>
                <c:pt idx="38">
                  <c:v>357</c:v>
                </c:pt>
                <c:pt idx="39">
                  <c:v>357</c:v>
                </c:pt>
                <c:pt idx="40">
                  <c:v>359</c:v>
                </c:pt>
                <c:pt idx="41">
                  <c:v>359</c:v>
                </c:pt>
                <c:pt idx="42">
                  <c:v>362</c:v>
                </c:pt>
                <c:pt idx="43">
                  <c:v>362</c:v>
                </c:pt>
                <c:pt idx="44">
                  <c:v>364</c:v>
                </c:pt>
                <c:pt idx="45">
                  <c:v>364</c:v>
                </c:pt>
                <c:pt idx="46">
                  <c:v>377</c:v>
                </c:pt>
                <c:pt idx="47">
                  <c:v>377</c:v>
                </c:pt>
                <c:pt idx="48">
                  <c:v>377</c:v>
                </c:pt>
                <c:pt idx="49">
                  <c:v>377</c:v>
                </c:pt>
                <c:pt idx="50">
                  <c:v>385</c:v>
                </c:pt>
                <c:pt idx="51">
                  <c:v>385</c:v>
                </c:pt>
                <c:pt idx="52">
                  <c:v>386</c:v>
                </c:pt>
                <c:pt idx="53">
                  <c:v>386</c:v>
                </c:pt>
                <c:pt idx="54">
                  <c:v>392</c:v>
                </c:pt>
                <c:pt idx="55">
                  <c:v>392</c:v>
                </c:pt>
                <c:pt idx="56">
                  <c:v>400</c:v>
                </c:pt>
                <c:pt idx="57">
                  <c:v>400</c:v>
                </c:pt>
              </c:numCache>
            </c:numRef>
          </c:yVal>
        </c:ser>
        <c:ser>
          <c:idx val="3"/>
          <c:order val="3"/>
          <c:tx>
            <c:v>Market Supply</c:v>
          </c:tx>
          <c:spPr>
            <a:ln w="50800">
              <a:noFill/>
            </a:ln>
          </c:spPr>
          <c:marker>
            <c:symbol val="none"/>
          </c:marker>
          <c:xVal>
            <c:numRef>
              <c:f>'Sheet1'!$G$2:$G$90</c:f>
              <c:numCache>
                <c:formatCode>General</c:formatCode>
                <c:ptCount val="89"/>
                <c:pt idx="0">
                  <c:v>6628.8600000000024</c:v>
                </c:pt>
                <c:pt idx="1">
                  <c:v>6627.8600000000024</c:v>
                </c:pt>
                <c:pt idx="2">
                  <c:v>6627.8600000000024</c:v>
                </c:pt>
                <c:pt idx="3">
                  <c:v>6627.2899999999981</c:v>
                </c:pt>
                <c:pt idx="4">
                  <c:v>6627.2899999999981</c:v>
                </c:pt>
                <c:pt idx="5">
                  <c:v>6610.8899999999994</c:v>
                </c:pt>
                <c:pt idx="6">
                  <c:v>6610.8899999999994</c:v>
                </c:pt>
                <c:pt idx="7">
                  <c:v>6583.09</c:v>
                </c:pt>
                <c:pt idx="8">
                  <c:v>6583.09</c:v>
                </c:pt>
                <c:pt idx="9">
                  <c:v>6551.99</c:v>
                </c:pt>
                <c:pt idx="10">
                  <c:v>6551.99</c:v>
                </c:pt>
                <c:pt idx="11">
                  <c:v>6531.9399999999978</c:v>
                </c:pt>
                <c:pt idx="12">
                  <c:v>6531.9399999999978</c:v>
                </c:pt>
                <c:pt idx="13">
                  <c:v>6443.4299999999994</c:v>
                </c:pt>
                <c:pt idx="14">
                  <c:v>6443.4299999999994</c:v>
                </c:pt>
                <c:pt idx="15">
                  <c:v>5417.48</c:v>
                </c:pt>
                <c:pt idx="16">
                  <c:v>5417.48</c:v>
                </c:pt>
                <c:pt idx="17">
                  <c:v>5392.3799999999983</c:v>
                </c:pt>
                <c:pt idx="18">
                  <c:v>5392.3799999999983</c:v>
                </c:pt>
                <c:pt idx="19">
                  <c:v>5334.24</c:v>
                </c:pt>
                <c:pt idx="20">
                  <c:v>5334.24</c:v>
                </c:pt>
                <c:pt idx="21">
                  <c:v>5264.7899999999981</c:v>
                </c:pt>
                <c:pt idx="22">
                  <c:v>5264.7899999999981</c:v>
                </c:pt>
                <c:pt idx="23">
                  <c:v>5257.7899999999981</c:v>
                </c:pt>
                <c:pt idx="24">
                  <c:v>5257.7899999999981</c:v>
                </c:pt>
                <c:pt idx="25">
                  <c:v>5219.6100000000024</c:v>
                </c:pt>
                <c:pt idx="26">
                  <c:v>5219.6100000000024</c:v>
                </c:pt>
                <c:pt idx="27">
                  <c:v>3531.0700000000006</c:v>
                </c:pt>
                <c:pt idx="28">
                  <c:v>3531.0700000000006</c:v>
                </c:pt>
                <c:pt idx="29">
                  <c:v>3368.0800000000008</c:v>
                </c:pt>
                <c:pt idx="30">
                  <c:v>3368.0800000000008</c:v>
                </c:pt>
                <c:pt idx="31">
                  <c:v>3365.0200000000004</c:v>
                </c:pt>
                <c:pt idx="32">
                  <c:v>3365.0200000000004</c:v>
                </c:pt>
                <c:pt idx="33">
                  <c:v>3268.8200000000006</c:v>
                </c:pt>
                <c:pt idx="34">
                  <c:v>3268.8200000000006</c:v>
                </c:pt>
                <c:pt idx="35">
                  <c:v>1254.4100000000001</c:v>
                </c:pt>
                <c:pt idx="36">
                  <c:v>1254.4100000000001</c:v>
                </c:pt>
                <c:pt idx="37">
                  <c:v>1236.6099999999999</c:v>
                </c:pt>
                <c:pt idx="38">
                  <c:v>1236.6099999999999</c:v>
                </c:pt>
                <c:pt idx="39">
                  <c:v>1203.01</c:v>
                </c:pt>
                <c:pt idx="40">
                  <c:v>1203.01</c:v>
                </c:pt>
                <c:pt idx="41">
                  <c:v>1190.96</c:v>
                </c:pt>
                <c:pt idx="42">
                  <c:v>1190.96</c:v>
                </c:pt>
                <c:pt idx="43">
                  <c:v>1116.6599999999999</c:v>
                </c:pt>
                <c:pt idx="44">
                  <c:v>1116.6599999999999</c:v>
                </c:pt>
                <c:pt idx="45">
                  <c:v>880.09000000000015</c:v>
                </c:pt>
                <c:pt idx="46">
                  <c:v>880.09000000000015</c:v>
                </c:pt>
                <c:pt idx="47">
                  <c:v>874.29000000000053</c:v>
                </c:pt>
                <c:pt idx="48">
                  <c:v>874.29000000000053</c:v>
                </c:pt>
                <c:pt idx="49">
                  <c:v>856.22</c:v>
                </c:pt>
                <c:pt idx="50">
                  <c:v>856.22</c:v>
                </c:pt>
                <c:pt idx="51">
                  <c:v>790.52</c:v>
                </c:pt>
                <c:pt idx="52">
                  <c:v>790.52</c:v>
                </c:pt>
                <c:pt idx="53">
                  <c:v>702.03</c:v>
                </c:pt>
                <c:pt idx="54">
                  <c:v>702.03</c:v>
                </c:pt>
                <c:pt idx="55">
                  <c:v>690.63</c:v>
                </c:pt>
                <c:pt idx="56">
                  <c:v>690.63</c:v>
                </c:pt>
                <c:pt idx="57">
                  <c:v>689.94999999999948</c:v>
                </c:pt>
                <c:pt idx="58">
                  <c:v>689.94999999999948</c:v>
                </c:pt>
                <c:pt idx="59">
                  <c:v>581.34999999999798</c:v>
                </c:pt>
                <c:pt idx="60">
                  <c:v>581.34999999999798</c:v>
                </c:pt>
                <c:pt idx="61">
                  <c:v>473.85</c:v>
                </c:pt>
                <c:pt idx="62">
                  <c:v>473.85</c:v>
                </c:pt>
                <c:pt idx="63">
                  <c:v>425.76</c:v>
                </c:pt>
                <c:pt idx="64">
                  <c:v>425.76</c:v>
                </c:pt>
                <c:pt idx="65">
                  <c:v>422.86</c:v>
                </c:pt>
                <c:pt idx="66">
                  <c:v>422.86</c:v>
                </c:pt>
                <c:pt idx="67">
                  <c:v>418.26</c:v>
                </c:pt>
                <c:pt idx="68">
                  <c:v>418.26</c:v>
                </c:pt>
                <c:pt idx="69">
                  <c:v>387.46000000000004</c:v>
                </c:pt>
                <c:pt idx="70">
                  <c:v>387.46000000000004</c:v>
                </c:pt>
                <c:pt idx="71">
                  <c:v>313.72999999999894</c:v>
                </c:pt>
                <c:pt idx="72">
                  <c:v>313.72999999999894</c:v>
                </c:pt>
                <c:pt idx="73">
                  <c:v>293.15000000000032</c:v>
                </c:pt>
                <c:pt idx="74">
                  <c:v>293.15000000000032</c:v>
                </c:pt>
                <c:pt idx="75">
                  <c:v>238.76999999999998</c:v>
                </c:pt>
                <c:pt idx="76">
                  <c:v>238.76999999999998</c:v>
                </c:pt>
                <c:pt idx="77">
                  <c:v>141.04</c:v>
                </c:pt>
                <c:pt idx="78">
                  <c:v>141.04</c:v>
                </c:pt>
                <c:pt idx="79">
                  <c:v>135.23999999999998</c:v>
                </c:pt>
                <c:pt idx="80">
                  <c:v>135.23999999999998</c:v>
                </c:pt>
                <c:pt idx="81">
                  <c:v>67.28</c:v>
                </c:pt>
                <c:pt idx="82">
                  <c:v>67.28</c:v>
                </c:pt>
                <c:pt idx="83">
                  <c:v>11.38</c:v>
                </c:pt>
                <c:pt idx="84">
                  <c:v>11.38</c:v>
                </c:pt>
                <c:pt idx="85">
                  <c:v>3.9</c:v>
                </c:pt>
                <c:pt idx="86">
                  <c:v>3.9</c:v>
                </c:pt>
                <c:pt idx="87">
                  <c:v>0.9</c:v>
                </c:pt>
                <c:pt idx="88">
                  <c:v>0</c:v>
                </c:pt>
              </c:numCache>
            </c:numRef>
          </c:xVal>
          <c:yVal>
            <c:numRef>
              <c:f>'Sheet1'!$H$2:$H$90</c:f>
              <c:numCache>
                <c:formatCode>General</c:formatCode>
                <c:ptCount val="89"/>
                <c:pt idx="0">
                  <c:v>400</c:v>
                </c:pt>
                <c:pt idx="1">
                  <c:v>400</c:v>
                </c:pt>
                <c:pt idx="2">
                  <c:v>399</c:v>
                </c:pt>
                <c:pt idx="3">
                  <c:v>399</c:v>
                </c:pt>
                <c:pt idx="4">
                  <c:v>387</c:v>
                </c:pt>
                <c:pt idx="5">
                  <c:v>387</c:v>
                </c:pt>
                <c:pt idx="6">
                  <c:v>386</c:v>
                </c:pt>
                <c:pt idx="7">
                  <c:v>386</c:v>
                </c:pt>
                <c:pt idx="8">
                  <c:v>385</c:v>
                </c:pt>
                <c:pt idx="9">
                  <c:v>385</c:v>
                </c:pt>
                <c:pt idx="10">
                  <c:v>382</c:v>
                </c:pt>
                <c:pt idx="11">
                  <c:v>382</c:v>
                </c:pt>
                <c:pt idx="12">
                  <c:v>376</c:v>
                </c:pt>
                <c:pt idx="13">
                  <c:v>376</c:v>
                </c:pt>
                <c:pt idx="14">
                  <c:v>372</c:v>
                </c:pt>
                <c:pt idx="15">
                  <c:v>372</c:v>
                </c:pt>
                <c:pt idx="16">
                  <c:v>369</c:v>
                </c:pt>
                <c:pt idx="17">
                  <c:v>369</c:v>
                </c:pt>
                <c:pt idx="18">
                  <c:v>369</c:v>
                </c:pt>
                <c:pt idx="19">
                  <c:v>369</c:v>
                </c:pt>
                <c:pt idx="20">
                  <c:v>367</c:v>
                </c:pt>
                <c:pt idx="21">
                  <c:v>367</c:v>
                </c:pt>
                <c:pt idx="22">
                  <c:v>363</c:v>
                </c:pt>
                <c:pt idx="23">
                  <c:v>363</c:v>
                </c:pt>
                <c:pt idx="24">
                  <c:v>362</c:v>
                </c:pt>
                <c:pt idx="25">
                  <c:v>362</c:v>
                </c:pt>
                <c:pt idx="26">
                  <c:v>359</c:v>
                </c:pt>
                <c:pt idx="27">
                  <c:v>359</c:v>
                </c:pt>
                <c:pt idx="28">
                  <c:v>357</c:v>
                </c:pt>
                <c:pt idx="29">
                  <c:v>357</c:v>
                </c:pt>
                <c:pt idx="30">
                  <c:v>354</c:v>
                </c:pt>
                <c:pt idx="31">
                  <c:v>354</c:v>
                </c:pt>
                <c:pt idx="32">
                  <c:v>350</c:v>
                </c:pt>
                <c:pt idx="33">
                  <c:v>350</c:v>
                </c:pt>
                <c:pt idx="34">
                  <c:v>350</c:v>
                </c:pt>
                <c:pt idx="35">
                  <c:v>350</c:v>
                </c:pt>
                <c:pt idx="36">
                  <c:v>348</c:v>
                </c:pt>
                <c:pt idx="37">
                  <c:v>348</c:v>
                </c:pt>
                <c:pt idx="38">
                  <c:v>348</c:v>
                </c:pt>
                <c:pt idx="39">
                  <c:v>348</c:v>
                </c:pt>
                <c:pt idx="40">
                  <c:v>344</c:v>
                </c:pt>
                <c:pt idx="41">
                  <c:v>344</c:v>
                </c:pt>
                <c:pt idx="42">
                  <c:v>342</c:v>
                </c:pt>
                <c:pt idx="43">
                  <c:v>342</c:v>
                </c:pt>
                <c:pt idx="44">
                  <c:v>338</c:v>
                </c:pt>
                <c:pt idx="45">
                  <c:v>338</c:v>
                </c:pt>
                <c:pt idx="46">
                  <c:v>333</c:v>
                </c:pt>
                <c:pt idx="47">
                  <c:v>333</c:v>
                </c:pt>
                <c:pt idx="48">
                  <c:v>327</c:v>
                </c:pt>
                <c:pt idx="49">
                  <c:v>327</c:v>
                </c:pt>
                <c:pt idx="50">
                  <c:v>327</c:v>
                </c:pt>
                <c:pt idx="51">
                  <c:v>327</c:v>
                </c:pt>
                <c:pt idx="52">
                  <c:v>324</c:v>
                </c:pt>
                <c:pt idx="53">
                  <c:v>324</c:v>
                </c:pt>
                <c:pt idx="54">
                  <c:v>323</c:v>
                </c:pt>
                <c:pt idx="55">
                  <c:v>323</c:v>
                </c:pt>
                <c:pt idx="56">
                  <c:v>318</c:v>
                </c:pt>
                <c:pt idx="57">
                  <c:v>318</c:v>
                </c:pt>
                <c:pt idx="58">
                  <c:v>318</c:v>
                </c:pt>
                <c:pt idx="59">
                  <c:v>318</c:v>
                </c:pt>
                <c:pt idx="60">
                  <c:v>315</c:v>
                </c:pt>
                <c:pt idx="61">
                  <c:v>315</c:v>
                </c:pt>
                <c:pt idx="62">
                  <c:v>313</c:v>
                </c:pt>
                <c:pt idx="63">
                  <c:v>313</c:v>
                </c:pt>
                <c:pt idx="64">
                  <c:v>308</c:v>
                </c:pt>
                <c:pt idx="65">
                  <c:v>308</c:v>
                </c:pt>
                <c:pt idx="66">
                  <c:v>306</c:v>
                </c:pt>
                <c:pt idx="67">
                  <c:v>306</c:v>
                </c:pt>
                <c:pt idx="68">
                  <c:v>301</c:v>
                </c:pt>
                <c:pt idx="69">
                  <c:v>301</c:v>
                </c:pt>
                <c:pt idx="70">
                  <c:v>301</c:v>
                </c:pt>
                <c:pt idx="71">
                  <c:v>301</c:v>
                </c:pt>
                <c:pt idx="72">
                  <c:v>294</c:v>
                </c:pt>
                <c:pt idx="73">
                  <c:v>294</c:v>
                </c:pt>
                <c:pt idx="74">
                  <c:v>291</c:v>
                </c:pt>
                <c:pt idx="75">
                  <c:v>291</c:v>
                </c:pt>
                <c:pt idx="76">
                  <c:v>285</c:v>
                </c:pt>
                <c:pt idx="77">
                  <c:v>285</c:v>
                </c:pt>
                <c:pt idx="78">
                  <c:v>277</c:v>
                </c:pt>
                <c:pt idx="79">
                  <c:v>277</c:v>
                </c:pt>
                <c:pt idx="80">
                  <c:v>275</c:v>
                </c:pt>
                <c:pt idx="81">
                  <c:v>275</c:v>
                </c:pt>
                <c:pt idx="82">
                  <c:v>271</c:v>
                </c:pt>
                <c:pt idx="83">
                  <c:v>271</c:v>
                </c:pt>
                <c:pt idx="84">
                  <c:v>267</c:v>
                </c:pt>
                <c:pt idx="85">
                  <c:v>267</c:v>
                </c:pt>
                <c:pt idx="86">
                  <c:v>266</c:v>
                </c:pt>
                <c:pt idx="87">
                  <c:v>264</c:v>
                </c:pt>
                <c:pt idx="88">
                  <c:v>264</c:v>
                </c:pt>
              </c:numCache>
            </c:numRef>
          </c:yVal>
        </c:ser>
        <c:axId val="96549504"/>
        <c:axId val="96555776"/>
      </c:scatterChart>
      <c:valAx>
        <c:axId val="96549504"/>
        <c:scaling>
          <c:orientation val="minMax"/>
          <c:max val="3000"/>
        </c:scaling>
        <c:axPos val="b"/>
        <c:title>
          <c:tx>
            <c:rich>
              <a:bodyPr/>
              <a:lstStyle/>
              <a:p>
                <a:pPr>
                  <a:defRPr>
                    <a:solidFill>
                      <a:schemeClr val="bg1"/>
                    </a:solidFill>
                  </a:defRPr>
                </a:pPr>
                <a:r>
                  <a:rPr lang="en-US" dirty="0" smtClean="0">
                    <a:solidFill>
                      <a:schemeClr val="bg1"/>
                    </a:solidFill>
                  </a:rPr>
                  <a:t>Volume</a:t>
                </a:r>
                <a:r>
                  <a:rPr lang="en-US" baseline="0" dirty="0" smtClean="0">
                    <a:solidFill>
                      <a:schemeClr val="bg1"/>
                    </a:solidFill>
                  </a:rPr>
                  <a:t> (acre-feet)</a:t>
                </a:r>
                <a:endParaRPr lang="en-US" dirty="0">
                  <a:solidFill>
                    <a:schemeClr val="bg1"/>
                  </a:solidFill>
                </a:endParaRPr>
              </a:p>
            </c:rich>
          </c:tx>
          <c:layout>
            <c:manualLayout>
              <c:xMode val="edge"/>
              <c:yMode val="edge"/>
              <c:x val="0.4244259623797092"/>
              <c:y val="0.84449066783319404"/>
            </c:manualLayout>
          </c:layout>
        </c:title>
        <c:numFmt formatCode="#,##0" sourceLinked="0"/>
        <c:tickLblPos val="nextTo"/>
        <c:spPr>
          <a:ln w="31750">
            <a:solidFill>
              <a:prstClr val="white"/>
            </a:solidFill>
          </a:ln>
        </c:spPr>
        <c:txPr>
          <a:bodyPr/>
          <a:lstStyle/>
          <a:p>
            <a:pPr>
              <a:defRPr>
                <a:solidFill>
                  <a:schemeClr val="bg1"/>
                </a:solidFill>
              </a:defRPr>
            </a:pPr>
            <a:endParaRPr lang="en-US"/>
          </a:p>
        </c:txPr>
        <c:crossAx val="96555776"/>
        <c:crosses val="autoZero"/>
        <c:crossBetween val="midCat"/>
      </c:valAx>
      <c:valAx>
        <c:axId val="96555776"/>
        <c:scaling>
          <c:orientation val="minMax"/>
          <c:max val="400"/>
          <c:min val="250"/>
        </c:scaling>
        <c:axPos val="l"/>
        <c:title>
          <c:tx>
            <c:rich>
              <a:bodyPr rot="-5400000" vert="horz"/>
              <a:lstStyle/>
              <a:p>
                <a:pPr>
                  <a:defRPr>
                    <a:solidFill>
                      <a:schemeClr val="bg1"/>
                    </a:solidFill>
                  </a:defRPr>
                </a:pPr>
                <a:r>
                  <a:rPr lang="en-US" dirty="0" smtClean="0">
                    <a:solidFill>
                      <a:schemeClr val="bg1"/>
                    </a:solidFill>
                  </a:rPr>
                  <a:t>Price ($/acre-foot)</a:t>
                </a:r>
                <a:endParaRPr lang="en-US" dirty="0">
                  <a:solidFill>
                    <a:schemeClr val="bg1"/>
                  </a:solidFill>
                </a:endParaRPr>
              </a:p>
            </c:rich>
          </c:tx>
          <c:layout>
            <c:manualLayout>
              <c:xMode val="edge"/>
              <c:yMode val="edge"/>
              <c:x val="2.3611111111111211E-2"/>
              <c:y val="0.34704316127150781"/>
            </c:manualLayout>
          </c:layout>
        </c:title>
        <c:numFmt formatCode="&quot;$&quot;#,##0" sourceLinked="0"/>
        <c:tickLblPos val="nextTo"/>
        <c:spPr>
          <a:ln w="31750">
            <a:solidFill>
              <a:schemeClr val="bg1"/>
            </a:solidFill>
          </a:ln>
        </c:spPr>
        <c:txPr>
          <a:bodyPr/>
          <a:lstStyle/>
          <a:p>
            <a:pPr>
              <a:defRPr>
                <a:solidFill>
                  <a:schemeClr val="bg1"/>
                </a:solidFill>
              </a:defRPr>
            </a:pPr>
            <a:endParaRPr lang="en-US"/>
          </a:p>
        </c:txPr>
        <c:crossAx val="96549504"/>
        <c:crosses val="autoZero"/>
        <c:crossBetween val="midCat"/>
        <c:majorUnit val="50"/>
      </c:valAx>
    </c:plotArea>
    <c:legend>
      <c:legendPos val="b"/>
      <c:legendEntry>
        <c:idx val="2"/>
        <c:delete val="1"/>
      </c:legendEntry>
      <c:legendEntry>
        <c:idx val="3"/>
        <c:delete val="1"/>
      </c:legendEntry>
      <c:layout>
        <c:manualLayout>
          <c:xMode val="edge"/>
          <c:yMode val="edge"/>
          <c:x val="0.18216524496937891"/>
          <c:y val="0.87823111694372136"/>
          <c:w val="0.62455839895013121"/>
          <c:h val="7.7324438611840504E-2"/>
        </c:manualLayout>
      </c:layout>
      <c:txPr>
        <a:bodyPr/>
        <a:lstStyle/>
        <a:p>
          <a:pPr>
            <a:defRPr>
              <a:solidFill>
                <a:schemeClr val="bg1"/>
              </a:solidFill>
            </a:defRPr>
          </a:pPr>
          <a:endParaRPr lang="en-US"/>
        </a:p>
      </c:txPr>
    </c:legend>
    <c:plotVisOnly val="1"/>
  </c:chart>
  <c:txPr>
    <a:bodyPr/>
    <a:lstStyle/>
    <a:p>
      <a:pPr>
        <a:defRPr sz="1800"/>
      </a:pPr>
      <a:endParaRPr lang="en-US"/>
    </a:p>
  </c:txPr>
  <c:externalData r:id="rId1"/>
</c:chartSpace>
</file>

<file path=ppt/charts/chart9.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0.1417373140857405"/>
          <c:y val="6.731948089822215E-2"/>
          <c:w val="0.75891896325460007"/>
          <c:h val="0.71110484106153393"/>
        </c:manualLayout>
      </c:layout>
      <c:scatterChart>
        <c:scatterStyle val="lineMarker"/>
        <c:ser>
          <c:idx val="0"/>
          <c:order val="0"/>
          <c:tx>
            <c:v>Buyer Bids</c:v>
          </c:tx>
          <c:spPr>
            <a:ln w="28575">
              <a:noFill/>
            </a:ln>
          </c:spPr>
          <c:marker>
            <c:symbol val="circle"/>
            <c:size val="5"/>
            <c:spPr>
              <a:solidFill>
                <a:schemeClr val="accent2"/>
              </a:solidFill>
              <a:ln>
                <a:solidFill>
                  <a:schemeClr val="accent2"/>
                </a:solidFill>
              </a:ln>
            </c:spPr>
          </c:marker>
          <c:xVal>
            <c:numRef>
              <c:f>Sheet1!$A$2:$A$30</c:f>
              <c:numCache>
                <c:formatCode>General</c:formatCode>
                <c:ptCount val="29"/>
                <c:pt idx="0">
                  <c:v>296.2</c:v>
                </c:pt>
                <c:pt idx="1">
                  <c:v>566.76</c:v>
                </c:pt>
                <c:pt idx="16">
                  <c:v>47.359999999999985</c:v>
                </c:pt>
                <c:pt idx="17">
                  <c:v>1.3000000000000007</c:v>
                </c:pt>
                <c:pt idx="24">
                  <c:v>33.200000000000003</c:v>
                </c:pt>
                <c:pt idx="25">
                  <c:v>6.4700000000000024</c:v>
                </c:pt>
                <c:pt idx="28">
                  <c:v>8.0600000000000023</c:v>
                </c:pt>
              </c:numCache>
            </c:numRef>
          </c:xVal>
          <c:yVal>
            <c:numRef>
              <c:f>Sheet1!$B$2:$B$30</c:f>
              <c:numCache>
                <c:formatCode>General</c:formatCode>
                <c:ptCount val="29"/>
                <c:pt idx="0">
                  <c:v>256</c:v>
                </c:pt>
                <c:pt idx="1">
                  <c:v>260</c:v>
                </c:pt>
                <c:pt idx="16">
                  <c:v>349</c:v>
                </c:pt>
                <c:pt idx="17">
                  <c:v>350</c:v>
                </c:pt>
                <c:pt idx="24">
                  <c:v>377</c:v>
                </c:pt>
                <c:pt idx="25">
                  <c:v>385</c:v>
                </c:pt>
                <c:pt idx="28">
                  <c:v>400</c:v>
                </c:pt>
              </c:numCache>
            </c:numRef>
          </c:yVal>
        </c:ser>
        <c:ser>
          <c:idx val="1"/>
          <c:order val="1"/>
          <c:tx>
            <c:v>Seller Asks</c:v>
          </c:tx>
          <c:spPr>
            <a:ln w="28575">
              <a:noFill/>
            </a:ln>
          </c:spPr>
          <c:marker>
            <c:symbol val="circle"/>
            <c:size val="5"/>
            <c:spPr>
              <a:solidFill>
                <a:schemeClr val="tx2">
                  <a:lumMod val="60000"/>
                  <a:lumOff val="40000"/>
                </a:schemeClr>
              </a:solidFill>
              <a:ln>
                <a:solidFill>
                  <a:schemeClr val="tx2">
                    <a:lumMod val="60000"/>
                    <a:lumOff val="40000"/>
                  </a:schemeClr>
                </a:solidFill>
              </a:ln>
            </c:spPr>
          </c:marker>
          <c:xVal>
            <c:numRef>
              <c:f>Sheet1!$C$2:$C$46</c:f>
              <c:numCache>
                <c:formatCode>General</c:formatCode>
                <c:ptCount val="45"/>
                <c:pt idx="0">
                  <c:v>1</c:v>
                </c:pt>
                <c:pt idx="1">
                  <c:v>0.57000000000000062</c:v>
                </c:pt>
                <c:pt idx="16">
                  <c:v>96.2</c:v>
                </c:pt>
                <c:pt idx="17">
                  <c:v>2014.41</c:v>
                </c:pt>
                <c:pt idx="24">
                  <c:v>18.07</c:v>
                </c:pt>
                <c:pt idx="25">
                  <c:v>65.7</c:v>
                </c:pt>
                <c:pt idx="36">
                  <c:v>20.580000000000002</c:v>
                </c:pt>
                <c:pt idx="37">
                  <c:v>54.379999999999995</c:v>
                </c:pt>
                <c:pt idx="43">
                  <c:v>3</c:v>
                </c:pt>
                <c:pt idx="44">
                  <c:v>0.9</c:v>
                </c:pt>
              </c:numCache>
            </c:numRef>
          </c:xVal>
          <c:yVal>
            <c:numRef>
              <c:f>Sheet1!$D$2:$D$46</c:f>
              <c:numCache>
                <c:formatCode>General</c:formatCode>
                <c:ptCount val="45"/>
                <c:pt idx="0">
                  <c:v>400</c:v>
                </c:pt>
                <c:pt idx="1">
                  <c:v>399</c:v>
                </c:pt>
                <c:pt idx="16">
                  <c:v>350</c:v>
                </c:pt>
                <c:pt idx="17">
                  <c:v>350</c:v>
                </c:pt>
                <c:pt idx="24">
                  <c:v>327</c:v>
                </c:pt>
                <c:pt idx="25">
                  <c:v>327</c:v>
                </c:pt>
                <c:pt idx="36">
                  <c:v>294</c:v>
                </c:pt>
                <c:pt idx="37">
                  <c:v>291</c:v>
                </c:pt>
                <c:pt idx="43">
                  <c:v>266</c:v>
                </c:pt>
                <c:pt idx="44">
                  <c:v>264</c:v>
                </c:pt>
              </c:numCache>
            </c:numRef>
          </c:yVal>
        </c:ser>
        <c:ser>
          <c:idx val="2"/>
          <c:order val="2"/>
          <c:tx>
            <c:v>Market Demand</c:v>
          </c:tx>
          <c:spPr>
            <a:ln w="50800">
              <a:noFill/>
            </a:ln>
          </c:spPr>
          <c:marker>
            <c:symbol val="none"/>
          </c:marker>
          <c:xVal>
            <c:numRef>
              <c:f>Sheet1!$E$2:$E$59</c:f>
              <c:numCache>
                <c:formatCode>General</c:formatCode>
                <c:ptCount val="58"/>
                <c:pt idx="0">
                  <c:v>2667.4700000000012</c:v>
                </c:pt>
                <c:pt idx="1">
                  <c:v>2371.2699999999859</c:v>
                </c:pt>
                <c:pt idx="2">
                  <c:v>2371.2699999999859</c:v>
                </c:pt>
                <c:pt idx="3">
                  <c:v>1804.5100000000002</c:v>
                </c:pt>
                <c:pt idx="4">
                  <c:v>1804.5100000000002</c:v>
                </c:pt>
                <c:pt idx="5">
                  <c:v>1789.9100000000003</c:v>
                </c:pt>
                <c:pt idx="6">
                  <c:v>1789.9100000000003</c:v>
                </c:pt>
                <c:pt idx="7">
                  <c:v>1772.7900000000004</c:v>
                </c:pt>
                <c:pt idx="8">
                  <c:v>1772.7900000000004</c:v>
                </c:pt>
                <c:pt idx="9">
                  <c:v>1596.7200000000003</c:v>
                </c:pt>
                <c:pt idx="10">
                  <c:v>1596.7200000000003</c:v>
                </c:pt>
                <c:pt idx="11">
                  <c:v>1595.8200000000002</c:v>
                </c:pt>
                <c:pt idx="12">
                  <c:v>1595.8200000000002</c:v>
                </c:pt>
                <c:pt idx="13">
                  <c:v>1586.02</c:v>
                </c:pt>
                <c:pt idx="14">
                  <c:v>1586.02</c:v>
                </c:pt>
                <c:pt idx="15">
                  <c:v>1585.37</c:v>
                </c:pt>
                <c:pt idx="16">
                  <c:v>1585.37</c:v>
                </c:pt>
                <c:pt idx="17">
                  <c:v>1577.5700000000002</c:v>
                </c:pt>
                <c:pt idx="18">
                  <c:v>1577.5700000000002</c:v>
                </c:pt>
                <c:pt idx="19">
                  <c:v>1570.9700000000003</c:v>
                </c:pt>
                <c:pt idx="20">
                  <c:v>1570.9700000000003</c:v>
                </c:pt>
                <c:pt idx="21">
                  <c:v>1565.9700000000003</c:v>
                </c:pt>
                <c:pt idx="22">
                  <c:v>1565.9700000000003</c:v>
                </c:pt>
                <c:pt idx="23">
                  <c:v>988.15</c:v>
                </c:pt>
                <c:pt idx="24">
                  <c:v>988.15</c:v>
                </c:pt>
                <c:pt idx="25">
                  <c:v>500.65000000000032</c:v>
                </c:pt>
                <c:pt idx="26">
                  <c:v>500.65000000000032</c:v>
                </c:pt>
                <c:pt idx="27">
                  <c:v>465.84999999999997</c:v>
                </c:pt>
                <c:pt idx="28">
                  <c:v>465.84999999999997</c:v>
                </c:pt>
                <c:pt idx="29">
                  <c:v>286.48999999999899</c:v>
                </c:pt>
                <c:pt idx="30">
                  <c:v>286.48999999999899</c:v>
                </c:pt>
                <c:pt idx="31">
                  <c:v>270.58999999999969</c:v>
                </c:pt>
                <c:pt idx="32">
                  <c:v>270.58999999999969</c:v>
                </c:pt>
                <c:pt idx="33">
                  <c:v>223.23000000000005</c:v>
                </c:pt>
                <c:pt idx="34">
                  <c:v>223.23000000000005</c:v>
                </c:pt>
                <c:pt idx="35">
                  <c:v>221.93000000000004</c:v>
                </c:pt>
                <c:pt idx="36">
                  <c:v>221.93000000000004</c:v>
                </c:pt>
                <c:pt idx="37">
                  <c:v>206.83000000000004</c:v>
                </c:pt>
                <c:pt idx="38">
                  <c:v>206.83000000000004</c:v>
                </c:pt>
                <c:pt idx="39">
                  <c:v>201.63000000000002</c:v>
                </c:pt>
                <c:pt idx="40">
                  <c:v>201.63000000000002</c:v>
                </c:pt>
                <c:pt idx="41">
                  <c:v>194.83</c:v>
                </c:pt>
                <c:pt idx="42">
                  <c:v>194.83</c:v>
                </c:pt>
                <c:pt idx="43">
                  <c:v>185.70000000000002</c:v>
                </c:pt>
                <c:pt idx="44">
                  <c:v>185.70000000000002</c:v>
                </c:pt>
                <c:pt idx="45">
                  <c:v>180.54000000000005</c:v>
                </c:pt>
                <c:pt idx="46">
                  <c:v>180.54000000000005</c:v>
                </c:pt>
                <c:pt idx="47">
                  <c:v>90.330000000000013</c:v>
                </c:pt>
                <c:pt idx="48">
                  <c:v>90.330000000000013</c:v>
                </c:pt>
                <c:pt idx="49">
                  <c:v>57.130000000000031</c:v>
                </c:pt>
                <c:pt idx="50">
                  <c:v>57.130000000000031</c:v>
                </c:pt>
                <c:pt idx="51">
                  <c:v>50.660000000000011</c:v>
                </c:pt>
                <c:pt idx="52">
                  <c:v>50.660000000000011</c:v>
                </c:pt>
                <c:pt idx="53">
                  <c:v>49.760000000000019</c:v>
                </c:pt>
                <c:pt idx="54">
                  <c:v>49.760000000000019</c:v>
                </c:pt>
                <c:pt idx="55">
                  <c:v>8.0600000000000023</c:v>
                </c:pt>
                <c:pt idx="56">
                  <c:v>8.0600000000000023</c:v>
                </c:pt>
                <c:pt idx="57">
                  <c:v>0</c:v>
                </c:pt>
              </c:numCache>
            </c:numRef>
          </c:xVal>
          <c:yVal>
            <c:numRef>
              <c:f>Sheet1!$F$2:$F$59</c:f>
              <c:numCache>
                <c:formatCode>General</c:formatCode>
                <c:ptCount val="58"/>
                <c:pt idx="0">
                  <c:v>256</c:v>
                </c:pt>
                <c:pt idx="1">
                  <c:v>256</c:v>
                </c:pt>
                <c:pt idx="2">
                  <c:v>260</c:v>
                </c:pt>
                <c:pt idx="3">
                  <c:v>260</c:v>
                </c:pt>
                <c:pt idx="4">
                  <c:v>263</c:v>
                </c:pt>
                <c:pt idx="5">
                  <c:v>263</c:v>
                </c:pt>
                <c:pt idx="6">
                  <c:v>268</c:v>
                </c:pt>
                <c:pt idx="7">
                  <c:v>268</c:v>
                </c:pt>
                <c:pt idx="8">
                  <c:v>293</c:v>
                </c:pt>
                <c:pt idx="9">
                  <c:v>293</c:v>
                </c:pt>
                <c:pt idx="10">
                  <c:v>295</c:v>
                </c:pt>
                <c:pt idx="11">
                  <c:v>295</c:v>
                </c:pt>
                <c:pt idx="12">
                  <c:v>306</c:v>
                </c:pt>
                <c:pt idx="13">
                  <c:v>306</c:v>
                </c:pt>
                <c:pt idx="14">
                  <c:v>321</c:v>
                </c:pt>
                <c:pt idx="15">
                  <c:v>321</c:v>
                </c:pt>
                <c:pt idx="16">
                  <c:v>325</c:v>
                </c:pt>
                <c:pt idx="17">
                  <c:v>325</c:v>
                </c:pt>
                <c:pt idx="18">
                  <c:v>327</c:v>
                </c:pt>
                <c:pt idx="19">
                  <c:v>327</c:v>
                </c:pt>
                <c:pt idx="20">
                  <c:v>332</c:v>
                </c:pt>
                <c:pt idx="21">
                  <c:v>332</c:v>
                </c:pt>
                <c:pt idx="22">
                  <c:v>335</c:v>
                </c:pt>
                <c:pt idx="23">
                  <c:v>335</c:v>
                </c:pt>
                <c:pt idx="24">
                  <c:v>338</c:v>
                </c:pt>
                <c:pt idx="25">
                  <c:v>338</c:v>
                </c:pt>
                <c:pt idx="26">
                  <c:v>346</c:v>
                </c:pt>
                <c:pt idx="27">
                  <c:v>346</c:v>
                </c:pt>
                <c:pt idx="28">
                  <c:v>347</c:v>
                </c:pt>
                <c:pt idx="29">
                  <c:v>347</c:v>
                </c:pt>
                <c:pt idx="30">
                  <c:v>348</c:v>
                </c:pt>
                <c:pt idx="31">
                  <c:v>348</c:v>
                </c:pt>
                <c:pt idx="32">
                  <c:v>349</c:v>
                </c:pt>
                <c:pt idx="33">
                  <c:v>349</c:v>
                </c:pt>
                <c:pt idx="34">
                  <c:v>350</c:v>
                </c:pt>
                <c:pt idx="35">
                  <c:v>350</c:v>
                </c:pt>
                <c:pt idx="36">
                  <c:v>353</c:v>
                </c:pt>
                <c:pt idx="37">
                  <c:v>353</c:v>
                </c:pt>
                <c:pt idx="38">
                  <c:v>357</c:v>
                </c:pt>
                <c:pt idx="39">
                  <c:v>357</c:v>
                </c:pt>
                <c:pt idx="40">
                  <c:v>359</c:v>
                </c:pt>
                <c:pt idx="41">
                  <c:v>359</c:v>
                </c:pt>
                <c:pt idx="42">
                  <c:v>362</c:v>
                </c:pt>
                <c:pt idx="43">
                  <c:v>362</c:v>
                </c:pt>
                <c:pt idx="44">
                  <c:v>364</c:v>
                </c:pt>
                <c:pt idx="45">
                  <c:v>364</c:v>
                </c:pt>
                <c:pt idx="46">
                  <c:v>377</c:v>
                </c:pt>
                <c:pt idx="47">
                  <c:v>377</c:v>
                </c:pt>
                <c:pt idx="48">
                  <c:v>377</c:v>
                </c:pt>
                <c:pt idx="49">
                  <c:v>377</c:v>
                </c:pt>
                <c:pt idx="50">
                  <c:v>385</c:v>
                </c:pt>
                <c:pt idx="51">
                  <c:v>385</c:v>
                </c:pt>
                <c:pt idx="52">
                  <c:v>386</c:v>
                </c:pt>
                <c:pt idx="53">
                  <c:v>386</c:v>
                </c:pt>
                <c:pt idx="54">
                  <c:v>392</c:v>
                </c:pt>
                <c:pt idx="55">
                  <c:v>392</c:v>
                </c:pt>
                <c:pt idx="56">
                  <c:v>400</c:v>
                </c:pt>
                <c:pt idx="57">
                  <c:v>400</c:v>
                </c:pt>
              </c:numCache>
            </c:numRef>
          </c:yVal>
        </c:ser>
        <c:ser>
          <c:idx val="3"/>
          <c:order val="3"/>
          <c:tx>
            <c:v>Market Supply</c:v>
          </c:tx>
          <c:spPr>
            <a:ln w="50800">
              <a:noFill/>
            </a:ln>
          </c:spPr>
          <c:marker>
            <c:symbol val="none"/>
          </c:marker>
          <c:xVal>
            <c:numRef>
              <c:f>Sheet1!$G$2:$G$90</c:f>
              <c:numCache>
                <c:formatCode>General</c:formatCode>
                <c:ptCount val="89"/>
                <c:pt idx="0">
                  <c:v>6628.8600000000024</c:v>
                </c:pt>
                <c:pt idx="1">
                  <c:v>6627.8600000000024</c:v>
                </c:pt>
                <c:pt idx="2">
                  <c:v>6627.8600000000024</c:v>
                </c:pt>
                <c:pt idx="3">
                  <c:v>6627.2899999999981</c:v>
                </c:pt>
                <c:pt idx="4">
                  <c:v>6627.2899999999981</c:v>
                </c:pt>
                <c:pt idx="5">
                  <c:v>6610.8899999999994</c:v>
                </c:pt>
                <c:pt idx="6">
                  <c:v>6610.8899999999994</c:v>
                </c:pt>
                <c:pt idx="7">
                  <c:v>6583.09</c:v>
                </c:pt>
                <c:pt idx="8">
                  <c:v>6583.09</c:v>
                </c:pt>
                <c:pt idx="9">
                  <c:v>6551.99</c:v>
                </c:pt>
                <c:pt idx="10">
                  <c:v>6551.99</c:v>
                </c:pt>
                <c:pt idx="11">
                  <c:v>6531.9399999999978</c:v>
                </c:pt>
                <c:pt idx="12">
                  <c:v>6531.9399999999978</c:v>
                </c:pt>
                <c:pt idx="13">
                  <c:v>6443.4299999999994</c:v>
                </c:pt>
                <c:pt idx="14">
                  <c:v>6443.4299999999994</c:v>
                </c:pt>
                <c:pt idx="15">
                  <c:v>5417.48</c:v>
                </c:pt>
                <c:pt idx="16">
                  <c:v>5417.48</c:v>
                </c:pt>
                <c:pt idx="17">
                  <c:v>5392.3799999999983</c:v>
                </c:pt>
                <c:pt idx="18">
                  <c:v>5392.3799999999983</c:v>
                </c:pt>
                <c:pt idx="19">
                  <c:v>5334.24</c:v>
                </c:pt>
                <c:pt idx="20">
                  <c:v>5334.24</c:v>
                </c:pt>
                <c:pt idx="21">
                  <c:v>5264.7899999999981</c:v>
                </c:pt>
                <c:pt idx="22">
                  <c:v>5264.7899999999981</c:v>
                </c:pt>
                <c:pt idx="23">
                  <c:v>5257.7899999999981</c:v>
                </c:pt>
                <c:pt idx="24">
                  <c:v>5257.7899999999981</c:v>
                </c:pt>
                <c:pt idx="25">
                  <c:v>5219.6100000000024</c:v>
                </c:pt>
                <c:pt idx="26">
                  <c:v>5219.6100000000024</c:v>
                </c:pt>
                <c:pt idx="27">
                  <c:v>3531.0700000000006</c:v>
                </c:pt>
                <c:pt idx="28">
                  <c:v>3531.0700000000006</c:v>
                </c:pt>
                <c:pt idx="29">
                  <c:v>3368.0800000000008</c:v>
                </c:pt>
                <c:pt idx="30">
                  <c:v>3368.0800000000008</c:v>
                </c:pt>
                <c:pt idx="31">
                  <c:v>3365.0200000000004</c:v>
                </c:pt>
                <c:pt idx="32">
                  <c:v>3365.0200000000004</c:v>
                </c:pt>
                <c:pt idx="33">
                  <c:v>3268.8200000000006</c:v>
                </c:pt>
                <c:pt idx="34">
                  <c:v>3268.8200000000006</c:v>
                </c:pt>
                <c:pt idx="35">
                  <c:v>1254.4100000000001</c:v>
                </c:pt>
                <c:pt idx="36">
                  <c:v>1254.4100000000001</c:v>
                </c:pt>
                <c:pt idx="37">
                  <c:v>1236.6099999999999</c:v>
                </c:pt>
                <c:pt idx="38">
                  <c:v>1236.6099999999999</c:v>
                </c:pt>
                <c:pt idx="39">
                  <c:v>1203.01</c:v>
                </c:pt>
                <c:pt idx="40">
                  <c:v>1203.01</c:v>
                </c:pt>
                <c:pt idx="41">
                  <c:v>1190.96</c:v>
                </c:pt>
                <c:pt idx="42">
                  <c:v>1190.96</c:v>
                </c:pt>
                <c:pt idx="43">
                  <c:v>1116.6599999999999</c:v>
                </c:pt>
                <c:pt idx="44">
                  <c:v>1116.6599999999999</c:v>
                </c:pt>
                <c:pt idx="45">
                  <c:v>880.09000000000015</c:v>
                </c:pt>
                <c:pt idx="46">
                  <c:v>880.09000000000015</c:v>
                </c:pt>
                <c:pt idx="47">
                  <c:v>874.29000000000053</c:v>
                </c:pt>
                <c:pt idx="48">
                  <c:v>874.29000000000053</c:v>
                </c:pt>
                <c:pt idx="49">
                  <c:v>856.22</c:v>
                </c:pt>
                <c:pt idx="50">
                  <c:v>856.22</c:v>
                </c:pt>
                <c:pt idx="51">
                  <c:v>790.52</c:v>
                </c:pt>
                <c:pt idx="52">
                  <c:v>790.52</c:v>
                </c:pt>
                <c:pt idx="53">
                  <c:v>702.03</c:v>
                </c:pt>
                <c:pt idx="54">
                  <c:v>702.03</c:v>
                </c:pt>
                <c:pt idx="55">
                  <c:v>690.63</c:v>
                </c:pt>
                <c:pt idx="56">
                  <c:v>690.63</c:v>
                </c:pt>
                <c:pt idx="57">
                  <c:v>689.94999999999948</c:v>
                </c:pt>
                <c:pt idx="58">
                  <c:v>689.94999999999948</c:v>
                </c:pt>
                <c:pt idx="59">
                  <c:v>581.34999999999798</c:v>
                </c:pt>
                <c:pt idx="60">
                  <c:v>581.34999999999798</c:v>
                </c:pt>
                <c:pt idx="61">
                  <c:v>473.85</c:v>
                </c:pt>
                <c:pt idx="62">
                  <c:v>473.85</c:v>
                </c:pt>
                <c:pt idx="63">
                  <c:v>425.76</c:v>
                </c:pt>
                <c:pt idx="64">
                  <c:v>425.76</c:v>
                </c:pt>
                <c:pt idx="65">
                  <c:v>422.86</c:v>
                </c:pt>
                <c:pt idx="66">
                  <c:v>422.86</c:v>
                </c:pt>
                <c:pt idx="67">
                  <c:v>418.26</c:v>
                </c:pt>
                <c:pt idx="68">
                  <c:v>418.26</c:v>
                </c:pt>
                <c:pt idx="69">
                  <c:v>387.46000000000004</c:v>
                </c:pt>
                <c:pt idx="70">
                  <c:v>387.46000000000004</c:v>
                </c:pt>
                <c:pt idx="71">
                  <c:v>313.72999999999894</c:v>
                </c:pt>
                <c:pt idx="72">
                  <c:v>313.72999999999894</c:v>
                </c:pt>
                <c:pt idx="73">
                  <c:v>293.15000000000032</c:v>
                </c:pt>
                <c:pt idx="74">
                  <c:v>293.15000000000032</c:v>
                </c:pt>
                <c:pt idx="75">
                  <c:v>238.76999999999998</c:v>
                </c:pt>
                <c:pt idx="76">
                  <c:v>238.76999999999998</c:v>
                </c:pt>
                <c:pt idx="77">
                  <c:v>141.04</c:v>
                </c:pt>
                <c:pt idx="78">
                  <c:v>141.04</c:v>
                </c:pt>
                <c:pt idx="79">
                  <c:v>135.23999999999998</c:v>
                </c:pt>
                <c:pt idx="80">
                  <c:v>135.23999999999998</c:v>
                </c:pt>
                <c:pt idx="81">
                  <c:v>67.28</c:v>
                </c:pt>
                <c:pt idx="82">
                  <c:v>67.28</c:v>
                </c:pt>
                <c:pt idx="83">
                  <c:v>11.38</c:v>
                </c:pt>
                <c:pt idx="84">
                  <c:v>11.38</c:v>
                </c:pt>
                <c:pt idx="85">
                  <c:v>3.9</c:v>
                </c:pt>
                <c:pt idx="86">
                  <c:v>3.9</c:v>
                </c:pt>
                <c:pt idx="87">
                  <c:v>0.9</c:v>
                </c:pt>
                <c:pt idx="88">
                  <c:v>0</c:v>
                </c:pt>
              </c:numCache>
            </c:numRef>
          </c:xVal>
          <c:yVal>
            <c:numRef>
              <c:f>Sheet1!$H$2:$H$90</c:f>
              <c:numCache>
                <c:formatCode>General</c:formatCode>
                <c:ptCount val="89"/>
                <c:pt idx="0">
                  <c:v>400</c:v>
                </c:pt>
                <c:pt idx="1">
                  <c:v>400</c:v>
                </c:pt>
                <c:pt idx="2">
                  <c:v>399</c:v>
                </c:pt>
                <c:pt idx="3">
                  <c:v>399</c:v>
                </c:pt>
                <c:pt idx="4">
                  <c:v>387</c:v>
                </c:pt>
                <c:pt idx="5">
                  <c:v>387</c:v>
                </c:pt>
                <c:pt idx="6">
                  <c:v>386</c:v>
                </c:pt>
                <c:pt idx="7">
                  <c:v>386</c:v>
                </c:pt>
                <c:pt idx="8">
                  <c:v>385</c:v>
                </c:pt>
                <c:pt idx="9">
                  <c:v>385</c:v>
                </c:pt>
                <c:pt idx="10">
                  <c:v>382</c:v>
                </c:pt>
                <c:pt idx="11">
                  <c:v>382</c:v>
                </c:pt>
                <c:pt idx="12">
                  <c:v>376</c:v>
                </c:pt>
                <c:pt idx="13">
                  <c:v>376</c:v>
                </c:pt>
                <c:pt idx="14">
                  <c:v>372</c:v>
                </c:pt>
                <c:pt idx="15">
                  <c:v>372</c:v>
                </c:pt>
                <c:pt idx="16">
                  <c:v>369</c:v>
                </c:pt>
                <c:pt idx="17">
                  <c:v>369</c:v>
                </c:pt>
                <c:pt idx="18">
                  <c:v>369</c:v>
                </c:pt>
                <c:pt idx="19">
                  <c:v>369</c:v>
                </c:pt>
                <c:pt idx="20">
                  <c:v>367</c:v>
                </c:pt>
                <c:pt idx="21">
                  <c:v>367</c:v>
                </c:pt>
                <c:pt idx="22">
                  <c:v>363</c:v>
                </c:pt>
                <c:pt idx="23">
                  <c:v>363</c:v>
                </c:pt>
                <c:pt idx="24">
                  <c:v>362</c:v>
                </c:pt>
                <c:pt idx="25">
                  <c:v>362</c:v>
                </c:pt>
                <c:pt idx="26">
                  <c:v>359</c:v>
                </c:pt>
                <c:pt idx="27">
                  <c:v>359</c:v>
                </c:pt>
                <c:pt idx="28">
                  <c:v>357</c:v>
                </c:pt>
                <c:pt idx="29">
                  <c:v>357</c:v>
                </c:pt>
                <c:pt idx="30">
                  <c:v>354</c:v>
                </c:pt>
                <c:pt idx="31">
                  <c:v>354</c:v>
                </c:pt>
                <c:pt idx="32">
                  <c:v>350</c:v>
                </c:pt>
                <c:pt idx="33">
                  <c:v>350</c:v>
                </c:pt>
                <c:pt idx="34">
                  <c:v>350</c:v>
                </c:pt>
                <c:pt idx="35">
                  <c:v>350</c:v>
                </c:pt>
                <c:pt idx="36">
                  <c:v>348</c:v>
                </c:pt>
                <c:pt idx="37">
                  <c:v>348</c:v>
                </c:pt>
                <c:pt idx="38">
                  <c:v>348</c:v>
                </c:pt>
                <c:pt idx="39">
                  <c:v>348</c:v>
                </c:pt>
                <c:pt idx="40">
                  <c:v>344</c:v>
                </c:pt>
                <c:pt idx="41">
                  <c:v>344</c:v>
                </c:pt>
                <c:pt idx="42">
                  <c:v>342</c:v>
                </c:pt>
                <c:pt idx="43">
                  <c:v>342</c:v>
                </c:pt>
                <c:pt idx="44">
                  <c:v>338</c:v>
                </c:pt>
                <c:pt idx="45">
                  <c:v>338</c:v>
                </c:pt>
                <c:pt idx="46">
                  <c:v>333</c:v>
                </c:pt>
                <c:pt idx="47">
                  <c:v>333</c:v>
                </c:pt>
                <c:pt idx="48">
                  <c:v>327</c:v>
                </c:pt>
                <c:pt idx="49">
                  <c:v>327</c:v>
                </c:pt>
                <c:pt idx="50">
                  <c:v>327</c:v>
                </c:pt>
                <c:pt idx="51">
                  <c:v>327</c:v>
                </c:pt>
                <c:pt idx="52">
                  <c:v>324</c:v>
                </c:pt>
                <c:pt idx="53">
                  <c:v>324</c:v>
                </c:pt>
                <c:pt idx="54">
                  <c:v>323</c:v>
                </c:pt>
                <c:pt idx="55">
                  <c:v>323</c:v>
                </c:pt>
                <c:pt idx="56">
                  <c:v>318</c:v>
                </c:pt>
                <c:pt idx="57">
                  <c:v>318</c:v>
                </c:pt>
                <c:pt idx="58">
                  <c:v>318</c:v>
                </c:pt>
                <c:pt idx="59">
                  <c:v>318</c:v>
                </c:pt>
                <c:pt idx="60">
                  <c:v>315</c:v>
                </c:pt>
                <c:pt idx="61">
                  <c:v>315</c:v>
                </c:pt>
                <c:pt idx="62">
                  <c:v>313</c:v>
                </c:pt>
                <c:pt idx="63">
                  <c:v>313</c:v>
                </c:pt>
                <c:pt idx="64">
                  <c:v>308</c:v>
                </c:pt>
                <c:pt idx="65">
                  <c:v>308</c:v>
                </c:pt>
                <c:pt idx="66">
                  <c:v>306</c:v>
                </c:pt>
                <c:pt idx="67">
                  <c:v>306</c:v>
                </c:pt>
                <c:pt idx="68">
                  <c:v>301</c:v>
                </c:pt>
                <c:pt idx="69">
                  <c:v>301</c:v>
                </c:pt>
                <c:pt idx="70">
                  <c:v>301</c:v>
                </c:pt>
                <c:pt idx="71">
                  <c:v>301</c:v>
                </c:pt>
                <c:pt idx="72">
                  <c:v>294</c:v>
                </c:pt>
                <c:pt idx="73">
                  <c:v>294</c:v>
                </c:pt>
                <c:pt idx="74">
                  <c:v>291</c:v>
                </c:pt>
                <c:pt idx="75">
                  <c:v>291</c:v>
                </c:pt>
                <c:pt idx="76">
                  <c:v>285</c:v>
                </c:pt>
                <c:pt idx="77">
                  <c:v>285</c:v>
                </c:pt>
                <c:pt idx="78">
                  <c:v>277</c:v>
                </c:pt>
                <c:pt idx="79">
                  <c:v>277</c:v>
                </c:pt>
                <c:pt idx="80">
                  <c:v>275</c:v>
                </c:pt>
                <c:pt idx="81">
                  <c:v>275</c:v>
                </c:pt>
                <c:pt idx="82">
                  <c:v>271</c:v>
                </c:pt>
                <c:pt idx="83">
                  <c:v>271</c:v>
                </c:pt>
                <c:pt idx="84">
                  <c:v>267</c:v>
                </c:pt>
                <c:pt idx="85">
                  <c:v>267</c:v>
                </c:pt>
                <c:pt idx="86">
                  <c:v>266</c:v>
                </c:pt>
                <c:pt idx="87">
                  <c:v>264</c:v>
                </c:pt>
                <c:pt idx="88">
                  <c:v>264</c:v>
                </c:pt>
              </c:numCache>
            </c:numRef>
          </c:yVal>
        </c:ser>
        <c:axId val="96700288"/>
        <c:axId val="96710656"/>
      </c:scatterChart>
      <c:valAx>
        <c:axId val="96700288"/>
        <c:scaling>
          <c:orientation val="minMax"/>
          <c:max val="3000"/>
        </c:scaling>
        <c:axPos val="b"/>
        <c:title>
          <c:tx>
            <c:rich>
              <a:bodyPr/>
              <a:lstStyle/>
              <a:p>
                <a:pPr>
                  <a:defRPr>
                    <a:solidFill>
                      <a:schemeClr val="bg1"/>
                    </a:solidFill>
                  </a:defRPr>
                </a:pPr>
                <a:r>
                  <a:rPr lang="en-US" dirty="0" smtClean="0">
                    <a:solidFill>
                      <a:schemeClr val="bg1"/>
                    </a:solidFill>
                  </a:rPr>
                  <a:t>Volume</a:t>
                </a:r>
                <a:r>
                  <a:rPr lang="en-US" baseline="0" dirty="0" smtClean="0">
                    <a:solidFill>
                      <a:schemeClr val="bg1"/>
                    </a:solidFill>
                  </a:rPr>
                  <a:t> (acre-feet)</a:t>
                </a:r>
                <a:endParaRPr lang="en-US" dirty="0">
                  <a:solidFill>
                    <a:schemeClr val="bg1"/>
                  </a:solidFill>
                </a:endParaRPr>
              </a:p>
            </c:rich>
          </c:tx>
          <c:layout>
            <c:manualLayout>
              <c:xMode val="edge"/>
              <c:yMode val="edge"/>
              <c:x val="0.42442596237970859"/>
              <c:y val="0.84449066783319349"/>
            </c:manualLayout>
          </c:layout>
        </c:title>
        <c:numFmt formatCode="#,##0" sourceLinked="0"/>
        <c:tickLblPos val="nextTo"/>
        <c:spPr>
          <a:ln w="31750">
            <a:solidFill>
              <a:prstClr val="white"/>
            </a:solidFill>
          </a:ln>
        </c:spPr>
        <c:txPr>
          <a:bodyPr/>
          <a:lstStyle/>
          <a:p>
            <a:pPr>
              <a:defRPr>
                <a:solidFill>
                  <a:schemeClr val="bg1"/>
                </a:solidFill>
              </a:defRPr>
            </a:pPr>
            <a:endParaRPr lang="en-US"/>
          </a:p>
        </c:txPr>
        <c:crossAx val="96710656"/>
        <c:crosses val="autoZero"/>
        <c:crossBetween val="midCat"/>
      </c:valAx>
      <c:valAx>
        <c:axId val="96710656"/>
        <c:scaling>
          <c:orientation val="minMax"/>
          <c:max val="400"/>
          <c:min val="250"/>
        </c:scaling>
        <c:axPos val="l"/>
        <c:title>
          <c:tx>
            <c:rich>
              <a:bodyPr rot="-5400000" vert="horz"/>
              <a:lstStyle/>
              <a:p>
                <a:pPr>
                  <a:defRPr>
                    <a:solidFill>
                      <a:schemeClr val="bg1"/>
                    </a:solidFill>
                  </a:defRPr>
                </a:pPr>
                <a:r>
                  <a:rPr lang="en-US" dirty="0" smtClean="0">
                    <a:solidFill>
                      <a:schemeClr val="bg1"/>
                    </a:solidFill>
                  </a:rPr>
                  <a:t>Price ($/acre-foot)</a:t>
                </a:r>
                <a:endParaRPr lang="en-US" dirty="0">
                  <a:solidFill>
                    <a:schemeClr val="bg1"/>
                  </a:solidFill>
                </a:endParaRPr>
              </a:p>
            </c:rich>
          </c:tx>
          <c:layout>
            <c:manualLayout>
              <c:xMode val="edge"/>
              <c:yMode val="edge"/>
              <c:x val="2.3611111111111211E-2"/>
              <c:y val="0.34704316127150781"/>
            </c:manualLayout>
          </c:layout>
        </c:title>
        <c:numFmt formatCode="&quot;$&quot;#,##0" sourceLinked="0"/>
        <c:tickLblPos val="nextTo"/>
        <c:spPr>
          <a:ln w="31750">
            <a:solidFill>
              <a:schemeClr val="bg1"/>
            </a:solidFill>
          </a:ln>
        </c:spPr>
        <c:txPr>
          <a:bodyPr/>
          <a:lstStyle/>
          <a:p>
            <a:pPr>
              <a:defRPr>
                <a:solidFill>
                  <a:schemeClr val="bg1"/>
                </a:solidFill>
              </a:defRPr>
            </a:pPr>
            <a:endParaRPr lang="en-US"/>
          </a:p>
        </c:txPr>
        <c:crossAx val="96700288"/>
        <c:crosses val="autoZero"/>
        <c:crossBetween val="midCat"/>
        <c:majorUnit val="50"/>
      </c:valAx>
    </c:plotArea>
    <c:legend>
      <c:legendPos val="b"/>
      <c:legendEntry>
        <c:idx val="2"/>
        <c:delete val="1"/>
      </c:legendEntry>
      <c:legendEntry>
        <c:idx val="3"/>
        <c:delete val="1"/>
      </c:legendEntry>
      <c:layout>
        <c:manualLayout>
          <c:xMode val="edge"/>
          <c:yMode val="edge"/>
          <c:x val="0.18216524496937891"/>
          <c:y val="0.87823111694372091"/>
          <c:w val="0.62455839895013121"/>
          <c:h val="7.7324438611840504E-2"/>
        </c:manualLayout>
      </c:layout>
      <c:txPr>
        <a:bodyPr/>
        <a:lstStyle/>
        <a:p>
          <a:pPr>
            <a:defRPr>
              <a:solidFill>
                <a:schemeClr val="bg1"/>
              </a:solidFill>
            </a:defRPr>
          </a:pPr>
          <a:endParaRPr lang="en-US"/>
        </a:p>
      </c:txPr>
    </c:legend>
    <c:plotVisOnly val="1"/>
  </c:chart>
  <c:txPr>
    <a:bodyPr/>
    <a:lstStyle/>
    <a:p>
      <a:pPr>
        <a:defRPr sz="1800"/>
      </a:pPr>
      <a:endParaRPr lang="en-US"/>
    </a:p>
  </c:txPr>
  <c:externalData r:id="rId1"/>
</c:chartSpace>
</file>

<file path=ppt/diagrams/_rels/data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png"/><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s>
</file>

<file path=ppt/diagrams/_rels/data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png"/><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s>
</file>

<file path=ppt/diagrams/_rels/data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png"/><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s>
</file>

<file path=ppt/diagrams/_rels/data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png"/><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png"/><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png"/><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s>
</file>

<file path=ppt/diagrams/_rels/drawing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png"/><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s>
</file>

<file path=ppt/diagrams/_rels/drawing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png"/><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3">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4">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D5910D-5A50-40E7-9EDB-FF71FAB406EC}" type="doc">
      <dgm:prSet loTypeId="urn:microsoft.com/office/officeart/2005/8/layout/hProcess7" loCatId="list" qsTypeId="urn:microsoft.com/office/officeart/2005/8/quickstyle/3d1" qsCatId="3D" csTypeId="urn:microsoft.com/office/officeart/2005/8/colors/accent1_2#1" csCatId="accent1" phldr="1"/>
      <dgm:spPr/>
      <dgm:t>
        <a:bodyPr/>
        <a:lstStyle/>
        <a:p>
          <a:endParaRPr lang="en-US"/>
        </a:p>
      </dgm:t>
    </dgm:pt>
    <dgm:pt modelId="{C5825AF7-152A-42DB-9AE4-2FC391C82583}">
      <dgm:prSet phldrT="[Text]"/>
      <dgm:spPr>
        <a:blipFill rotWithShape="0">
          <a:blip xmlns:r="http://schemas.openxmlformats.org/officeDocument/2006/relationships" r:embed="rId1"/>
          <a:stretch>
            <a:fillRect/>
          </a:stretch>
        </a:blipFill>
      </dgm:spPr>
      <dgm:t>
        <a:bodyPr/>
        <a:lstStyle/>
        <a:p>
          <a:r>
            <a:rPr lang="en-US" dirty="0"/>
            <a:t>PWS</a:t>
          </a:r>
        </a:p>
      </dgm:t>
    </dgm:pt>
    <dgm:pt modelId="{CAC253D0-B34E-4FAB-A15D-6C13DEA0F0C5}" type="parTrans" cxnId="{B7A691F0-3173-437D-9345-61B469191ADF}">
      <dgm:prSet/>
      <dgm:spPr/>
      <dgm:t>
        <a:bodyPr/>
        <a:lstStyle/>
        <a:p>
          <a:endParaRPr lang="en-US"/>
        </a:p>
      </dgm:t>
    </dgm:pt>
    <dgm:pt modelId="{29D69488-03B4-4C52-A3A4-2C3652BC87C9}" type="sibTrans" cxnId="{B7A691F0-3173-437D-9345-61B469191ADF}">
      <dgm:prSet/>
      <dgm:spPr/>
      <dgm:t>
        <a:bodyPr/>
        <a:lstStyle/>
        <a:p>
          <a:endParaRPr lang="en-US"/>
        </a:p>
      </dgm:t>
    </dgm:pt>
    <dgm:pt modelId="{11D5D3D2-39F8-4D14-BFD2-0E2A9CE3A0CE}">
      <dgm:prSet phldrT="[Text]" custT="1"/>
      <dgm:spPr/>
      <dgm:t>
        <a:bodyPr/>
        <a:lstStyle/>
        <a:p>
          <a:pPr>
            <a:lnSpc>
              <a:spcPct val="100000"/>
            </a:lnSpc>
            <a:spcAft>
              <a:spcPts val="0"/>
            </a:spcAft>
          </a:pPr>
          <a:endParaRPr lang="en-US" sz="1200" b="1" dirty="0" smtClean="0">
            <a:solidFill>
              <a:schemeClr val="tx1"/>
            </a:solidFill>
          </a:endParaRPr>
        </a:p>
        <a:p>
          <a:pPr>
            <a:lnSpc>
              <a:spcPct val="90000"/>
            </a:lnSpc>
            <a:spcAft>
              <a:spcPct val="35000"/>
            </a:spcAft>
          </a:pPr>
          <a:r>
            <a:rPr lang="en-US" sz="2400" b="1" dirty="0" smtClean="0">
              <a:solidFill>
                <a:schemeClr val="tx1"/>
              </a:solidFill>
              <a:effectLst>
                <a:outerShdw blurRad="38100" dist="38100" dir="2700000" algn="tl">
                  <a:srgbClr val="000000">
                    <a:alpha val="43137"/>
                  </a:srgbClr>
                </a:outerShdw>
              </a:effectLst>
            </a:rPr>
            <a:t>Home</a:t>
          </a:r>
          <a:endParaRPr lang="en-US" sz="2400" b="1" dirty="0">
            <a:solidFill>
              <a:schemeClr val="tx1"/>
            </a:solidFill>
            <a:effectLst>
              <a:outerShdw blurRad="38100" dist="38100" dir="2700000" algn="tl">
                <a:srgbClr val="000000">
                  <a:alpha val="43137"/>
                </a:srgbClr>
              </a:outerShdw>
            </a:effectLst>
          </a:endParaRPr>
        </a:p>
      </dgm:t>
    </dgm:pt>
    <dgm:pt modelId="{52CFDA6A-6EB7-45B0-9B50-954E1F4C2F9C}" type="parTrans" cxnId="{B7AA222C-791B-4D92-81B7-C50DE37BAA66}">
      <dgm:prSet/>
      <dgm:spPr/>
      <dgm:t>
        <a:bodyPr/>
        <a:lstStyle/>
        <a:p>
          <a:endParaRPr lang="en-US"/>
        </a:p>
      </dgm:t>
    </dgm:pt>
    <dgm:pt modelId="{C55B4377-0004-4F79-8A08-ECCD2BB5CEA7}" type="sibTrans" cxnId="{B7AA222C-791B-4D92-81B7-C50DE37BAA66}">
      <dgm:prSet/>
      <dgm:spPr/>
      <dgm:t>
        <a:bodyPr/>
        <a:lstStyle/>
        <a:p>
          <a:endParaRPr lang="en-US"/>
        </a:p>
      </dgm:t>
    </dgm:pt>
    <dgm:pt modelId="{924C95DE-7E6C-42EB-80E0-A0004E4260CE}">
      <dgm:prSet phldrT="[Text]"/>
      <dgm:spPr>
        <a:blipFill rotWithShape="0">
          <a:blip xmlns:r="http://schemas.openxmlformats.org/officeDocument/2006/relationships" r:embed="rId2">
            <a:lum bright="35000" contrast="-45000"/>
          </a:blip>
          <a:stretch>
            <a:fillRect/>
          </a:stretch>
        </a:blipFill>
      </dgm:spPr>
      <dgm:t>
        <a:bodyPr/>
        <a:lstStyle/>
        <a:p>
          <a:r>
            <a:rPr lang="en-US" dirty="0"/>
            <a:t>PWS</a:t>
          </a:r>
        </a:p>
      </dgm:t>
    </dgm:pt>
    <dgm:pt modelId="{36CC2594-F3F4-49A2-A65D-BA455F27EEC4}" type="parTrans" cxnId="{5496D24E-46BF-4523-9ED4-FADDF7B16AC2}">
      <dgm:prSet/>
      <dgm:spPr/>
      <dgm:t>
        <a:bodyPr/>
        <a:lstStyle/>
        <a:p>
          <a:endParaRPr lang="en-US"/>
        </a:p>
      </dgm:t>
    </dgm:pt>
    <dgm:pt modelId="{9578B478-AFCF-4040-A77D-5F7157553CAC}" type="sibTrans" cxnId="{5496D24E-46BF-4523-9ED4-FADDF7B16AC2}">
      <dgm:prSet/>
      <dgm:spPr/>
      <dgm:t>
        <a:bodyPr/>
        <a:lstStyle/>
        <a:p>
          <a:endParaRPr lang="en-US"/>
        </a:p>
      </dgm:t>
    </dgm:pt>
    <dgm:pt modelId="{A56B185A-4EC1-4449-9EDD-84311375143E}">
      <dgm:prSet phldrT="[Text]" custT="1"/>
      <dgm:spPr/>
      <dgm:t>
        <a:bodyPr/>
        <a:lstStyle/>
        <a:p>
          <a:r>
            <a:rPr lang="en-US" sz="2400" b="1" dirty="0">
              <a:solidFill>
                <a:schemeClr val="bg1"/>
              </a:solidFill>
              <a:effectLst>
                <a:outerShdw blurRad="38100" dist="38100" dir="2700000" algn="tl">
                  <a:srgbClr val="000000">
                    <a:alpha val="43137"/>
                  </a:srgbClr>
                </a:outerShdw>
              </a:effectLst>
            </a:rPr>
            <a:t>My Account</a:t>
          </a:r>
        </a:p>
      </dgm:t>
    </dgm:pt>
    <dgm:pt modelId="{DA3E8546-AE3F-4109-B745-CA583E3C0038}" type="parTrans" cxnId="{06DFF4F4-FE81-4717-9D99-079124923A28}">
      <dgm:prSet/>
      <dgm:spPr/>
      <dgm:t>
        <a:bodyPr/>
        <a:lstStyle/>
        <a:p>
          <a:endParaRPr lang="en-US"/>
        </a:p>
      </dgm:t>
    </dgm:pt>
    <dgm:pt modelId="{62184B88-8EF9-4EC7-B78B-005F9C912FB0}" type="sibTrans" cxnId="{06DFF4F4-FE81-4717-9D99-079124923A28}">
      <dgm:prSet/>
      <dgm:spPr/>
      <dgm:t>
        <a:bodyPr/>
        <a:lstStyle/>
        <a:p>
          <a:endParaRPr lang="en-US"/>
        </a:p>
      </dgm:t>
    </dgm:pt>
    <dgm:pt modelId="{F4BAC925-A288-47DB-8219-BE98AAC745E2}">
      <dgm:prSet phldrT="[Text]"/>
      <dgm:spPr>
        <a:blipFill rotWithShape="0">
          <a:blip xmlns:r="http://schemas.openxmlformats.org/officeDocument/2006/relationships" r:embed="rId3">
            <a:lum bright="35000" contrast="-45000"/>
          </a:blip>
          <a:stretch>
            <a:fillRect/>
          </a:stretch>
        </a:blipFill>
      </dgm:spPr>
      <dgm:t>
        <a:bodyPr/>
        <a:lstStyle/>
        <a:p>
          <a:r>
            <a:rPr lang="en-US" dirty="0"/>
            <a:t>PWS</a:t>
          </a:r>
        </a:p>
      </dgm:t>
    </dgm:pt>
    <dgm:pt modelId="{1178BFBF-E30F-4975-93E1-04952A85A45B}" type="parTrans" cxnId="{3C638252-AA36-494E-9157-1B3DFDCDFF0F}">
      <dgm:prSet/>
      <dgm:spPr/>
      <dgm:t>
        <a:bodyPr/>
        <a:lstStyle/>
        <a:p>
          <a:endParaRPr lang="en-US"/>
        </a:p>
      </dgm:t>
    </dgm:pt>
    <dgm:pt modelId="{8974702E-401C-40AF-BD18-C8199FA838BC}" type="sibTrans" cxnId="{3C638252-AA36-494E-9157-1B3DFDCDFF0F}">
      <dgm:prSet/>
      <dgm:spPr/>
      <dgm:t>
        <a:bodyPr/>
        <a:lstStyle/>
        <a:p>
          <a:endParaRPr lang="en-US"/>
        </a:p>
      </dgm:t>
    </dgm:pt>
    <dgm:pt modelId="{A51A8323-A06B-4F65-89D4-F6EEE28CBA00}">
      <dgm:prSet phldrT="[Text]" custT="1"/>
      <dgm:spPr/>
      <dgm:t>
        <a:bodyPr/>
        <a:lstStyle/>
        <a:p>
          <a:r>
            <a:rPr lang="en-US" sz="2400" b="1" dirty="0">
              <a:effectLst>
                <a:outerShdw blurRad="38100" dist="38100" dir="2700000" algn="tl">
                  <a:srgbClr val="000000">
                    <a:alpha val="43137"/>
                  </a:srgbClr>
                </a:outerShdw>
              </a:effectLst>
            </a:rPr>
            <a:t>Sell Water</a:t>
          </a:r>
        </a:p>
      </dgm:t>
    </dgm:pt>
    <dgm:pt modelId="{2A766523-F23F-4285-BF2C-A7B08D24E568}" type="parTrans" cxnId="{346AE8D0-8E51-4582-8782-414D633F7C55}">
      <dgm:prSet/>
      <dgm:spPr/>
      <dgm:t>
        <a:bodyPr/>
        <a:lstStyle/>
        <a:p>
          <a:endParaRPr lang="en-US"/>
        </a:p>
      </dgm:t>
    </dgm:pt>
    <dgm:pt modelId="{FCAE0BCC-C6BD-4C47-A575-8D147CE90824}" type="sibTrans" cxnId="{346AE8D0-8E51-4582-8782-414D633F7C55}">
      <dgm:prSet/>
      <dgm:spPr/>
      <dgm:t>
        <a:bodyPr/>
        <a:lstStyle/>
        <a:p>
          <a:endParaRPr lang="en-US"/>
        </a:p>
      </dgm:t>
    </dgm:pt>
    <dgm:pt modelId="{7BF0E11D-5802-4D5E-9B1F-11A7F0426BB6}">
      <dgm:prSet phldrT="[Text]"/>
      <dgm:spPr>
        <a:blipFill rotWithShape="0">
          <a:blip xmlns:r="http://schemas.openxmlformats.org/officeDocument/2006/relationships" r:embed="rId4">
            <a:lum bright="35000" contrast="-45000"/>
          </a:blip>
          <a:stretch>
            <a:fillRect/>
          </a:stretch>
        </a:blipFill>
      </dgm:spPr>
      <dgm:t>
        <a:bodyPr/>
        <a:lstStyle/>
        <a:p>
          <a:r>
            <a:rPr lang="en-US" dirty="0"/>
            <a:t>PWS</a:t>
          </a:r>
        </a:p>
      </dgm:t>
    </dgm:pt>
    <dgm:pt modelId="{0456DEF6-2A14-449D-9FB7-86A8CC05C4AA}" type="parTrans" cxnId="{DF6449AE-26CF-48B7-8C20-029CB6AD7061}">
      <dgm:prSet/>
      <dgm:spPr/>
      <dgm:t>
        <a:bodyPr/>
        <a:lstStyle/>
        <a:p>
          <a:endParaRPr lang="en-US"/>
        </a:p>
      </dgm:t>
    </dgm:pt>
    <dgm:pt modelId="{FF800DD4-19C1-495B-B6DF-D5E1AB4F1F46}" type="sibTrans" cxnId="{DF6449AE-26CF-48B7-8C20-029CB6AD7061}">
      <dgm:prSet/>
      <dgm:spPr/>
      <dgm:t>
        <a:bodyPr/>
        <a:lstStyle/>
        <a:p>
          <a:endParaRPr lang="en-US"/>
        </a:p>
      </dgm:t>
    </dgm:pt>
    <dgm:pt modelId="{78C4E9BB-4684-4B1B-B206-3BA77F2817DF}">
      <dgm:prSet phldrT="[Text]" custT="1"/>
      <dgm:spPr/>
      <dgm:t>
        <a:bodyPr/>
        <a:lstStyle/>
        <a:p>
          <a:r>
            <a:rPr lang="en-US" sz="2400" b="1" dirty="0">
              <a:solidFill>
                <a:schemeClr val="bg1"/>
              </a:solidFill>
              <a:effectLst>
                <a:outerShdw blurRad="38100" dist="38100" dir="2700000" algn="tl">
                  <a:srgbClr val="000000">
                    <a:alpha val="43137"/>
                  </a:srgbClr>
                </a:outerShdw>
              </a:effectLst>
            </a:rPr>
            <a:t>Buy Water</a:t>
          </a:r>
        </a:p>
      </dgm:t>
    </dgm:pt>
    <dgm:pt modelId="{C960D8A1-FD1D-458C-9BCD-02398A057A7F}" type="parTrans" cxnId="{3EDFB92A-E800-49FF-9DD0-11F8938FFB9E}">
      <dgm:prSet/>
      <dgm:spPr/>
      <dgm:t>
        <a:bodyPr/>
        <a:lstStyle/>
        <a:p>
          <a:endParaRPr lang="en-US"/>
        </a:p>
      </dgm:t>
    </dgm:pt>
    <dgm:pt modelId="{79882B8D-6220-484C-8F83-89E3CC8F180E}" type="sibTrans" cxnId="{3EDFB92A-E800-49FF-9DD0-11F8938FFB9E}">
      <dgm:prSet/>
      <dgm:spPr/>
      <dgm:t>
        <a:bodyPr/>
        <a:lstStyle/>
        <a:p>
          <a:endParaRPr lang="en-US"/>
        </a:p>
      </dgm:t>
    </dgm:pt>
    <dgm:pt modelId="{F494723F-E03D-47B5-9614-E7FCCE6D6F7B}">
      <dgm:prSet phldrT="[Text]"/>
      <dgm:spPr>
        <a:blipFill rotWithShape="0">
          <a:blip xmlns:r="http://schemas.openxmlformats.org/officeDocument/2006/relationships" r:embed="rId1">
            <a:lum bright="70000" contrast="-70000"/>
          </a:blip>
          <a:stretch>
            <a:fillRect/>
          </a:stretch>
        </a:blipFill>
      </dgm:spPr>
      <dgm:t>
        <a:bodyPr/>
        <a:lstStyle/>
        <a:p>
          <a:pPr algn="ctr"/>
          <a:r>
            <a:rPr lang="en-US" b="1" dirty="0" smtClean="0">
              <a:solidFill>
                <a:schemeClr val="bg1"/>
              </a:solidFill>
            </a:rPr>
            <a:t>PWS</a:t>
          </a:r>
          <a:endParaRPr lang="en-US" b="1" dirty="0">
            <a:solidFill>
              <a:schemeClr val="bg1"/>
            </a:solidFill>
          </a:endParaRPr>
        </a:p>
      </dgm:t>
    </dgm:pt>
    <dgm:pt modelId="{B0ED159B-F27B-4FC5-BB69-2681715A2F02}" type="parTrans" cxnId="{F7C519AB-40F1-4C22-9C83-D1E081313FAC}">
      <dgm:prSet/>
      <dgm:spPr/>
      <dgm:t>
        <a:bodyPr/>
        <a:lstStyle/>
        <a:p>
          <a:endParaRPr lang="en-US"/>
        </a:p>
      </dgm:t>
    </dgm:pt>
    <dgm:pt modelId="{88D0639F-98B3-4150-BF8E-FB4F18B6D083}" type="sibTrans" cxnId="{F7C519AB-40F1-4C22-9C83-D1E081313FAC}">
      <dgm:prSet/>
      <dgm:spPr/>
      <dgm:t>
        <a:bodyPr/>
        <a:lstStyle/>
        <a:p>
          <a:endParaRPr lang="en-US"/>
        </a:p>
      </dgm:t>
    </dgm:pt>
    <dgm:pt modelId="{01971D2A-2E0C-4CBA-AD20-CAB8C398A036}">
      <dgm:prSet phldrT="[Text]" custT="1"/>
      <dgm:spPr/>
      <dgm:t>
        <a:bodyPr/>
        <a:lstStyle/>
        <a:p>
          <a:pPr algn="ctr">
            <a:lnSpc>
              <a:spcPct val="100000"/>
            </a:lnSpc>
            <a:spcAft>
              <a:spcPts val="0"/>
            </a:spcAft>
          </a:pPr>
          <a:endParaRPr lang="en-US" sz="1050" b="1" dirty="0" smtClean="0">
            <a:solidFill>
              <a:sysClr val="windowText" lastClr="000000"/>
            </a:solidFill>
          </a:endParaRPr>
        </a:p>
        <a:p>
          <a:pPr algn="ctr">
            <a:lnSpc>
              <a:spcPct val="100000"/>
            </a:lnSpc>
            <a:spcAft>
              <a:spcPct val="35000"/>
            </a:spcAft>
          </a:pPr>
          <a:r>
            <a:rPr lang="en-US" sz="2100" b="1" dirty="0" smtClean="0">
              <a:solidFill>
                <a:sysClr val="windowText" lastClr="000000"/>
              </a:solidFill>
              <a:effectLst>
                <a:outerShdw blurRad="38100" dist="38100" dir="2700000" algn="tl">
                  <a:srgbClr val="000000">
                    <a:alpha val="43137"/>
                  </a:srgbClr>
                </a:outerShdw>
              </a:effectLst>
            </a:rPr>
            <a:t>Contact</a:t>
          </a:r>
          <a:endParaRPr lang="en-US" sz="2100" b="1" dirty="0">
            <a:solidFill>
              <a:sysClr val="windowText" lastClr="000000"/>
            </a:solidFill>
            <a:effectLst>
              <a:outerShdw blurRad="38100" dist="38100" dir="2700000" algn="tl">
                <a:srgbClr val="000000">
                  <a:alpha val="43137"/>
                </a:srgbClr>
              </a:outerShdw>
            </a:effectLst>
          </a:endParaRPr>
        </a:p>
      </dgm:t>
    </dgm:pt>
    <dgm:pt modelId="{2F63A2C2-4C17-4310-B887-98631F6F9413}" type="parTrans" cxnId="{0776A30B-4EAD-4B83-B131-AD0C7C58A76B}">
      <dgm:prSet/>
      <dgm:spPr/>
      <dgm:t>
        <a:bodyPr/>
        <a:lstStyle/>
        <a:p>
          <a:endParaRPr lang="en-US"/>
        </a:p>
      </dgm:t>
    </dgm:pt>
    <dgm:pt modelId="{F688CDF8-C83C-4151-A7B0-C19D33F69418}" type="sibTrans" cxnId="{0776A30B-4EAD-4B83-B131-AD0C7C58A76B}">
      <dgm:prSet/>
      <dgm:spPr/>
      <dgm:t>
        <a:bodyPr/>
        <a:lstStyle/>
        <a:p>
          <a:endParaRPr lang="en-US"/>
        </a:p>
      </dgm:t>
    </dgm:pt>
    <dgm:pt modelId="{731F76D3-0915-4BEF-BE45-B0E519A28C40}">
      <dgm:prSet phldrT="[Text]" custT="1"/>
      <dgm:spPr>
        <a:blipFill rotWithShape="0">
          <a:blip xmlns:r="http://schemas.openxmlformats.org/officeDocument/2006/relationships" r:embed="rId5">
            <a:lum bright="35000" contrast="-45000"/>
          </a:blip>
          <a:stretch>
            <a:fillRect/>
          </a:stretch>
        </a:blipFill>
      </dgm:spPr>
      <dgm:t>
        <a:bodyPr/>
        <a:lstStyle/>
        <a:p>
          <a:r>
            <a:rPr lang="en-US" sz="1000" b="1" dirty="0" smtClean="0">
              <a:solidFill>
                <a:schemeClr val="bg1"/>
              </a:solidFill>
            </a:rPr>
            <a:t>PWS</a:t>
          </a:r>
          <a:endParaRPr lang="en-US" sz="2000" b="1" dirty="0">
            <a:solidFill>
              <a:schemeClr val="bg1"/>
            </a:solidFill>
          </a:endParaRPr>
        </a:p>
      </dgm:t>
    </dgm:pt>
    <dgm:pt modelId="{AE2092EE-3756-4B36-9443-6CC0F6D3C999}" type="parTrans" cxnId="{92BF077A-9A3C-49F8-A263-42C15E5008AE}">
      <dgm:prSet/>
      <dgm:spPr/>
      <dgm:t>
        <a:bodyPr/>
        <a:lstStyle/>
        <a:p>
          <a:endParaRPr lang="en-US"/>
        </a:p>
      </dgm:t>
    </dgm:pt>
    <dgm:pt modelId="{D490C7DC-CC1F-4B31-BC1D-CF452268482D}" type="sibTrans" cxnId="{92BF077A-9A3C-49F8-A263-42C15E5008AE}">
      <dgm:prSet/>
      <dgm:spPr/>
      <dgm:t>
        <a:bodyPr/>
        <a:lstStyle/>
        <a:p>
          <a:endParaRPr lang="en-US"/>
        </a:p>
      </dgm:t>
    </dgm:pt>
    <dgm:pt modelId="{4D363955-BAB3-4455-B8DC-9F09D6473B7F}">
      <dgm:prSet phldrT="[Text]" custT="1"/>
      <dgm:spPr/>
      <dgm:t>
        <a:bodyPr/>
        <a:lstStyle/>
        <a:p>
          <a:r>
            <a:rPr lang="en-US" sz="2100" b="1" dirty="0" smtClean="0">
              <a:solidFill>
                <a:schemeClr val="bg1"/>
              </a:solidFill>
              <a:effectLst>
                <a:outerShdw blurRad="38100" dist="38100" dir="2700000" algn="tl">
                  <a:srgbClr val="000000">
                    <a:alpha val="43137"/>
                  </a:srgbClr>
                </a:outerShdw>
              </a:effectLst>
            </a:rPr>
            <a:t>Market Results</a:t>
          </a:r>
          <a:endParaRPr lang="en-US" sz="2100" b="1" dirty="0">
            <a:solidFill>
              <a:schemeClr val="bg1"/>
            </a:solidFill>
            <a:effectLst>
              <a:outerShdw blurRad="38100" dist="38100" dir="2700000" algn="tl">
                <a:srgbClr val="000000">
                  <a:alpha val="43137"/>
                </a:srgbClr>
              </a:outerShdw>
            </a:effectLst>
          </a:endParaRPr>
        </a:p>
      </dgm:t>
    </dgm:pt>
    <dgm:pt modelId="{71D46BF3-19DB-4496-8D7D-8C5FD4FA4782}" type="parTrans" cxnId="{FDAAE01B-4D1C-49FB-8B48-E522B83630D0}">
      <dgm:prSet/>
      <dgm:spPr/>
      <dgm:t>
        <a:bodyPr/>
        <a:lstStyle/>
        <a:p>
          <a:endParaRPr lang="en-US"/>
        </a:p>
      </dgm:t>
    </dgm:pt>
    <dgm:pt modelId="{9A34246A-6245-464F-82EC-2E8FECE68051}" type="sibTrans" cxnId="{FDAAE01B-4D1C-49FB-8B48-E522B83630D0}">
      <dgm:prSet/>
      <dgm:spPr/>
      <dgm:t>
        <a:bodyPr/>
        <a:lstStyle/>
        <a:p>
          <a:endParaRPr lang="en-US"/>
        </a:p>
      </dgm:t>
    </dgm:pt>
    <dgm:pt modelId="{7D445AD1-4B4D-4C4E-A9D1-29812423F6C4}">
      <dgm:prSet phldrT="[Text]" custT="1"/>
      <dgm:spPr>
        <a:blipFill rotWithShape="0">
          <a:blip xmlns:r="http://schemas.openxmlformats.org/officeDocument/2006/relationships" r:embed="rId6">
            <a:lum bright="35000" contrast="-45000"/>
          </a:blip>
          <a:stretch>
            <a:fillRect/>
          </a:stretch>
        </a:blipFill>
      </dgm:spPr>
      <dgm:t>
        <a:bodyPr/>
        <a:lstStyle/>
        <a:p>
          <a:r>
            <a:rPr lang="en-US" sz="1000" b="1" dirty="0" smtClean="0">
              <a:solidFill>
                <a:schemeClr val="bg1"/>
              </a:solidFill>
            </a:rPr>
            <a:t>PWS</a:t>
          </a:r>
          <a:endParaRPr lang="en-US" sz="1000" b="1" dirty="0">
            <a:solidFill>
              <a:schemeClr val="bg1"/>
            </a:solidFill>
          </a:endParaRPr>
        </a:p>
      </dgm:t>
    </dgm:pt>
    <dgm:pt modelId="{EE81D355-501D-4B31-BF0A-0FF1507385C9}" type="parTrans" cxnId="{B534677E-287C-4DCD-9A81-FCDE9FF77014}">
      <dgm:prSet/>
      <dgm:spPr/>
      <dgm:t>
        <a:bodyPr/>
        <a:lstStyle/>
        <a:p>
          <a:endParaRPr lang="en-US"/>
        </a:p>
      </dgm:t>
    </dgm:pt>
    <dgm:pt modelId="{072EFC21-D940-468E-BDD9-68C3CFEFC42D}" type="sibTrans" cxnId="{B534677E-287C-4DCD-9A81-FCDE9FF77014}">
      <dgm:prSet/>
      <dgm:spPr/>
      <dgm:t>
        <a:bodyPr/>
        <a:lstStyle/>
        <a:p>
          <a:endParaRPr lang="en-US"/>
        </a:p>
      </dgm:t>
    </dgm:pt>
    <dgm:pt modelId="{B3357BD1-0573-44C5-842F-208149DCA956}">
      <dgm:prSet phldrT="[Text]" custT="1"/>
      <dgm:spPr/>
      <dgm:t>
        <a:bodyPr/>
        <a:lstStyle/>
        <a:p>
          <a:r>
            <a:rPr lang="en-US" sz="2100" b="1" dirty="0" smtClean="0">
              <a:solidFill>
                <a:schemeClr val="bg1"/>
              </a:solidFill>
              <a:effectLst>
                <a:outerShdw blurRad="38100" dist="38100" dir="2700000" algn="tl">
                  <a:srgbClr val="000000">
                    <a:alpha val="43137"/>
                  </a:srgbClr>
                </a:outerShdw>
              </a:effectLst>
            </a:rPr>
            <a:t>Market Rules</a:t>
          </a:r>
          <a:endParaRPr lang="en-US" sz="2100" b="1" dirty="0">
            <a:solidFill>
              <a:schemeClr val="bg1"/>
            </a:solidFill>
            <a:effectLst>
              <a:outerShdw blurRad="38100" dist="38100" dir="2700000" algn="tl">
                <a:srgbClr val="000000">
                  <a:alpha val="43137"/>
                </a:srgbClr>
              </a:outerShdw>
            </a:effectLst>
          </a:endParaRPr>
        </a:p>
      </dgm:t>
    </dgm:pt>
    <dgm:pt modelId="{100E9408-F1A3-4065-A0D2-EDA0715BC1B2}" type="parTrans" cxnId="{66CA1E18-1C16-495F-9435-70575AD0038D}">
      <dgm:prSet/>
      <dgm:spPr/>
      <dgm:t>
        <a:bodyPr/>
        <a:lstStyle/>
        <a:p>
          <a:endParaRPr lang="en-US"/>
        </a:p>
      </dgm:t>
    </dgm:pt>
    <dgm:pt modelId="{D8AA7DEE-DEEB-40FD-AECC-3961FFDF6DE8}" type="sibTrans" cxnId="{66CA1E18-1C16-495F-9435-70575AD0038D}">
      <dgm:prSet/>
      <dgm:spPr/>
      <dgm:t>
        <a:bodyPr/>
        <a:lstStyle/>
        <a:p>
          <a:endParaRPr lang="en-US"/>
        </a:p>
      </dgm:t>
    </dgm:pt>
    <dgm:pt modelId="{D185617B-21EA-41A4-99B1-428B1A6E5188}" type="pres">
      <dgm:prSet presAssocID="{47D5910D-5A50-40E7-9EDB-FF71FAB406EC}" presName="Name0" presStyleCnt="0">
        <dgm:presLayoutVars>
          <dgm:dir/>
          <dgm:animLvl val="lvl"/>
          <dgm:resizeHandles val="exact"/>
        </dgm:presLayoutVars>
      </dgm:prSet>
      <dgm:spPr/>
      <dgm:t>
        <a:bodyPr/>
        <a:lstStyle/>
        <a:p>
          <a:endParaRPr lang="en-US"/>
        </a:p>
      </dgm:t>
    </dgm:pt>
    <dgm:pt modelId="{FAFF8C5B-6584-4002-8846-DBB697C2C6C1}" type="pres">
      <dgm:prSet presAssocID="{C5825AF7-152A-42DB-9AE4-2FC391C82583}" presName="compositeNode" presStyleCnt="0">
        <dgm:presLayoutVars>
          <dgm:bulletEnabled val="1"/>
        </dgm:presLayoutVars>
      </dgm:prSet>
      <dgm:spPr/>
    </dgm:pt>
    <dgm:pt modelId="{F7EF9030-B52F-494F-B10B-DA45A00DE201}" type="pres">
      <dgm:prSet presAssocID="{C5825AF7-152A-42DB-9AE4-2FC391C82583}" presName="bgRect" presStyleLbl="node1" presStyleIdx="0" presStyleCnt="7" custScaleX="99081"/>
      <dgm:spPr/>
      <dgm:t>
        <a:bodyPr/>
        <a:lstStyle/>
        <a:p>
          <a:endParaRPr lang="en-US"/>
        </a:p>
      </dgm:t>
    </dgm:pt>
    <dgm:pt modelId="{223A6BA8-1565-4E19-8BFD-6B1DDF8278F9}" type="pres">
      <dgm:prSet presAssocID="{C5825AF7-152A-42DB-9AE4-2FC391C82583}" presName="parentNode" presStyleLbl="node1" presStyleIdx="0" presStyleCnt="7">
        <dgm:presLayoutVars>
          <dgm:chMax val="0"/>
          <dgm:bulletEnabled val="1"/>
        </dgm:presLayoutVars>
      </dgm:prSet>
      <dgm:spPr/>
      <dgm:t>
        <a:bodyPr/>
        <a:lstStyle/>
        <a:p>
          <a:endParaRPr lang="en-US"/>
        </a:p>
      </dgm:t>
    </dgm:pt>
    <dgm:pt modelId="{AC690B7D-FB15-46C5-946F-E7B6AB7A80A4}" type="pres">
      <dgm:prSet presAssocID="{C5825AF7-152A-42DB-9AE4-2FC391C82583}" presName="childNode" presStyleLbl="node1" presStyleIdx="0" presStyleCnt="7">
        <dgm:presLayoutVars>
          <dgm:bulletEnabled val="1"/>
        </dgm:presLayoutVars>
      </dgm:prSet>
      <dgm:spPr/>
      <dgm:t>
        <a:bodyPr/>
        <a:lstStyle/>
        <a:p>
          <a:endParaRPr lang="en-US"/>
        </a:p>
      </dgm:t>
    </dgm:pt>
    <dgm:pt modelId="{8AAFDF52-64D4-430B-B762-E47317B5B401}" type="pres">
      <dgm:prSet presAssocID="{29D69488-03B4-4C52-A3A4-2C3652BC87C9}" presName="hSp" presStyleCnt="0"/>
      <dgm:spPr/>
    </dgm:pt>
    <dgm:pt modelId="{0C0E746B-66E7-4EFD-9EF5-E51637781FFC}" type="pres">
      <dgm:prSet presAssocID="{29D69488-03B4-4C52-A3A4-2C3652BC87C9}" presName="vProcSp" presStyleCnt="0"/>
      <dgm:spPr/>
    </dgm:pt>
    <dgm:pt modelId="{A942DCAA-BA1C-41D8-9447-41B4594DC70B}" type="pres">
      <dgm:prSet presAssocID="{29D69488-03B4-4C52-A3A4-2C3652BC87C9}" presName="vSp1" presStyleCnt="0"/>
      <dgm:spPr/>
    </dgm:pt>
    <dgm:pt modelId="{5B0317A9-806D-461B-828A-8C60E30118C2}" type="pres">
      <dgm:prSet presAssocID="{29D69488-03B4-4C52-A3A4-2C3652BC87C9}" presName="simulatedConn" presStyleLbl="solidFgAcc1" presStyleIdx="0" presStyleCnt="6"/>
      <dgm:spPr/>
    </dgm:pt>
    <dgm:pt modelId="{D7DDA0DF-F980-444C-BE3C-7CAA1F3C821A}" type="pres">
      <dgm:prSet presAssocID="{29D69488-03B4-4C52-A3A4-2C3652BC87C9}" presName="vSp2" presStyleCnt="0"/>
      <dgm:spPr/>
    </dgm:pt>
    <dgm:pt modelId="{665856B7-35B3-451C-AE01-79115EAAA65C}" type="pres">
      <dgm:prSet presAssocID="{29D69488-03B4-4C52-A3A4-2C3652BC87C9}" presName="sibTrans" presStyleCnt="0"/>
      <dgm:spPr/>
    </dgm:pt>
    <dgm:pt modelId="{85D54BB2-51F1-49D4-B86E-553D1C6BCA5E}" type="pres">
      <dgm:prSet presAssocID="{924C95DE-7E6C-42EB-80E0-A0004E4260CE}" presName="compositeNode" presStyleCnt="0">
        <dgm:presLayoutVars>
          <dgm:bulletEnabled val="1"/>
        </dgm:presLayoutVars>
      </dgm:prSet>
      <dgm:spPr/>
    </dgm:pt>
    <dgm:pt modelId="{15BEEDC2-1F59-47CF-9B4B-D2BA41A772BD}" type="pres">
      <dgm:prSet presAssocID="{924C95DE-7E6C-42EB-80E0-A0004E4260CE}" presName="bgRect" presStyleLbl="node1" presStyleIdx="1" presStyleCnt="7" custScaleX="121043"/>
      <dgm:spPr/>
      <dgm:t>
        <a:bodyPr/>
        <a:lstStyle/>
        <a:p>
          <a:endParaRPr lang="en-US"/>
        </a:p>
      </dgm:t>
    </dgm:pt>
    <dgm:pt modelId="{1F2E24B4-175E-48AC-97E2-FD59F59E68BA}" type="pres">
      <dgm:prSet presAssocID="{924C95DE-7E6C-42EB-80E0-A0004E4260CE}" presName="parentNode" presStyleLbl="node1" presStyleIdx="1" presStyleCnt="7">
        <dgm:presLayoutVars>
          <dgm:chMax val="0"/>
          <dgm:bulletEnabled val="1"/>
        </dgm:presLayoutVars>
      </dgm:prSet>
      <dgm:spPr/>
      <dgm:t>
        <a:bodyPr/>
        <a:lstStyle/>
        <a:p>
          <a:endParaRPr lang="en-US"/>
        </a:p>
      </dgm:t>
    </dgm:pt>
    <dgm:pt modelId="{F86CF1F1-471F-4945-8F77-6E4E2D342E80}" type="pres">
      <dgm:prSet presAssocID="{924C95DE-7E6C-42EB-80E0-A0004E4260CE}" presName="childNode" presStyleLbl="node1" presStyleIdx="1" presStyleCnt="7">
        <dgm:presLayoutVars>
          <dgm:bulletEnabled val="1"/>
        </dgm:presLayoutVars>
      </dgm:prSet>
      <dgm:spPr/>
      <dgm:t>
        <a:bodyPr/>
        <a:lstStyle/>
        <a:p>
          <a:endParaRPr lang="en-US"/>
        </a:p>
      </dgm:t>
    </dgm:pt>
    <dgm:pt modelId="{F02E1668-9CC4-492A-975C-89773E14DCFB}" type="pres">
      <dgm:prSet presAssocID="{9578B478-AFCF-4040-A77D-5F7157553CAC}" presName="hSp" presStyleCnt="0"/>
      <dgm:spPr/>
    </dgm:pt>
    <dgm:pt modelId="{E078FE68-8657-4904-A254-40C8333981E6}" type="pres">
      <dgm:prSet presAssocID="{9578B478-AFCF-4040-A77D-5F7157553CAC}" presName="vProcSp" presStyleCnt="0"/>
      <dgm:spPr/>
    </dgm:pt>
    <dgm:pt modelId="{D4BF63EE-8AE6-407C-A68A-FF754AC86ACF}" type="pres">
      <dgm:prSet presAssocID="{9578B478-AFCF-4040-A77D-5F7157553CAC}" presName="vSp1" presStyleCnt="0"/>
      <dgm:spPr/>
    </dgm:pt>
    <dgm:pt modelId="{F604BE23-6B32-410A-ABAA-A28AF048759E}" type="pres">
      <dgm:prSet presAssocID="{9578B478-AFCF-4040-A77D-5F7157553CAC}" presName="simulatedConn" presStyleLbl="solidFgAcc1" presStyleIdx="1" presStyleCnt="6"/>
      <dgm:spPr/>
    </dgm:pt>
    <dgm:pt modelId="{59AEA11A-D67E-45B9-88CC-1A03DAB57DFC}" type="pres">
      <dgm:prSet presAssocID="{9578B478-AFCF-4040-A77D-5F7157553CAC}" presName="vSp2" presStyleCnt="0"/>
      <dgm:spPr/>
    </dgm:pt>
    <dgm:pt modelId="{0BE1BDD7-8E0D-41DB-B137-F844C9AB7298}" type="pres">
      <dgm:prSet presAssocID="{9578B478-AFCF-4040-A77D-5F7157553CAC}" presName="sibTrans" presStyleCnt="0"/>
      <dgm:spPr/>
    </dgm:pt>
    <dgm:pt modelId="{1428A674-96DC-411E-89B8-7992BF353DAF}" type="pres">
      <dgm:prSet presAssocID="{F4BAC925-A288-47DB-8219-BE98AAC745E2}" presName="compositeNode" presStyleCnt="0">
        <dgm:presLayoutVars>
          <dgm:bulletEnabled val="1"/>
        </dgm:presLayoutVars>
      </dgm:prSet>
      <dgm:spPr/>
    </dgm:pt>
    <dgm:pt modelId="{905FED6F-206C-4204-90DD-0AC39D8C61C6}" type="pres">
      <dgm:prSet presAssocID="{F4BAC925-A288-47DB-8219-BE98AAC745E2}" presName="bgRect" presStyleLbl="node1" presStyleIdx="2" presStyleCnt="7" custScaleX="95072" custLinFactNeighborX="-1042"/>
      <dgm:spPr/>
      <dgm:t>
        <a:bodyPr/>
        <a:lstStyle/>
        <a:p>
          <a:endParaRPr lang="en-US"/>
        </a:p>
      </dgm:t>
    </dgm:pt>
    <dgm:pt modelId="{BD888224-52AC-4A90-8711-CC0495F7CEC8}" type="pres">
      <dgm:prSet presAssocID="{F4BAC925-A288-47DB-8219-BE98AAC745E2}" presName="parentNode" presStyleLbl="node1" presStyleIdx="2" presStyleCnt="7">
        <dgm:presLayoutVars>
          <dgm:chMax val="0"/>
          <dgm:bulletEnabled val="1"/>
        </dgm:presLayoutVars>
      </dgm:prSet>
      <dgm:spPr/>
      <dgm:t>
        <a:bodyPr/>
        <a:lstStyle/>
        <a:p>
          <a:endParaRPr lang="en-US"/>
        </a:p>
      </dgm:t>
    </dgm:pt>
    <dgm:pt modelId="{FD46FF6D-4E38-404C-9840-C7C9CB6F3654}" type="pres">
      <dgm:prSet presAssocID="{F4BAC925-A288-47DB-8219-BE98AAC745E2}" presName="childNode" presStyleLbl="node1" presStyleIdx="2" presStyleCnt="7">
        <dgm:presLayoutVars>
          <dgm:bulletEnabled val="1"/>
        </dgm:presLayoutVars>
      </dgm:prSet>
      <dgm:spPr/>
      <dgm:t>
        <a:bodyPr/>
        <a:lstStyle/>
        <a:p>
          <a:endParaRPr lang="en-US"/>
        </a:p>
      </dgm:t>
    </dgm:pt>
    <dgm:pt modelId="{8724DD18-6748-40C7-865D-805D6923462B}" type="pres">
      <dgm:prSet presAssocID="{8974702E-401C-40AF-BD18-C8199FA838BC}" presName="hSp" presStyleCnt="0"/>
      <dgm:spPr/>
    </dgm:pt>
    <dgm:pt modelId="{359A0C24-E9BD-4E48-9E39-4E51965B2686}" type="pres">
      <dgm:prSet presAssocID="{8974702E-401C-40AF-BD18-C8199FA838BC}" presName="vProcSp" presStyleCnt="0"/>
      <dgm:spPr/>
    </dgm:pt>
    <dgm:pt modelId="{FAA32B60-6E13-4251-96E5-D8020268FA6F}" type="pres">
      <dgm:prSet presAssocID="{8974702E-401C-40AF-BD18-C8199FA838BC}" presName="vSp1" presStyleCnt="0"/>
      <dgm:spPr/>
    </dgm:pt>
    <dgm:pt modelId="{C02BEFE1-A765-4124-9DC9-A04589280D62}" type="pres">
      <dgm:prSet presAssocID="{8974702E-401C-40AF-BD18-C8199FA838BC}" presName="simulatedConn" presStyleLbl="solidFgAcc1" presStyleIdx="2" presStyleCnt="6"/>
      <dgm:spPr/>
    </dgm:pt>
    <dgm:pt modelId="{DC54ED3C-EC92-4DAF-9A9C-10EC3867D720}" type="pres">
      <dgm:prSet presAssocID="{8974702E-401C-40AF-BD18-C8199FA838BC}" presName="vSp2" presStyleCnt="0"/>
      <dgm:spPr/>
    </dgm:pt>
    <dgm:pt modelId="{2FBA14F4-8F95-4B30-996E-2351CA39A69D}" type="pres">
      <dgm:prSet presAssocID="{8974702E-401C-40AF-BD18-C8199FA838BC}" presName="sibTrans" presStyleCnt="0"/>
      <dgm:spPr/>
    </dgm:pt>
    <dgm:pt modelId="{205531AC-8945-45B7-B3B1-9EC95D28BD06}" type="pres">
      <dgm:prSet presAssocID="{7BF0E11D-5802-4D5E-9B1F-11A7F0426BB6}" presName="compositeNode" presStyleCnt="0">
        <dgm:presLayoutVars>
          <dgm:bulletEnabled val="1"/>
        </dgm:presLayoutVars>
      </dgm:prSet>
      <dgm:spPr/>
    </dgm:pt>
    <dgm:pt modelId="{95C82581-5935-4CD9-9CE8-139AEDF00492}" type="pres">
      <dgm:prSet presAssocID="{7BF0E11D-5802-4D5E-9B1F-11A7F0426BB6}" presName="bgRect" presStyleLbl="node1" presStyleIdx="3" presStyleCnt="7" custScaleX="92627" custLinFactNeighborY="7437"/>
      <dgm:spPr/>
      <dgm:t>
        <a:bodyPr/>
        <a:lstStyle/>
        <a:p>
          <a:endParaRPr lang="en-US"/>
        </a:p>
      </dgm:t>
    </dgm:pt>
    <dgm:pt modelId="{E6E4DC39-2EDA-4604-9C47-65A5BE1615FF}" type="pres">
      <dgm:prSet presAssocID="{7BF0E11D-5802-4D5E-9B1F-11A7F0426BB6}" presName="parentNode" presStyleLbl="node1" presStyleIdx="3" presStyleCnt="7">
        <dgm:presLayoutVars>
          <dgm:chMax val="0"/>
          <dgm:bulletEnabled val="1"/>
        </dgm:presLayoutVars>
      </dgm:prSet>
      <dgm:spPr/>
      <dgm:t>
        <a:bodyPr/>
        <a:lstStyle/>
        <a:p>
          <a:endParaRPr lang="en-US"/>
        </a:p>
      </dgm:t>
    </dgm:pt>
    <dgm:pt modelId="{105ED2A6-F7A0-4AC3-B2E5-DFAF649F2FB1}" type="pres">
      <dgm:prSet presAssocID="{7BF0E11D-5802-4D5E-9B1F-11A7F0426BB6}" presName="childNode" presStyleLbl="node1" presStyleIdx="3" presStyleCnt="7">
        <dgm:presLayoutVars>
          <dgm:bulletEnabled val="1"/>
        </dgm:presLayoutVars>
      </dgm:prSet>
      <dgm:spPr/>
      <dgm:t>
        <a:bodyPr/>
        <a:lstStyle/>
        <a:p>
          <a:endParaRPr lang="en-US"/>
        </a:p>
      </dgm:t>
    </dgm:pt>
    <dgm:pt modelId="{43B2017F-28D3-4869-88AD-5636E0419666}" type="pres">
      <dgm:prSet presAssocID="{FF800DD4-19C1-495B-B6DF-D5E1AB4F1F46}" presName="hSp" presStyleCnt="0"/>
      <dgm:spPr/>
    </dgm:pt>
    <dgm:pt modelId="{BEF399C6-93D4-4F20-845C-73E8985FE7FD}" type="pres">
      <dgm:prSet presAssocID="{FF800DD4-19C1-495B-B6DF-D5E1AB4F1F46}" presName="vProcSp" presStyleCnt="0"/>
      <dgm:spPr/>
    </dgm:pt>
    <dgm:pt modelId="{A08D0268-BB72-42EB-BBC8-7FE63A743D1C}" type="pres">
      <dgm:prSet presAssocID="{FF800DD4-19C1-495B-B6DF-D5E1AB4F1F46}" presName="vSp1" presStyleCnt="0"/>
      <dgm:spPr/>
    </dgm:pt>
    <dgm:pt modelId="{9C1D16B2-CBB8-4231-A80F-5103F1C60470}" type="pres">
      <dgm:prSet presAssocID="{FF800DD4-19C1-495B-B6DF-D5E1AB4F1F46}" presName="simulatedConn" presStyleLbl="solidFgAcc1" presStyleIdx="3" presStyleCnt="6"/>
      <dgm:spPr/>
    </dgm:pt>
    <dgm:pt modelId="{F607D2B4-1835-4055-AEFE-B1037FE93EBF}" type="pres">
      <dgm:prSet presAssocID="{FF800DD4-19C1-495B-B6DF-D5E1AB4F1F46}" presName="vSp2" presStyleCnt="0"/>
      <dgm:spPr/>
    </dgm:pt>
    <dgm:pt modelId="{1B085671-0969-4B99-8AD0-E55974B501DA}" type="pres">
      <dgm:prSet presAssocID="{FF800DD4-19C1-495B-B6DF-D5E1AB4F1F46}" presName="sibTrans" presStyleCnt="0"/>
      <dgm:spPr/>
    </dgm:pt>
    <dgm:pt modelId="{8994A817-FA4F-42F5-B5F0-5D31466520A8}" type="pres">
      <dgm:prSet presAssocID="{731F76D3-0915-4BEF-BE45-B0E519A28C40}" presName="compositeNode" presStyleCnt="0">
        <dgm:presLayoutVars>
          <dgm:bulletEnabled val="1"/>
        </dgm:presLayoutVars>
      </dgm:prSet>
      <dgm:spPr/>
    </dgm:pt>
    <dgm:pt modelId="{7A10EB17-1816-452C-8982-762E92720BDE}" type="pres">
      <dgm:prSet presAssocID="{731F76D3-0915-4BEF-BE45-B0E519A28C40}" presName="bgRect" presStyleLbl="node1" presStyleIdx="4" presStyleCnt="7" custScaleX="101877"/>
      <dgm:spPr/>
      <dgm:t>
        <a:bodyPr/>
        <a:lstStyle/>
        <a:p>
          <a:endParaRPr lang="en-US"/>
        </a:p>
      </dgm:t>
    </dgm:pt>
    <dgm:pt modelId="{E77FC8A5-E74F-4176-8A16-B431A6F25576}" type="pres">
      <dgm:prSet presAssocID="{731F76D3-0915-4BEF-BE45-B0E519A28C40}" presName="parentNode" presStyleLbl="node1" presStyleIdx="4" presStyleCnt="7">
        <dgm:presLayoutVars>
          <dgm:chMax val="0"/>
          <dgm:bulletEnabled val="1"/>
        </dgm:presLayoutVars>
      </dgm:prSet>
      <dgm:spPr/>
      <dgm:t>
        <a:bodyPr/>
        <a:lstStyle/>
        <a:p>
          <a:endParaRPr lang="en-US"/>
        </a:p>
      </dgm:t>
    </dgm:pt>
    <dgm:pt modelId="{545E1325-46B9-49EE-B087-41EDFB21B9BA}" type="pres">
      <dgm:prSet presAssocID="{731F76D3-0915-4BEF-BE45-B0E519A28C40}" presName="childNode" presStyleLbl="node1" presStyleIdx="4" presStyleCnt="7">
        <dgm:presLayoutVars>
          <dgm:bulletEnabled val="1"/>
        </dgm:presLayoutVars>
      </dgm:prSet>
      <dgm:spPr/>
      <dgm:t>
        <a:bodyPr/>
        <a:lstStyle/>
        <a:p>
          <a:endParaRPr lang="en-US"/>
        </a:p>
      </dgm:t>
    </dgm:pt>
    <dgm:pt modelId="{25AE9602-1ECC-426D-9170-1508D6701724}" type="pres">
      <dgm:prSet presAssocID="{D490C7DC-CC1F-4B31-BC1D-CF452268482D}" presName="hSp" presStyleCnt="0"/>
      <dgm:spPr/>
    </dgm:pt>
    <dgm:pt modelId="{B3D2507A-C489-43F5-80E4-BD309E1AA73E}" type="pres">
      <dgm:prSet presAssocID="{D490C7DC-CC1F-4B31-BC1D-CF452268482D}" presName="vProcSp" presStyleCnt="0"/>
      <dgm:spPr/>
    </dgm:pt>
    <dgm:pt modelId="{320A4363-715A-4D5E-8344-1A0F8BE09EB0}" type="pres">
      <dgm:prSet presAssocID="{D490C7DC-CC1F-4B31-BC1D-CF452268482D}" presName="vSp1" presStyleCnt="0"/>
      <dgm:spPr/>
    </dgm:pt>
    <dgm:pt modelId="{618C4864-EDBD-4547-9C9C-948CF7ACC320}" type="pres">
      <dgm:prSet presAssocID="{D490C7DC-CC1F-4B31-BC1D-CF452268482D}" presName="simulatedConn" presStyleLbl="solidFgAcc1" presStyleIdx="4" presStyleCnt="6"/>
      <dgm:spPr/>
    </dgm:pt>
    <dgm:pt modelId="{B7953250-D2AD-41D4-93C4-FB3709E1CA82}" type="pres">
      <dgm:prSet presAssocID="{D490C7DC-CC1F-4B31-BC1D-CF452268482D}" presName="vSp2" presStyleCnt="0"/>
      <dgm:spPr/>
    </dgm:pt>
    <dgm:pt modelId="{7228C519-8DED-43EF-8DA0-DA4F180F934A}" type="pres">
      <dgm:prSet presAssocID="{D490C7DC-CC1F-4B31-BC1D-CF452268482D}" presName="sibTrans" presStyleCnt="0"/>
      <dgm:spPr/>
    </dgm:pt>
    <dgm:pt modelId="{28E4920B-0A4F-4AA4-BA00-8686D413B190}" type="pres">
      <dgm:prSet presAssocID="{7D445AD1-4B4D-4C4E-A9D1-29812423F6C4}" presName="compositeNode" presStyleCnt="0">
        <dgm:presLayoutVars>
          <dgm:bulletEnabled val="1"/>
        </dgm:presLayoutVars>
      </dgm:prSet>
      <dgm:spPr/>
    </dgm:pt>
    <dgm:pt modelId="{7AF40E3A-15A5-4D83-90D6-D09206279D54}" type="pres">
      <dgm:prSet presAssocID="{7D445AD1-4B4D-4C4E-A9D1-29812423F6C4}" presName="bgRect" presStyleLbl="node1" presStyleIdx="5" presStyleCnt="7" custScaleX="91553"/>
      <dgm:spPr/>
      <dgm:t>
        <a:bodyPr/>
        <a:lstStyle/>
        <a:p>
          <a:endParaRPr lang="en-US"/>
        </a:p>
      </dgm:t>
    </dgm:pt>
    <dgm:pt modelId="{28D476D3-9EB2-4D02-BD8C-EEB5D33984B2}" type="pres">
      <dgm:prSet presAssocID="{7D445AD1-4B4D-4C4E-A9D1-29812423F6C4}" presName="parentNode" presStyleLbl="node1" presStyleIdx="5" presStyleCnt="7">
        <dgm:presLayoutVars>
          <dgm:chMax val="0"/>
          <dgm:bulletEnabled val="1"/>
        </dgm:presLayoutVars>
      </dgm:prSet>
      <dgm:spPr/>
      <dgm:t>
        <a:bodyPr/>
        <a:lstStyle/>
        <a:p>
          <a:endParaRPr lang="en-US"/>
        </a:p>
      </dgm:t>
    </dgm:pt>
    <dgm:pt modelId="{30EFE225-0BFA-465B-B090-3518F9641362}" type="pres">
      <dgm:prSet presAssocID="{7D445AD1-4B4D-4C4E-A9D1-29812423F6C4}" presName="childNode" presStyleLbl="node1" presStyleIdx="5" presStyleCnt="7">
        <dgm:presLayoutVars>
          <dgm:bulletEnabled val="1"/>
        </dgm:presLayoutVars>
      </dgm:prSet>
      <dgm:spPr/>
      <dgm:t>
        <a:bodyPr/>
        <a:lstStyle/>
        <a:p>
          <a:endParaRPr lang="en-US"/>
        </a:p>
      </dgm:t>
    </dgm:pt>
    <dgm:pt modelId="{47383BD6-4265-4E45-913F-179C1CBCC9C3}" type="pres">
      <dgm:prSet presAssocID="{072EFC21-D940-468E-BDD9-68C3CFEFC42D}" presName="hSp" presStyleCnt="0"/>
      <dgm:spPr/>
    </dgm:pt>
    <dgm:pt modelId="{F97B036D-91F1-4AD6-A98F-A390D7295B92}" type="pres">
      <dgm:prSet presAssocID="{072EFC21-D940-468E-BDD9-68C3CFEFC42D}" presName="vProcSp" presStyleCnt="0"/>
      <dgm:spPr/>
    </dgm:pt>
    <dgm:pt modelId="{E24B2041-C837-4AFA-8AA4-78B484045190}" type="pres">
      <dgm:prSet presAssocID="{072EFC21-D940-468E-BDD9-68C3CFEFC42D}" presName="vSp1" presStyleCnt="0"/>
      <dgm:spPr/>
    </dgm:pt>
    <dgm:pt modelId="{57B5A2DB-6ECF-4888-BDEE-82E23BB4A044}" type="pres">
      <dgm:prSet presAssocID="{072EFC21-D940-468E-BDD9-68C3CFEFC42D}" presName="simulatedConn" presStyleLbl="solidFgAcc1" presStyleIdx="5" presStyleCnt="6"/>
      <dgm:spPr/>
    </dgm:pt>
    <dgm:pt modelId="{3871D519-3C61-4C95-BF53-D07F6ACF4C46}" type="pres">
      <dgm:prSet presAssocID="{072EFC21-D940-468E-BDD9-68C3CFEFC42D}" presName="vSp2" presStyleCnt="0"/>
      <dgm:spPr/>
    </dgm:pt>
    <dgm:pt modelId="{B2D2ED40-71B8-4D64-B91D-E0D4CAE96DD1}" type="pres">
      <dgm:prSet presAssocID="{072EFC21-D940-468E-BDD9-68C3CFEFC42D}" presName="sibTrans" presStyleCnt="0"/>
      <dgm:spPr/>
    </dgm:pt>
    <dgm:pt modelId="{ECF8B1A9-0402-4249-94F0-66D38033FD31}" type="pres">
      <dgm:prSet presAssocID="{F494723F-E03D-47B5-9614-E7FCCE6D6F7B}" presName="compositeNode" presStyleCnt="0">
        <dgm:presLayoutVars>
          <dgm:bulletEnabled val="1"/>
        </dgm:presLayoutVars>
      </dgm:prSet>
      <dgm:spPr/>
    </dgm:pt>
    <dgm:pt modelId="{95DBFFAB-AC5A-4C42-A77C-E4A87D897312}" type="pres">
      <dgm:prSet presAssocID="{F494723F-E03D-47B5-9614-E7FCCE6D6F7B}" presName="bgRect" presStyleLbl="node1" presStyleIdx="6" presStyleCnt="7" custScaleX="97931"/>
      <dgm:spPr/>
      <dgm:t>
        <a:bodyPr/>
        <a:lstStyle/>
        <a:p>
          <a:endParaRPr lang="en-US"/>
        </a:p>
      </dgm:t>
    </dgm:pt>
    <dgm:pt modelId="{7FC8FDE8-6BFC-4499-81E3-D81B6E9829F5}" type="pres">
      <dgm:prSet presAssocID="{F494723F-E03D-47B5-9614-E7FCCE6D6F7B}" presName="parentNode" presStyleLbl="node1" presStyleIdx="6" presStyleCnt="7">
        <dgm:presLayoutVars>
          <dgm:chMax val="0"/>
          <dgm:bulletEnabled val="1"/>
        </dgm:presLayoutVars>
      </dgm:prSet>
      <dgm:spPr/>
      <dgm:t>
        <a:bodyPr/>
        <a:lstStyle/>
        <a:p>
          <a:endParaRPr lang="en-US"/>
        </a:p>
      </dgm:t>
    </dgm:pt>
    <dgm:pt modelId="{26D255E5-9C96-4C08-8CE4-95D937F4B8EB}" type="pres">
      <dgm:prSet presAssocID="{F494723F-E03D-47B5-9614-E7FCCE6D6F7B}" presName="childNode" presStyleLbl="node1" presStyleIdx="6" presStyleCnt="7">
        <dgm:presLayoutVars>
          <dgm:bulletEnabled val="1"/>
        </dgm:presLayoutVars>
      </dgm:prSet>
      <dgm:spPr/>
      <dgm:t>
        <a:bodyPr/>
        <a:lstStyle/>
        <a:p>
          <a:endParaRPr lang="en-US"/>
        </a:p>
      </dgm:t>
    </dgm:pt>
  </dgm:ptLst>
  <dgm:cxnLst>
    <dgm:cxn modelId="{DF6449AE-26CF-48B7-8C20-029CB6AD7061}" srcId="{47D5910D-5A50-40E7-9EDB-FF71FAB406EC}" destId="{7BF0E11D-5802-4D5E-9B1F-11A7F0426BB6}" srcOrd="3" destOrd="0" parTransId="{0456DEF6-2A14-449D-9FB7-86A8CC05C4AA}" sibTransId="{FF800DD4-19C1-495B-B6DF-D5E1AB4F1F46}"/>
    <dgm:cxn modelId="{ECB3694E-D679-46D8-AC33-BAE9C1B003AC}" type="presOf" srcId="{F494723F-E03D-47B5-9614-E7FCCE6D6F7B}" destId="{7FC8FDE8-6BFC-4499-81E3-D81B6E9829F5}" srcOrd="1" destOrd="0" presId="urn:microsoft.com/office/officeart/2005/8/layout/hProcess7"/>
    <dgm:cxn modelId="{4E42FDA0-3367-4F96-BB25-51013BA22F9D}" type="presOf" srcId="{7BF0E11D-5802-4D5E-9B1F-11A7F0426BB6}" destId="{95C82581-5935-4CD9-9CE8-139AEDF00492}" srcOrd="0" destOrd="0" presId="urn:microsoft.com/office/officeart/2005/8/layout/hProcess7"/>
    <dgm:cxn modelId="{B67AB77A-A80B-4786-B933-6EFFE4C12B9E}" type="presOf" srcId="{A56B185A-4EC1-4449-9EDD-84311375143E}" destId="{F86CF1F1-471F-4945-8F77-6E4E2D342E80}" srcOrd="0" destOrd="0" presId="urn:microsoft.com/office/officeart/2005/8/layout/hProcess7"/>
    <dgm:cxn modelId="{F7C519AB-40F1-4C22-9C83-D1E081313FAC}" srcId="{47D5910D-5A50-40E7-9EDB-FF71FAB406EC}" destId="{F494723F-E03D-47B5-9614-E7FCCE6D6F7B}" srcOrd="6" destOrd="0" parTransId="{B0ED159B-F27B-4FC5-BB69-2681715A2F02}" sibTransId="{88D0639F-98B3-4150-BF8E-FB4F18B6D083}"/>
    <dgm:cxn modelId="{45E1D8DC-1EBD-4FC3-AFB3-75053EFC813E}" type="presOf" srcId="{11D5D3D2-39F8-4D14-BFD2-0E2A9CE3A0CE}" destId="{AC690B7D-FB15-46C5-946F-E7B6AB7A80A4}" srcOrd="0" destOrd="0" presId="urn:microsoft.com/office/officeart/2005/8/layout/hProcess7"/>
    <dgm:cxn modelId="{B7AA222C-791B-4D92-81B7-C50DE37BAA66}" srcId="{C5825AF7-152A-42DB-9AE4-2FC391C82583}" destId="{11D5D3D2-39F8-4D14-BFD2-0E2A9CE3A0CE}" srcOrd="0" destOrd="0" parTransId="{52CFDA6A-6EB7-45B0-9B50-954E1F4C2F9C}" sibTransId="{C55B4377-0004-4F79-8A08-ECCD2BB5CEA7}"/>
    <dgm:cxn modelId="{EE956407-135F-4017-B403-6EA8B4AAFC99}" type="presOf" srcId="{F4BAC925-A288-47DB-8219-BE98AAC745E2}" destId="{905FED6F-206C-4204-90DD-0AC39D8C61C6}" srcOrd="0" destOrd="0" presId="urn:microsoft.com/office/officeart/2005/8/layout/hProcess7"/>
    <dgm:cxn modelId="{B538F6A1-6193-430A-8591-E5EF1257414D}" type="presOf" srcId="{7D445AD1-4B4D-4C4E-A9D1-29812423F6C4}" destId="{7AF40E3A-15A5-4D83-90D6-D09206279D54}" srcOrd="0" destOrd="0" presId="urn:microsoft.com/office/officeart/2005/8/layout/hProcess7"/>
    <dgm:cxn modelId="{3EDFB92A-E800-49FF-9DD0-11F8938FFB9E}" srcId="{7BF0E11D-5802-4D5E-9B1F-11A7F0426BB6}" destId="{78C4E9BB-4684-4B1B-B206-3BA77F2817DF}" srcOrd="0" destOrd="0" parTransId="{C960D8A1-FD1D-458C-9BCD-02398A057A7F}" sibTransId="{79882B8D-6220-484C-8F83-89E3CC8F180E}"/>
    <dgm:cxn modelId="{0470812A-3CCF-4F41-A060-C0BBBB3BA4ED}" type="presOf" srcId="{01971D2A-2E0C-4CBA-AD20-CAB8C398A036}" destId="{26D255E5-9C96-4C08-8CE4-95D937F4B8EB}" srcOrd="0" destOrd="0" presId="urn:microsoft.com/office/officeart/2005/8/layout/hProcess7"/>
    <dgm:cxn modelId="{93A5B39E-A602-4CC5-AE33-69FA5E25E9F7}" type="presOf" srcId="{731F76D3-0915-4BEF-BE45-B0E519A28C40}" destId="{7A10EB17-1816-452C-8982-762E92720BDE}" srcOrd="0" destOrd="0" presId="urn:microsoft.com/office/officeart/2005/8/layout/hProcess7"/>
    <dgm:cxn modelId="{185C58ED-56A9-4277-B795-7C18CC7D8825}" type="presOf" srcId="{47D5910D-5A50-40E7-9EDB-FF71FAB406EC}" destId="{D185617B-21EA-41A4-99B1-428B1A6E5188}" srcOrd="0" destOrd="0" presId="urn:microsoft.com/office/officeart/2005/8/layout/hProcess7"/>
    <dgm:cxn modelId="{3204F11A-4412-460D-B7BF-98D9BEDA8E20}" type="presOf" srcId="{B3357BD1-0573-44C5-842F-208149DCA956}" destId="{30EFE225-0BFA-465B-B090-3518F9641362}" srcOrd="0" destOrd="0" presId="urn:microsoft.com/office/officeart/2005/8/layout/hProcess7"/>
    <dgm:cxn modelId="{0FE9800D-4FC5-44F9-9C25-3AFEBA4EAF83}" type="presOf" srcId="{924C95DE-7E6C-42EB-80E0-A0004E4260CE}" destId="{15BEEDC2-1F59-47CF-9B4B-D2BA41A772BD}" srcOrd="0" destOrd="0" presId="urn:microsoft.com/office/officeart/2005/8/layout/hProcess7"/>
    <dgm:cxn modelId="{FE4B385F-98D8-46A5-81B5-718D662D7D03}" type="presOf" srcId="{7D445AD1-4B4D-4C4E-A9D1-29812423F6C4}" destId="{28D476D3-9EB2-4D02-BD8C-EEB5D33984B2}" srcOrd="1" destOrd="0" presId="urn:microsoft.com/office/officeart/2005/8/layout/hProcess7"/>
    <dgm:cxn modelId="{92BF077A-9A3C-49F8-A263-42C15E5008AE}" srcId="{47D5910D-5A50-40E7-9EDB-FF71FAB406EC}" destId="{731F76D3-0915-4BEF-BE45-B0E519A28C40}" srcOrd="4" destOrd="0" parTransId="{AE2092EE-3756-4B36-9443-6CC0F6D3C999}" sibTransId="{D490C7DC-CC1F-4B31-BC1D-CF452268482D}"/>
    <dgm:cxn modelId="{77B7B2A7-FF24-4A35-8349-61E0F005A1A4}" type="presOf" srcId="{7BF0E11D-5802-4D5E-9B1F-11A7F0426BB6}" destId="{E6E4DC39-2EDA-4604-9C47-65A5BE1615FF}" srcOrd="1" destOrd="0" presId="urn:microsoft.com/office/officeart/2005/8/layout/hProcess7"/>
    <dgm:cxn modelId="{66CA1E18-1C16-495F-9435-70575AD0038D}" srcId="{7D445AD1-4B4D-4C4E-A9D1-29812423F6C4}" destId="{B3357BD1-0573-44C5-842F-208149DCA956}" srcOrd="0" destOrd="0" parTransId="{100E9408-F1A3-4065-A0D2-EDA0715BC1B2}" sibTransId="{D8AA7DEE-DEEB-40FD-AECC-3961FFDF6DE8}"/>
    <dgm:cxn modelId="{0776A30B-4EAD-4B83-B131-AD0C7C58A76B}" srcId="{F494723F-E03D-47B5-9614-E7FCCE6D6F7B}" destId="{01971D2A-2E0C-4CBA-AD20-CAB8C398A036}" srcOrd="0" destOrd="0" parTransId="{2F63A2C2-4C17-4310-B887-98631F6F9413}" sibTransId="{F688CDF8-C83C-4151-A7B0-C19D33F69418}"/>
    <dgm:cxn modelId="{0854F2C8-BB79-482B-BE24-AAA197578632}" type="presOf" srcId="{C5825AF7-152A-42DB-9AE4-2FC391C82583}" destId="{F7EF9030-B52F-494F-B10B-DA45A00DE201}" srcOrd="0" destOrd="0" presId="urn:microsoft.com/office/officeart/2005/8/layout/hProcess7"/>
    <dgm:cxn modelId="{5496D24E-46BF-4523-9ED4-FADDF7B16AC2}" srcId="{47D5910D-5A50-40E7-9EDB-FF71FAB406EC}" destId="{924C95DE-7E6C-42EB-80E0-A0004E4260CE}" srcOrd="1" destOrd="0" parTransId="{36CC2594-F3F4-49A2-A65D-BA455F27EEC4}" sibTransId="{9578B478-AFCF-4040-A77D-5F7157553CAC}"/>
    <dgm:cxn modelId="{346AE8D0-8E51-4582-8782-414D633F7C55}" srcId="{F4BAC925-A288-47DB-8219-BE98AAC745E2}" destId="{A51A8323-A06B-4F65-89D4-F6EEE28CBA00}" srcOrd="0" destOrd="0" parTransId="{2A766523-F23F-4285-BF2C-A7B08D24E568}" sibTransId="{FCAE0BCC-C6BD-4C47-A575-8D147CE90824}"/>
    <dgm:cxn modelId="{3C638252-AA36-494E-9157-1B3DFDCDFF0F}" srcId="{47D5910D-5A50-40E7-9EDB-FF71FAB406EC}" destId="{F4BAC925-A288-47DB-8219-BE98AAC745E2}" srcOrd="2" destOrd="0" parTransId="{1178BFBF-E30F-4975-93E1-04952A85A45B}" sibTransId="{8974702E-401C-40AF-BD18-C8199FA838BC}"/>
    <dgm:cxn modelId="{C360B65D-769A-47EA-A747-493F6EC9F7F9}" type="presOf" srcId="{A51A8323-A06B-4F65-89D4-F6EEE28CBA00}" destId="{FD46FF6D-4E38-404C-9840-C7C9CB6F3654}" srcOrd="0" destOrd="0" presId="urn:microsoft.com/office/officeart/2005/8/layout/hProcess7"/>
    <dgm:cxn modelId="{06DFF4F4-FE81-4717-9D99-079124923A28}" srcId="{924C95DE-7E6C-42EB-80E0-A0004E4260CE}" destId="{A56B185A-4EC1-4449-9EDD-84311375143E}" srcOrd="0" destOrd="0" parTransId="{DA3E8546-AE3F-4109-B745-CA583E3C0038}" sibTransId="{62184B88-8EF9-4EC7-B78B-005F9C912FB0}"/>
    <dgm:cxn modelId="{B7A691F0-3173-437D-9345-61B469191ADF}" srcId="{47D5910D-5A50-40E7-9EDB-FF71FAB406EC}" destId="{C5825AF7-152A-42DB-9AE4-2FC391C82583}" srcOrd="0" destOrd="0" parTransId="{CAC253D0-B34E-4FAB-A15D-6C13DEA0F0C5}" sibTransId="{29D69488-03B4-4C52-A3A4-2C3652BC87C9}"/>
    <dgm:cxn modelId="{ED1FCFE2-1C75-4B49-8364-793E53EBFEBE}" type="presOf" srcId="{731F76D3-0915-4BEF-BE45-B0E519A28C40}" destId="{E77FC8A5-E74F-4176-8A16-B431A6F25576}" srcOrd="1" destOrd="0" presId="urn:microsoft.com/office/officeart/2005/8/layout/hProcess7"/>
    <dgm:cxn modelId="{D3E49DD3-D48A-45C0-8964-F85705A7B8E2}" type="presOf" srcId="{F4BAC925-A288-47DB-8219-BE98AAC745E2}" destId="{BD888224-52AC-4A90-8711-CC0495F7CEC8}" srcOrd="1" destOrd="0" presId="urn:microsoft.com/office/officeart/2005/8/layout/hProcess7"/>
    <dgm:cxn modelId="{FDAAE01B-4D1C-49FB-8B48-E522B83630D0}" srcId="{731F76D3-0915-4BEF-BE45-B0E519A28C40}" destId="{4D363955-BAB3-4455-B8DC-9F09D6473B7F}" srcOrd="0" destOrd="0" parTransId="{71D46BF3-19DB-4496-8D7D-8C5FD4FA4782}" sibTransId="{9A34246A-6245-464F-82EC-2E8FECE68051}"/>
    <dgm:cxn modelId="{669CF938-19EB-4F6B-864F-7E67BA76658B}" type="presOf" srcId="{4D363955-BAB3-4455-B8DC-9F09D6473B7F}" destId="{545E1325-46B9-49EE-B087-41EDFB21B9BA}" srcOrd="0" destOrd="0" presId="urn:microsoft.com/office/officeart/2005/8/layout/hProcess7"/>
    <dgm:cxn modelId="{74035614-ADD7-431A-9527-A685273CCEBF}" type="presOf" srcId="{924C95DE-7E6C-42EB-80E0-A0004E4260CE}" destId="{1F2E24B4-175E-48AC-97E2-FD59F59E68BA}" srcOrd="1" destOrd="0" presId="urn:microsoft.com/office/officeart/2005/8/layout/hProcess7"/>
    <dgm:cxn modelId="{86960B60-7FE1-4CD7-A86D-9E08F3226692}" type="presOf" srcId="{F494723F-E03D-47B5-9614-E7FCCE6D6F7B}" destId="{95DBFFAB-AC5A-4C42-A77C-E4A87D897312}" srcOrd="0" destOrd="0" presId="urn:microsoft.com/office/officeart/2005/8/layout/hProcess7"/>
    <dgm:cxn modelId="{B534677E-287C-4DCD-9A81-FCDE9FF77014}" srcId="{47D5910D-5A50-40E7-9EDB-FF71FAB406EC}" destId="{7D445AD1-4B4D-4C4E-A9D1-29812423F6C4}" srcOrd="5" destOrd="0" parTransId="{EE81D355-501D-4B31-BF0A-0FF1507385C9}" sibTransId="{072EFC21-D940-468E-BDD9-68C3CFEFC42D}"/>
    <dgm:cxn modelId="{F54164A5-5F9F-49FE-9426-E9F0BF4702AC}" type="presOf" srcId="{C5825AF7-152A-42DB-9AE4-2FC391C82583}" destId="{223A6BA8-1565-4E19-8BFD-6B1DDF8278F9}" srcOrd="1" destOrd="0" presId="urn:microsoft.com/office/officeart/2005/8/layout/hProcess7"/>
    <dgm:cxn modelId="{73454177-AA1A-4A91-863C-792E07683653}" type="presOf" srcId="{78C4E9BB-4684-4B1B-B206-3BA77F2817DF}" destId="{105ED2A6-F7A0-4AC3-B2E5-DFAF649F2FB1}" srcOrd="0" destOrd="0" presId="urn:microsoft.com/office/officeart/2005/8/layout/hProcess7"/>
    <dgm:cxn modelId="{ECA2925D-6D82-471E-B60B-DBBD10C16D83}" type="presParOf" srcId="{D185617B-21EA-41A4-99B1-428B1A6E5188}" destId="{FAFF8C5B-6584-4002-8846-DBB697C2C6C1}" srcOrd="0" destOrd="0" presId="urn:microsoft.com/office/officeart/2005/8/layout/hProcess7"/>
    <dgm:cxn modelId="{C3254372-F4EF-4C5D-AD35-8E40A51EE9C5}" type="presParOf" srcId="{FAFF8C5B-6584-4002-8846-DBB697C2C6C1}" destId="{F7EF9030-B52F-494F-B10B-DA45A00DE201}" srcOrd="0" destOrd="0" presId="urn:microsoft.com/office/officeart/2005/8/layout/hProcess7"/>
    <dgm:cxn modelId="{5C16F14F-A1AB-4514-B5BA-7971F1DF1486}" type="presParOf" srcId="{FAFF8C5B-6584-4002-8846-DBB697C2C6C1}" destId="{223A6BA8-1565-4E19-8BFD-6B1DDF8278F9}" srcOrd="1" destOrd="0" presId="urn:microsoft.com/office/officeart/2005/8/layout/hProcess7"/>
    <dgm:cxn modelId="{D7EA1F7F-B4A2-45AF-A977-701E4BE09AE2}" type="presParOf" srcId="{FAFF8C5B-6584-4002-8846-DBB697C2C6C1}" destId="{AC690B7D-FB15-46C5-946F-E7B6AB7A80A4}" srcOrd="2" destOrd="0" presId="urn:microsoft.com/office/officeart/2005/8/layout/hProcess7"/>
    <dgm:cxn modelId="{D54C1264-FE4D-44DA-9E3E-05897C6B3CD2}" type="presParOf" srcId="{D185617B-21EA-41A4-99B1-428B1A6E5188}" destId="{8AAFDF52-64D4-430B-B762-E47317B5B401}" srcOrd="1" destOrd="0" presId="urn:microsoft.com/office/officeart/2005/8/layout/hProcess7"/>
    <dgm:cxn modelId="{7AA9762B-D417-4D68-96B8-90F3EFD79E43}" type="presParOf" srcId="{D185617B-21EA-41A4-99B1-428B1A6E5188}" destId="{0C0E746B-66E7-4EFD-9EF5-E51637781FFC}" srcOrd="2" destOrd="0" presId="urn:microsoft.com/office/officeart/2005/8/layout/hProcess7"/>
    <dgm:cxn modelId="{1FAE273B-C03D-43E4-9786-C9739FD6822C}" type="presParOf" srcId="{0C0E746B-66E7-4EFD-9EF5-E51637781FFC}" destId="{A942DCAA-BA1C-41D8-9447-41B4594DC70B}" srcOrd="0" destOrd="0" presId="urn:microsoft.com/office/officeart/2005/8/layout/hProcess7"/>
    <dgm:cxn modelId="{7AF34F79-95ED-43BF-8619-C6B3361584AE}" type="presParOf" srcId="{0C0E746B-66E7-4EFD-9EF5-E51637781FFC}" destId="{5B0317A9-806D-461B-828A-8C60E30118C2}" srcOrd="1" destOrd="0" presId="urn:microsoft.com/office/officeart/2005/8/layout/hProcess7"/>
    <dgm:cxn modelId="{61802E25-AE54-4B1F-9F82-4E90B24C746F}" type="presParOf" srcId="{0C0E746B-66E7-4EFD-9EF5-E51637781FFC}" destId="{D7DDA0DF-F980-444C-BE3C-7CAA1F3C821A}" srcOrd="2" destOrd="0" presId="urn:microsoft.com/office/officeart/2005/8/layout/hProcess7"/>
    <dgm:cxn modelId="{E9C1B64E-F1F5-4C47-A761-68FCCF861ED0}" type="presParOf" srcId="{D185617B-21EA-41A4-99B1-428B1A6E5188}" destId="{665856B7-35B3-451C-AE01-79115EAAA65C}" srcOrd="3" destOrd="0" presId="urn:microsoft.com/office/officeart/2005/8/layout/hProcess7"/>
    <dgm:cxn modelId="{548C463D-AF0F-42AC-B62E-BFE02B223748}" type="presParOf" srcId="{D185617B-21EA-41A4-99B1-428B1A6E5188}" destId="{85D54BB2-51F1-49D4-B86E-553D1C6BCA5E}" srcOrd="4" destOrd="0" presId="urn:microsoft.com/office/officeart/2005/8/layout/hProcess7"/>
    <dgm:cxn modelId="{76DED43B-A626-4C82-B1A4-869B80DC4CC1}" type="presParOf" srcId="{85D54BB2-51F1-49D4-B86E-553D1C6BCA5E}" destId="{15BEEDC2-1F59-47CF-9B4B-D2BA41A772BD}" srcOrd="0" destOrd="0" presId="urn:microsoft.com/office/officeart/2005/8/layout/hProcess7"/>
    <dgm:cxn modelId="{CD5D4E5A-BF10-4E17-8109-699D2F42ACFD}" type="presParOf" srcId="{85D54BB2-51F1-49D4-B86E-553D1C6BCA5E}" destId="{1F2E24B4-175E-48AC-97E2-FD59F59E68BA}" srcOrd="1" destOrd="0" presId="urn:microsoft.com/office/officeart/2005/8/layout/hProcess7"/>
    <dgm:cxn modelId="{8AE3D4D5-E2D1-4F07-8DD7-003147858303}" type="presParOf" srcId="{85D54BB2-51F1-49D4-B86E-553D1C6BCA5E}" destId="{F86CF1F1-471F-4945-8F77-6E4E2D342E80}" srcOrd="2" destOrd="0" presId="urn:microsoft.com/office/officeart/2005/8/layout/hProcess7"/>
    <dgm:cxn modelId="{06666666-CEA0-4DFA-AEAD-2176A63F5A3A}" type="presParOf" srcId="{D185617B-21EA-41A4-99B1-428B1A6E5188}" destId="{F02E1668-9CC4-492A-975C-89773E14DCFB}" srcOrd="5" destOrd="0" presId="urn:microsoft.com/office/officeart/2005/8/layout/hProcess7"/>
    <dgm:cxn modelId="{BECA112B-6F0E-47BF-8D94-4F5CC9EB4BA8}" type="presParOf" srcId="{D185617B-21EA-41A4-99B1-428B1A6E5188}" destId="{E078FE68-8657-4904-A254-40C8333981E6}" srcOrd="6" destOrd="0" presId="urn:microsoft.com/office/officeart/2005/8/layout/hProcess7"/>
    <dgm:cxn modelId="{37C01042-5912-4B7F-A783-A14ECA90EAD2}" type="presParOf" srcId="{E078FE68-8657-4904-A254-40C8333981E6}" destId="{D4BF63EE-8AE6-407C-A68A-FF754AC86ACF}" srcOrd="0" destOrd="0" presId="urn:microsoft.com/office/officeart/2005/8/layout/hProcess7"/>
    <dgm:cxn modelId="{44DBC797-E66D-4B88-A2FB-7616E7D074C5}" type="presParOf" srcId="{E078FE68-8657-4904-A254-40C8333981E6}" destId="{F604BE23-6B32-410A-ABAA-A28AF048759E}" srcOrd="1" destOrd="0" presId="urn:microsoft.com/office/officeart/2005/8/layout/hProcess7"/>
    <dgm:cxn modelId="{FE709B76-96CF-41C7-8F45-57428406DD2E}" type="presParOf" srcId="{E078FE68-8657-4904-A254-40C8333981E6}" destId="{59AEA11A-D67E-45B9-88CC-1A03DAB57DFC}" srcOrd="2" destOrd="0" presId="urn:microsoft.com/office/officeart/2005/8/layout/hProcess7"/>
    <dgm:cxn modelId="{978C31EB-6614-4D56-B7E5-FD69FC6AC330}" type="presParOf" srcId="{D185617B-21EA-41A4-99B1-428B1A6E5188}" destId="{0BE1BDD7-8E0D-41DB-B137-F844C9AB7298}" srcOrd="7" destOrd="0" presId="urn:microsoft.com/office/officeart/2005/8/layout/hProcess7"/>
    <dgm:cxn modelId="{39B7D909-03E9-4EAB-891C-38D064F617EE}" type="presParOf" srcId="{D185617B-21EA-41A4-99B1-428B1A6E5188}" destId="{1428A674-96DC-411E-89B8-7992BF353DAF}" srcOrd="8" destOrd="0" presId="urn:microsoft.com/office/officeart/2005/8/layout/hProcess7"/>
    <dgm:cxn modelId="{E4370B4F-939A-4C89-854C-325E252FAA2F}" type="presParOf" srcId="{1428A674-96DC-411E-89B8-7992BF353DAF}" destId="{905FED6F-206C-4204-90DD-0AC39D8C61C6}" srcOrd="0" destOrd="0" presId="urn:microsoft.com/office/officeart/2005/8/layout/hProcess7"/>
    <dgm:cxn modelId="{F4E11F80-7937-4C6E-AA34-31DF17BBF325}" type="presParOf" srcId="{1428A674-96DC-411E-89B8-7992BF353DAF}" destId="{BD888224-52AC-4A90-8711-CC0495F7CEC8}" srcOrd="1" destOrd="0" presId="urn:microsoft.com/office/officeart/2005/8/layout/hProcess7"/>
    <dgm:cxn modelId="{51113BB4-2239-4468-B8E7-DF7976C3A181}" type="presParOf" srcId="{1428A674-96DC-411E-89B8-7992BF353DAF}" destId="{FD46FF6D-4E38-404C-9840-C7C9CB6F3654}" srcOrd="2" destOrd="0" presId="urn:microsoft.com/office/officeart/2005/8/layout/hProcess7"/>
    <dgm:cxn modelId="{7E82300D-62D9-4A0B-8664-32D56B719598}" type="presParOf" srcId="{D185617B-21EA-41A4-99B1-428B1A6E5188}" destId="{8724DD18-6748-40C7-865D-805D6923462B}" srcOrd="9" destOrd="0" presId="urn:microsoft.com/office/officeart/2005/8/layout/hProcess7"/>
    <dgm:cxn modelId="{4A32E81F-87F9-4CF9-B6F2-EC62C21ADE6C}" type="presParOf" srcId="{D185617B-21EA-41A4-99B1-428B1A6E5188}" destId="{359A0C24-E9BD-4E48-9E39-4E51965B2686}" srcOrd="10" destOrd="0" presId="urn:microsoft.com/office/officeart/2005/8/layout/hProcess7"/>
    <dgm:cxn modelId="{044BE334-34AE-4028-9678-0B02D56B6B89}" type="presParOf" srcId="{359A0C24-E9BD-4E48-9E39-4E51965B2686}" destId="{FAA32B60-6E13-4251-96E5-D8020268FA6F}" srcOrd="0" destOrd="0" presId="urn:microsoft.com/office/officeart/2005/8/layout/hProcess7"/>
    <dgm:cxn modelId="{AAE1A556-51C0-4007-AF0A-9E77FA9ABEFA}" type="presParOf" srcId="{359A0C24-E9BD-4E48-9E39-4E51965B2686}" destId="{C02BEFE1-A765-4124-9DC9-A04589280D62}" srcOrd="1" destOrd="0" presId="urn:microsoft.com/office/officeart/2005/8/layout/hProcess7"/>
    <dgm:cxn modelId="{75BEDE23-4D6E-4A06-8653-F61A9598349B}" type="presParOf" srcId="{359A0C24-E9BD-4E48-9E39-4E51965B2686}" destId="{DC54ED3C-EC92-4DAF-9A9C-10EC3867D720}" srcOrd="2" destOrd="0" presId="urn:microsoft.com/office/officeart/2005/8/layout/hProcess7"/>
    <dgm:cxn modelId="{0C56A977-5532-4430-9952-138998336CAD}" type="presParOf" srcId="{D185617B-21EA-41A4-99B1-428B1A6E5188}" destId="{2FBA14F4-8F95-4B30-996E-2351CA39A69D}" srcOrd="11" destOrd="0" presId="urn:microsoft.com/office/officeart/2005/8/layout/hProcess7"/>
    <dgm:cxn modelId="{7D17456D-CC4A-4C5F-832D-973B4D5659A5}" type="presParOf" srcId="{D185617B-21EA-41A4-99B1-428B1A6E5188}" destId="{205531AC-8945-45B7-B3B1-9EC95D28BD06}" srcOrd="12" destOrd="0" presId="urn:microsoft.com/office/officeart/2005/8/layout/hProcess7"/>
    <dgm:cxn modelId="{3DDB1F88-8E10-41DD-A098-30612B200531}" type="presParOf" srcId="{205531AC-8945-45B7-B3B1-9EC95D28BD06}" destId="{95C82581-5935-4CD9-9CE8-139AEDF00492}" srcOrd="0" destOrd="0" presId="urn:microsoft.com/office/officeart/2005/8/layout/hProcess7"/>
    <dgm:cxn modelId="{2A27E415-2579-4621-AD0D-715EAA2B9BEC}" type="presParOf" srcId="{205531AC-8945-45B7-B3B1-9EC95D28BD06}" destId="{E6E4DC39-2EDA-4604-9C47-65A5BE1615FF}" srcOrd="1" destOrd="0" presId="urn:microsoft.com/office/officeart/2005/8/layout/hProcess7"/>
    <dgm:cxn modelId="{0A3601C6-498F-45EE-B12D-B91F93F52FEC}" type="presParOf" srcId="{205531AC-8945-45B7-B3B1-9EC95D28BD06}" destId="{105ED2A6-F7A0-4AC3-B2E5-DFAF649F2FB1}" srcOrd="2" destOrd="0" presId="urn:microsoft.com/office/officeart/2005/8/layout/hProcess7"/>
    <dgm:cxn modelId="{CC8EB6A8-009B-4CBF-9655-9F64139FFD21}" type="presParOf" srcId="{D185617B-21EA-41A4-99B1-428B1A6E5188}" destId="{43B2017F-28D3-4869-88AD-5636E0419666}" srcOrd="13" destOrd="0" presId="urn:microsoft.com/office/officeart/2005/8/layout/hProcess7"/>
    <dgm:cxn modelId="{78BA5D4E-F4A5-465E-81D7-9BD7F6B8F393}" type="presParOf" srcId="{D185617B-21EA-41A4-99B1-428B1A6E5188}" destId="{BEF399C6-93D4-4F20-845C-73E8985FE7FD}" srcOrd="14" destOrd="0" presId="urn:microsoft.com/office/officeart/2005/8/layout/hProcess7"/>
    <dgm:cxn modelId="{E79FF45C-3E93-482C-BE73-CB3D843B1B99}" type="presParOf" srcId="{BEF399C6-93D4-4F20-845C-73E8985FE7FD}" destId="{A08D0268-BB72-42EB-BBC8-7FE63A743D1C}" srcOrd="0" destOrd="0" presId="urn:microsoft.com/office/officeart/2005/8/layout/hProcess7"/>
    <dgm:cxn modelId="{73CD4EA0-8DA3-466C-9079-F92D04807D1A}" type="presParOf" srcId="{BEF399C6-93D4-4F20-845C-73E8985FE7FD}" destId="{9C1D16B2-CBB8-4231-A80F-5103F1C60470}" srcOrd="1" destOrd="0" presId="urn:microsoft.com/office/officeart/2005/8/layout/hProcess7"/>
    <dgm:cxn modelId="{DC73D533-0340-48EA-8705-67365F1DD8DA}" type="presParOf" srcId="{BEF399C6-93D4-4F20-845C-73E8985FE7FD}" destId="{F607D2B4-1835-4055-AEFE-B1037FE93EBF}" srcOrd="2" destOrd="0" presId="urn:microsoft.com/office/officeart/2005/8/layout/hProcess7"/>
    <dgm:cxn modelId="{39D147A4-74D1-4487-8892-083833B542FD}" type="presParOf" srcId="{D185617B-21EA-41A4-99B1-428B1A6E5188}" destId="{1B085671-0969-4B99-8AD0-E55974B501DA}" srcOrd="15" destOrd="0" presId="urn:microsoft.com/office/officeart/2005/8/layout/hProcess7"/>
    <dgm:cxn modelId="{4318C877-FA89-41FD-89CC-52B2D6BFF439}" type="presParOf" srcId="{D185617B-21EA-41A4-99B1-428B1A6E5188}" destId="{8994A817-FA4F-42F5-B5F0-5D31466520A8}" srcOrd="16" destOrd="0" presId="urn:microsoft.com/office/officeart/2005/8/layout/hProcess7"/>
    <dgm:cxn modelId="{8187FC51-60C6-4516-B070-0F658994ED54}" type="presParOf" srcId="{8994A817-FA4F-42F5-B5F0-5D31466520A8}" destId="{7A10EB17-1816-452C-8982-762E92720BDE}" srcOrd="0" destOrd="0" presId="urn:microsoft.com/office/officeart/2005/8/layout/hProcess7"/>
    <dgm:cxn modelId="{A960F6E5-A0F1-439B-8278-801346AA6B8F}" type="presParOf" srcId="{8994A817-FA4F-42F5-B5F0-5D31466520A8}" destId="{E77FC8A5-E74F-4176-8A16-B431A6F25576}" srcOrd="1" destOrd="0" presId="urn:microsoft.com/office/officeart/2005/8/layout/hProcess7"/>
    <dgm:cxn modelId="{5EF620FE-40B7-4987-A3DE-FB9B80B78762}" type="presParOf" srcId="{8994A817-FA4F-42F5-B5F0-5D31466520A8}" destId="{545E1325-46B9-49EE-B087-41EDFB21B9BA}" srcOrd="2" destOrd="0" presId="urn:microsoft.com/office/officeart/2005/8/layout/hProcess7"/>
    <dgm:cxn modelId="{6F3B0E38-9CA9-46FE-8EAE-91211D382E9D}" type="presParOf" srcId="{D185617B-21EA-41A4-99B1-428B1A6E5188}" destId="{25AE9602-1ECC-426D-9170-1508D6701724}" srcOrd="17" destOrd="0" presId="urn:microsoft.com/office/officeart/2005/8/layout/hProcess7"/>
    <dgm:cxn modelId="{834895B1-FFD1-47E0-96AF-273E691E49B4}" type="presParOf" srcId="{D185617B-21EA-41A4-99B1-428B1A6E5188}" destId="{B3D2507A-C489-43F5-80E4-BD309E1AA73E}" srcOrd="18" destOrd="0" presId="urn:microsoft.com/office/officeart/2005/8/layout/hProcess7"/>
    <dgm:cxn modelId="{CC320950-FE36-47F5-92FE-75E676F9823A}" type="presParOf" srcId="{B3D2507A-C489-43F5-80E4-BD309E1AA73E}" destId="{320A4363-715A-4D5E-8344-1A0F8BE09EB0}" srcOrd="0" destOrd="0" presId="urn:microsoft.com/office/officeart/2005/8/layout/hProcess7"/>
    <dgm:cxn modelId="{C4D39675-663A-4F0E-9243-F15E9A5D7662}" type="presParOf" srcId="{B3D2507A-C489-43F5-80E4-BD309E1AA73E}" destId="{618C4864-EDBD-4547-9C9C-948CF7ACC320}" srcOrd="1" destOrd="0" presId="urn:microsoft.com/office/officeart/2005/8/layout/hProcess7"/>
    <dgm:cxn modelId="{54D10CA2-4ACA-46BE-889D-4EC45D72B5F9}" type="presParOf" srcId="{B3D2507A-C489-43F5-80E4-BD309E1AA73E}" destId="{B7953250-D2AD-41D4-93C4-FB3709E1CA82}" srcOrd="2" destOrd="0" presId="urn:microsoft.com/office/officeart/2005/8/layout/hProcess7"/>
    <dgm:cxn modelId="{83EFAB86-8AC2-4F81-AD9E-D09001CED1AF}" type="presParOf" srcId="{D185617B-21EA-41A4-99B1-428B1A6E5188}" destId="{7228C519-8DED-43EF-8DA0-DA4F180F934A}" srcOrd="19" destOrd="0" presId="urn:microsoft.com/office/officeart/2005/8/layout/hProcess7"/>
    <dgm:cxn modelId="{6DB1DCE1-CA72-4849-8A06-4C394B8A60EC}" type="presParOf" srcId="{D185617B-21EA-41A4-99B1-428B1A6E5188}" destId="{28E4920B-0A4F-4AA4-BA00-8686D413B190}" srcOrd="20" destOrd="0" presId="urn:microsoft.com/office/officeart/2005/8/layout/hProcess7"/>
    <dgm:cxn modelId="{916E3634-F9F7-4963-8458-F7280AB50B6B}" type="presParOf" srcId="{28E4920B-0A4F-4AA4-BA00-8686D413B190}" destId="{7AF40E3A-15A5-4D83-90D6-D09206279D54}" srcOrd="0" destOrd="0" presId="urn:microsoft.com/office/officeart/2005/8/layout/hProcess7"/>
    <dgm:cxn modelId="{2F18E942-CC33-4B29-B0D0-445D308C6DD9}" type="presParOf" srcId="{28E4920B-0A4F-4AA4-BA00-8686D413B190}" destId="{28D476D3-9EB2-4D02-BD8C-EEB5D33984B2}" srcOrd="1" destOrd="0" presId="urn:microsoft.com/office/officeart/2005/8/layout/hProcess7"/>
    <dgm:cxn modelId="{9108F1B3-7D2B-4C0F-8209-F377B88E7B60}" type="presParOf" srcId="{28E4920B-0A4F-4AA4-BA00-8686D413B190}" destId="{30EFE225-0BFA-465B-B090-3518F9641362}" srcOrd="2" destOrd="0" presId="urn:microsoft.com/office/officeart/2005/8/layout/hProcess7"/>
    <dgm:cxn modelId="{BA2530FB-7050-40C7-9E15-B6F852D8A0B0}" type="presParOf" srcId="{D185617B-21EA-41A4-99B1-428B1A6E5188}" destId="{47383BD6-4265-4E45-913F-179C1CBCC9C3}" srcOrd="21" destOrd="0" presId="urn:microsoft.com/office/officeart/2005/8/layout/hProcess7"/>
    <dgm:cxn modelId="{312E2E7D-E5F8-4FE2-AA11-AE111CBBD341}" type="presParOf" srcId="{D185617B-21EA-41A4-99B1-428B1A6E5188}" destId="{F97B036D-91F1-4AD6-A98F-A390D7295B92}" srcOrd="22" destOrd="0" presId="urn:microsoft.com/office/officeart/2005/8/layout/hProcess7"/>
    <dgm:cxn modelId="{D59A57BB-5744-4BAE-95E9-34C685E30684}" type="presParOf" srcId="{F97B036D-91F1-4AD6-A98F-A390D7295B92}" destId="{E24B2041-C837-4AFA-8AA4-78B484045190}" srcOrd="0" destOrd="0" presId="urn:microsoft.com/office/officeart/2005/8/layout/hProcess7"/>
    <dgm:cxn modelId="{45E9CC60-47DB-4403-B54E-195DF929B09E}" type="presParOf" srcId="{F97B036D-91F1-4AD6-A98F-A390D7295B92}" destId="{57B5A2DB-6ECF-4888-BDEE-82E23BB4A044}" srcOrd="1" destOrd="0" presId="urn:microsoft.com/office/officeart/2005/8/layout/hProcess7"/>
    <dgm:cxn modelId="{84246195-CC57-4622-9DCF-009CAF955F29}" type="presParOf" srcId="{F97B036D-91F1-4AD6-A98F-A390D7295B92}" destId="{3871D519-3C61-4C95-BF53-D07F6ACF4C46}" srcOrd="2" destOrd="0" presId="urn:microsoft.com/office/officeart/2005/8/layout/hProcess7"/>
    <dgm:cxn modelId="{C28CF886-0F2C-42A9-A360-FC3414795EC8}" type="presParOf" srcId="{D185617B-21EA-41A4-99B1-428B1A6E5188}" destId="{B2D2ED40-71B8-4D64-B91D-E0D4CAE96DD1}" srcOrd="23" destOrd="0" presId="urn:microsoft.com/office/officeart/2005/8/layout/hProcess7"/>
    <dgm:cxn modelId="{FD4C6F8F-6DA4-449F-A173-55B9FC538330}" type="presParOf" srcId="{D185617B-21EA-41A4-99B1-428B1A6E5188}" destId="{ECF8B1A9-0402-4249-94F0-66D38033FD31}" srcOrd="24" destOrd="0" presId="urn:microsoft.com/office/officeart/2005/8/layout/hProcess7"/>
    <dgm:cxn modelId="{585151A7-5020-4774-BF58-4278D012911F}" type="presParOf" srcId="{ECF8B1A9-0402-4249-94F0-66D38033FD31}" destId="{95DBFFAB-AC5A-4C42-A77C-E4A87D897312}" srcOrd="0" destOrd="0" presId="urn:microsoft.com/office/officeart/2005/8/layout/hProcess7"/>
    <dgm:cxn modelId="{F39E8AF7-88FF-4E2A-80EA-7708C05BF6EC}" type="presParOf" srcId="{ECF8B1A9-0402-4249-94F0-66D38033FD31}" destId="{7FC8FDE8-6BFC-4499-81E3-D81B6E9829F5}" srcOrd="1" destOrd="0" presId="urn:microsoft.com/office/officeart/2005/8/layout/hProcess7"/>
    <dgm:cxn modelId="{A01BC508-D718-4DAB-9222-BEC29CCD95D2}" type="presParOf" srcId="{ECF8B1A9-0402-4249-94F0-66D38033FD31}" destId="{26D255E5-9C96-4C08-8CE4-95D937F4B8EB}" srcOrd="2" destOrd="0" presId="urn:microsoft.com/office/officeart/2005/8/layout/hProcess7"/>
  </dgm:cxnLst>
  <dgm:bg>
    <a:noFill/>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7D5910D-5A50-40E7-9EDB-FF71FAB406EC}" type="doc">
      <dgm:prSet loTypeId="urn:microsoft.com/office/officeart/2005/8/layout/hProcess7" loCatId="list" qsTypeId="urn:microsoft.com/office/officeart/2005/8/quickstyle/3d1" qsCatId="3D" csTypeId="urn:microsoft.com/office/officeart/2005/8/colors/accent1_2#2" csCatId="accent1" phldr="1"/>
      <dgm:spPr/>
      <dgm:t>
        <a:bodyPr/>
        <a:lstStyle/>
        <a:p>
          <a:endParaRPr lang="en-US"/>
        </a:p>
      </dgm:t>
    </dgm:pt>
    <dgm:pt modelId="{C5825AF7-152A-42DB-9AE4-2FC391C82583}">
      <dgm:prSet phldrT="[Text]"/>
      <dgm:spPr>
        <a:blipFill rotWithShape="0">
          <a:blip xmlns:r="http://schemas.openxmlformats.org/officeDocument/2006/relationships" r:embed="rId1">
            <a:lum bright="70000" contrast="-70000"/>
          </a:blip>
          <a:stretch>
            <a:fillRect/>
          </a:stretch>
        </a:blipFill>
      </dgm:spPr>
      <dgm:t>
        <a:bodyPr/>
        <a:lstStyle/>
        <a:p>
          <a:r>
            <a:rPr lang="en-US" dirty="0"/>
            <a:t>PWS</a:t>
          </a:r>
        </a:p>
      </dgm:t>
    </dgm:pt>
    <dgm:pt modelId="{CAC253D0-B34E-4FAB-A15D-6C13DEA0F0C5}" type="parTrans" cxnId="{B7A691F0-3173-437D-9345-61B469191ADF}">
      <dgm:prSet/>
      <dgm:spPr/>
      <dgm:t>
        <a:bodyPr/>
        <a:lstStyle/>
        <a:p>
          <a:endParaRPr lang="en-US"/>
        </a:p>
      </dgm:t>
    </dgm:pt>
    <dgm:pt modelId="{29D69488-03B4-4C52-A3A4-2C3652BC87C9}" type="sibTrans" cxnId="{B7A691F0-3173-437D-9345-61B469191ADF}">
      <dgm:prSet/>
      <dgm:spPr/>
      <dgm:t>
        <a:bodyPr/>
        <a:lstStyle/>
        <a:p>
          <a:endParaRPr lang="en-US"/>
        </a:p>
      </dgm:t>
    </dgm:pt>
    <dgm:pt modelId="{11D5D3D2-39F8-4D14-BFD2-0E2A9CE3A0CE}">
      <dgm:prSet phldrT="[Text]" custT="1"/>
      <dgm:spPr/>
      <dgm:t>
        <a:bodyPr/>
        <a:lstStyle/>
        <a:p>
          <a:pPr>
            <a:lnSpc>
              <a:spcPct val="100000"/>
            </a:lnSpc>
            <a:spcAft>
              <a:spcPts val="0"/>
            </a:spcAft>
          </a:pPr>
          <a:endParaRPr lang="en-US" sz="1200" b="1" dirty="0" smtClean="0">
            <a:solidFill>
              <a:schemeClr val="tx1"/>
            </a:solidFill>
          </a:endParaRPr>
        </a:p>
        <a:p>
          <a:pPr>
            <a:lnSpc>
              <a:spcPct val="90000"/>
            </a:lnSpc>
            <a:spcAft>
              <a:spcPct val="35000"/>
            </a:spcAft>
          </a:pPr>
          <a:r>
            <a:rPr lang="en-US" sz="2400" b="1" dirty="0" smtClean="0">
              <a:solidFill>
                <a:schemeClr val="tx1"/>
              </a:solidFill>
              <a:effectLst>
                <a:outerShdw blurRad="38100" dist="38100" dir="2700000" algn="tl">
                  <a:srgbClr val="000000">
                    <a:alpha val="43137"/>
                  </a:srgbClr>
                </a:outerShdw>
              </a:effectLst>
            </a:rPr>
            <a:t>Home</a:t>
          </a:r>
          <a:endParaRPr lang="en-US" sz="2400" b="1" dirty="0">
            <a:solidFill>
              <a:schemeClr val="tx1"/>
            </a:solidFill>
            <a:effectLst>
              <a:outerShdw blurRad="38100" dist="38100" dir="2700000" algn="tl">
                <a:srgbClr val="000000">
                  <a:alpha val="43137"/>
                </a:srgbClr>
              </a:outerShdw>
            </a:effectLst>
          </a:endParaRPr>
        </a:p>
      </dgm:t>
    </dgm:pt>
    <dgm:pt modelId="{52CFDA6A-6EB7-45B0-9B50-954E1F4C2F9C}" type="parTrans" cxnId="{B7AA222C-791B-4D92-81B7-C50DE37BAA66}">
      <dgm:prSet/>
      <dgm:spPr/>
      <dgm:t>
        <a:bodyPr/>
        <a:lstStyle/>
        <a:p>
          <a:endParaRPr lang="en-US"/>
        </a:p>
      </dgm:t>
    </dgm:pt>
    <dgm:pt modelId="{C55B4377-0004-4F79-8A08-ECCD2BB5CEA7}" type="sibTrans" cxnId="{B7AA222C-791B-4D92-81B7-C50DE37BAA66}">
      <dgm:prSet/>
      <dgm:spPr/>
      <dgm:t>
        <a:bodyPr/>
        <a:lstStyle/>
        <a:p>
          <a:endParaRPr lang="en-US"/>
        </a:p>
      </dgm:t>
    </dgm:pt>
    <dgm:pt modelId="{924C95DE-7E6C-42EB-80E0-A0004E4260CE}">
      <dgm:prSet phldrT="[Text]"/>
      <dgm:spPr>
        <a:blipFill rotWithShape="0">
          <a:blip xmlns:r="http://schemas.openxmlformats.org/officeDocument/2006/relationships" r:embed="rId2">
            <a:lum bright="35000" contrast="-45000"/>
          </a:blip>
          <a:stretch>
            <a:fillRect/>
          </a:stretch>
        </a:blipFill>
      </dgm:spPr>
      <dgm:t>
        <a:bodyPr/>
        <a:lstStyle/>
        <a:p>
          <a:r>
            <a:rPr lang="en-US" dirty="0"/>
            <a:t>PWS</a:t>
          </a:r>
        </a:p>
      </dgm:t>
    </dgm:pt>
    <dgm:pt modelId="{36CC2594-F3F4-49A2-A65D-BA455F27EEC4}" type="parTrans" cxnId="{5496D24E-46BF-4523-9ED4-FADDF7B16AC2}">
      <dgm:prSet/>
      <dgm:spPr/>
      <dgm:t>
        <a:bodyPr/>
        <a:lstStyle/>
        <a:p>
          <a:endParaRPr lang="en-US"/>
        </a:p>
      </dgm:t>
    </dgm:pt>
    <dgm:pt modelId="{9578B478-AFCF-4040-A77D-5F7157553CAC}" type="sibTrans" cxnId="{5496D24E-46BF-4523-9ED4-FADDF7B16AC2}">
      <dgm:prSet/>
      <dgm:spPr/>
      <dgm:t>
        <a:bodyPr/>
        <a:lstStyle/>
        <a:p>
          <a:endParaRPr lang="en-US"/>
        </a:p>
      </dgm:t>
    </dgm:pt>
    <dgm:pt modelId="{A56B185A-4EC1-4449-9EDD-84311375143E}">
      <dgm:prSet phldrT="[Text]" custT="1"/>
      <dgm:spPr/>
      <dgm:t>
        <a:bodyPr/>
        <a:lstStyle/>
        <a:p>
          <a:r>
            <a:rPr lang="en-US" sz="2400" b="1" dirty="0">
              <a:solidFill>
                <a:schemeClr val="bg1"/>
              </a:solidFill>
              <a:effectLst>
                <a:outerShdw blurRad="38100" dist="38100" dir="2700000" algn="tl">
                  <a:srgbClr val="000000">
                    <a:alpha val="43137"/>
                  </a:srgbClr>
                </a:outerShdw>
              </a:effectLst>
            </a:rPr>
            <a:t>My Account</a:t>
          </a:r>
        </a:p>
      </dgm:t>
    </dgm:pt>
    <dgm:pt modelId="{DA3E8546-AE3F-4109-B745-CA583E3C0038}" type="parTrans" cxnId="{06DFF4F4-FE81-4717-9D99-079124923A28}">
      <dgm:prSet/>
      <dgm:spPr/>
      <dgm:t>
        <a:bodyPr/>
        <a:lstStyle/>
        <a:p>
          <a:endParaRPr lang="en-US"/>
        </a:p>
      </dgm:t>
    </dgm:pt>
    <dgm:pt modelId="{62184B88-8EF9-4EC7-B78B-005F9C912FB0}" type="sibTrans" cxnId="{06DFF4F4-FE81-4717-9D99-079124923A28}">
      <dgm:prSet/>
      <dgm:spPr/>
      <dgm:t>
        <a:bodyPr/>
        <a:lstStyle/>
        <a:p>
          <a:endParaRPr lang="en-US"/>
        </a:p>
      </dgm:t>
    </dgm:pt>
    <dgm:pt modelId="{F4BAC925-A288-47DB-8219-BE98AAC745E2}">
      <dgm:prSet phldrT="[Text]"/>
      <dgm:spPr>
        <a:blipFill rotWithShape="0">
          <a:blip xmlns:r="http://schemas.openxmlformats.org/officeDocument/2006/relationships" r:embed="rId3">
            <a:lum bright="35000" contrast="-45000"/>
          </a:blip>
          <a:stretch>
            <a:fillRect/>
          </a:stretch>
        </a:blipFill>
      </dgm:spPr>
      <dgm:t>
        <a:bodyPr/>
        <a:lstStyle/>
        <a:p>
          <a:r>
            <a:rPr lang="en-US" dirty="0"/>
            <a:t>PWS</a:t>
          </a:r>
        </a:p>
      </dgm:t>
    </dgm:pt>
    <dgm:pt modelId="{1178BFBF-E30F-4975-93E1-04952A85A45B}" type="parTrans" cxnId="{3C638252-AA36-494E-9157-1B3DFDCDFF0F}">
      <dgm:prSet/>
      <dgm:spPr/>
      <dgm:t>
        <a:bodyPr/>
        <a:lstStyle/>
        <a:p>
          <a:endParaRPr lang="en-US"/>
        </a:p>
      </dgm:t>
    </dgm:pt>
    <dgm:pt modelId="{8974702E-401C-40AF-BD18-C8199FA838BC}" type="sibTrans" cxnId="{3C638252-AA36-494E-9157-1B3DFDCDFF0F}">
      <dgm:prSet/>
      <dgm:spPr/>
      <dgm:t>
        <a:bodyPr/>
        <a:lstStyle/>
        <a:p>
          <a:endParaRPr lang="en-US"/>
        </a:p>
      </dgm:t>
    </dgm:pt>
    <dgm:pt modelId="{A51A8323-A06B-4F65-89D4-F6EEE28CBA00}">
      <dgm:prSet phldrT="[Text]" custT="1"/>
      <dgm:spPr/>
      <dgm:t>
        <a:bodyPr/>
        <a:lstStyle/>
        <a:p>
          <a:r>
            <a:rPr lang="en-US" sz="2400" b="1" dirty="0">
              <a:effectLst>
                <a:outerShdw blurRad="38100" dist="38100" dir="2700000" algn="tl">
                  <a:srgbClr val="000000">
                    <a:alpha val="43137"/>
                  </a:srgbClr>
                </a:outerShdw>
              </a:effectLst>
            </a:rPr>
            <a:t>Sell Water</a:t>
          </a:r>
        </a:p>
      </dgm:t>
    </dgm:pt>
    <dgm:pt modelId="{2A766523-F23F-4285-BF2C-A7B08D24E568}" type="parTrans" cxnId="{346AE8D0-8E51-4582-8782-414D633F7C55}">
      <dgm:prSet/>
      <dgm:spPr/>
      <dgm:t>
        <a:bodyPr/>
        <a:lstStyle/>
        <a:p>
          <a:endParaRPr lang="en-US"/>
        </a:p>
      </dgm:t>
    </dgm:pt>
    <dgm:pt modelId="{FCAE0BCC-C6BD-4C47-A575-8D147CE90824}" type="sibTrans" cxnId="{346AE8D0-8E51-4582-8782-414D633F7C55}">
      <dgm:prSet/>
      <dgm:spPr/>
      <dgm:t>
        <a:bodyPr/>
        <a:lstStyle/>
        <a:p>
          <a:endParaRPr lang="en-US"/>
        </a:p>
      </dgm:t>
    </dgm:pt>
    <dgm:pt modelId="{7BF0E11D-5802-4D5E-9B1F-11A7F0426BB6}">
      <dgm:prSet phldrT="[Text]"/>
      <dgm:spPr>
        <a:blipFill rotWithShape="0">
          <a:blip xmlns:r="http://schemas.openxmlformats.org/officeDocument/2006/relationships" r:embed="rId4">
            <a:lum/>
          </a:blip>
          <a:stretch>
            <a:fillRect/>
          </a:stretch>
        </a:blipFill>
      </dgm:spPr>
      <dgm:t>
        <a:bodyPr/>
        <a:lstStyle/>
        <a:p>
          <a:r>
            <a:rPr lang="en-US" dirty="0"/>
            <a:t>PWS</a:t>
          </a:r>
        </a:p>
      </dgm:t>
    </dgm:pt>
    <dgm:pt modelId="{0456DEF6-2A14-449D-9FB7-86A8CC05C4AA}" type="parTrans" cxnId="{DF6449AE-26CF-48B7-8C20-029CB6AD7061}">
      <dgm:prSet/>
      <dgm:spPr/>
      <dgm:t>
        <a:bodyPr/>
        <a:lstStyle/>
        <a:p>
          <a:endParaRPr lang="en-US"/>
        </a:p>
      </dgm:t>
    </dgm:pt>
    <dgm:pt modelId="{FF800DD4-19C1-495B-B6DF-D5E1AB4F1F46}" type="sibTrans" cxnId="{DF6449AE-26CF-48B7-8C20-029CB6AD7061}">
      <dgm:prSet/>
      <dgm:spPr/>
      <dgm:t>
        <a:bodyPr/>
        <a:lstStyle/>
        <a:p>
          <a:endParaRPr lang="en-US"/>
        </a:p>
      </dgm:t>
    </dgm:pt>
    <dgm:pt modelId="{78C4E9BB-4684-4B1B-B206-3BA77F2817DF}">
      <dgm:prSet phldrT="[Text]" custT="1"/>
      <dgm:spPr/>
      <dgm:t>
        <a:bodyPr/>
        <a:lstStyle/>
        <a:p>
          <a:r>
            <a:rPr lang="en-US" sz="2400" b="1" dirty="0">
              <a:solidFill>
                <a:schemeClr val="bg1"/>
              </a:solidFill>
              <a:effectLst>
                <a:outerShdw blurRad="38100" dist="38100" dir="2700000" algn="tl">
                  <a:srgbClr val="000000">
                    <a:alpha val="43137"/>
                  </a:srgbClr>
                </a:outerShdw>
              </a:effectLst>
            </a:rPr>
            <a:t>Buy Water</a:t>
          </a:r>
        </a:p>
      </dgm:t>
    </dgm:pt>
    <dgm:pt modelId="{C960D8A1-FD1D-458C-9BCD-02398A057A7F}" type="parTrans" cxnId="{3EDFB92A-E800-49FF-9DD0-11F8938FFB9E}">
      <dgm:prSet/>
      <dgm:spPr/>
      <dgm:t>
        <a:bodyPr/>
        <a:lstStyle/>
        <a:p>
          <a:endParaRPr lang="en-US"/>
        </a:p>
      </dgm:t>
    </dgm:pt>
    <dgm:pt modelId="{79882B8D-6220-484C-8F83-89E3CC8F180E}" type="sibTrans" cxnId="{3EDFB92A-E800-49FF-9DD0-11F8938FFB9E}">
      <dgm:prSet/>
      <dgm:spPr/>
      <dgm:t>
        <a:bodyPr/>
        <a:lstStyle/>
        <a:p>
          <a:endParaRPr lang="en-US"/>
        </a:p>
      </dgm:t>
    </dgm:pt>
    <dgm:pt modelId="{F494723F-E03D-47B5-9614-E7FCCE6D6F7B}">
      <dgm:prSet phldrT="[Text]"/>
      <dgm:spPr>
        <a:blipFill rotWithShape="0">
          <a:blip xmlns:r="http://schemas.openxmlformats.org/officeDocument/2006/relationships" r:embed="rId1">
            <a:lum bright="70000" contrast="-70000"/>
          </a:blip>
          <a:stretch>
            <a:fillRect/>
          </a:stretch>
        </a:blipFill>
      </dgm:spPr>
      <dgm:t>
        <a:bodyPr/>
        <a:lstStyle/>
        <a:p>
          <a:pPr algn="ctr"/>
          <a:r>
            <a:rPr lang="en-US" b="1" dirty="0" smtClean="0">
              <a:solidFill>
                <a:schemeClr val="bg1"/>
              </a:solidFill>
            </a:rPr>
            <a:t>PWS</a:t>
          </a:r>
          <a:endParaRPr lang="en-US" b="1" dirty="0">
            <a:solidFill>
              <a:schemeClr val="bg1"/>
            </a:solidFill>
          </a:endParaRPr>
        </a:p>
      </dgm:t>
    </dgm:pt>
    <dgm:pt modelId="{B0ED159B-F27B-4FC5-BB69-2681715A2F02}" type="parTrans" cxnId="{F7C519AB-40F1-4C22-9C83-D1E081313FAC}">
      <dgm:prSet/>
      <dgm:spPr/>
      <dgm:t>
        <a:bodyPr/>
        <a:lstStyle/>
        <a:p>
          <a:endParaRPr lang="en-US"/>
        </a:p>
      </dgm:t>
    </dgm:pt>
    <dgm:pt modelId="{88D0639F-98B3-4150-BF8E-FB4F18B6D083}" type="sibTrans" cxnId="{F7C519AB-40F1-4C22-9C83-D1E081313FAC}">
      <dgm:prSet/>
      <dgm:spPr/>
      <dgm:t>
        <a:bodyPr/>
        <a:lstStyle/>
        <a:p>
          <a:endParaRPr lang="en-US"/>
        </a:p>
      </dgm:t>
    </dgm:pt>
    <dgm:pt modelId="{01971D2A-2E0C-4CBA-AD20-CAB8C398A036}">
      <dgm:prSet phldrT="[Text]" custT="1"/>
      <dgm:spPr/>
      <dgm:t>
        <a:bodyPr/>
        <a:lstStyle/>
        <a:p>
          <a:pPr algn="ctr">
            <a:lnSpc>
              <a:spcPct val="100000"/>
            </a:lnSpc>
            <a:spcAft>
              <a:spcPts val="0"/>
            </a:spcAft>
          </a:pPr>
          <a:endParaRPr lang="en-US" sz="1050" b="1" dirty="0" smtClean="0">
            <a:solidFill>
              <a:sysClr val="windowText" lastClr="000000"/>
            </a:solidFill>
          </a:endParaRPr>
        </a:p>
        <a:p>
          <a:pPr algn="ctr">
            <a:lnSpc>
              <a:spcPct val="100000"/>
            </a:lnSpc>
            <a:spcAft>
              <a:spcPct val="35000"/>
            </a:spcAft>
          </a:pPr>
          <a:r>
            <a:rPr lang="en-US" sz="2100" b="1" dirty="0" smtClean="0">
              <a:solidFill>
                <a:sysClr val="windowText" lastClr="000000"/>
              </a:solidFill>
              <a:effectLst>
                <a:outerShdw blurRad="38100" dist="38100" dir="2700000" algn="tl">
                  <a:srgbClr val="000000">
                    <a:alpha val="43137"/>
                  </a:srgbClr>
                </a:outerShdw>
              </a:effectLst>
            </a:rPr>
            <a:t>Contact</a:t>
          </a:r>
          <a:endParaRPr lang="en-US" sz="2100" b="1" dirty="0">
            <a:solidFill>
              <a:sysClr val="windowText" lastClr="000000"/>
            </a:solidFill>
            <a:effectLst>
              <a:outerShdw blurRad="38100" dist="38100" dir="2700000" algn="tl">
                <a:srgbClr val="000000">
                  <a:alpha val="43137"/>
                </a:srgbClr>
              </a:outerShdw>
            </a:effectLst>
          </a:endParaRPr>
        </a:p>
      </dgm:t>
    </dgm:pt>
    <dgm:pt modelId="{2F63A2C2-4C17-4310-B887-98631F6F9413}" type="parTrans" cxnId="{0776A30B-4EAD-4B83-B131-AD0C7C58A76B}">
      <dgm:prSet/>
      <dgm:spPr/>
      <dgm:t>
        <a:bodyPr/>
        <a:lstStyle/>
        <a:p>
          <a:endParaRPr lang="en-US"/>
        </a:p>
      </dgm:t>
    </dgm:pt>
    <dgm:pt modelId="{F688CDF8-C83C-4151-A7B0-C19D33F69418}" type="sibTrans" cxnId="{0776A30B-4EAD-4B83-B131-AD0C7C58A76B}">
      <dgm:prSet/>
      <dgm:spPr/>
      <dgm:t>
        <a:bodyPr/>
        <a:lstStyle/>
        <a:p>
          <a:endParaRPr lang="en-US"/>
        </a:p>
      </dgm:t>
    </dgm:pt>
    <dgm:pt modelId="{731F76D3-0915-4BEF-BE45-B0E519A28C40}">
      <dgm:prSet phldrT="[Text]" custT="1"/>
      <dgm:spPr>
        <a:blipFill rotWithShape="0">
          <a:blip xmlns:r="http://schemas.openxmlformats.org/officeDocument/2006/relationships" r:embed="rId5">
            <a:lum bright="35000" contrast="-45000"/>
          </a:blip>
          <a:stretch>
            <a:fillRect/>
          </a:stretch>
        </a:blipFill>
      </dgm:spPr>
      <dgm:t>
        <a:bodyPr/>
        <a:lstStyle/>
        <a:p>
          <a:r>
            <a:rPr lang="en-US" sz="1000" b="1" dirty="0" smtClean="0">
              <a:solidFill>
                <a:schemeClr val="bg1"/>
              </a:solidFill>
            </a:rPr>
            <a:t>PWS</a:t>
          </a:r>
          <a:endParaRPr lang="en-US" sz="2000" b="1" dirty="0">
            <a:solidFill>
              <a:schemeClr val="bg1"/>
            </a:solidFill>
          </a:endParaRPr>
        </a:p>
      </dgm:t>
    </dgm:pt>
    <dgm:pt modelId="{AE2092EE-3756-4B36-9443-6CC0F6D3C999}" type="parTrans" cxnId="{92BF077A-9A3C-49F8-A263-42C15E5008AE}">
      <dgm:prSet/>
      <dgm:spPr/>
      <dgm:t>
        <a:bodyPr/>
        <a:lstStyle/>
        <a:p>
          <a:endParaRPr lang="en-US"/>
        </a:p>
      </dgm:t>
    </dgm:pt>
    <dgm:pt modelId="{D490C7DC-CC1F-4B31-BC1D-CF452268482D}" type="sibTrans" cxnId="{92BF077A-9A3C-49F8-A263-42C15E5008AE}">
      <dgm:prSet/>
      <dgm:spPr/>
      <dgm:t>
        <a:bodyPr/>
        <a:lstStyle/>
        <a:p>
          <a:endParaRPr lang="en-US"/>
        </a:p>
      </dgm:t>
    </dgm:pt>
    <dgm:pt modelId="{4D363955-BAB3-4455-B8DC-9F09D6473B7F}">
      <dgm:prSet phldrT="[Text]" custT="1"/>
      <dgm:spPr/>
      <dgm:t>
        <a:bodyPr/>
        <a:lstStyle/>
        <a:p>
          <a:r>
            <a:rPr lang="en-US" sz="2100" b="1" dirty="0" smtClean="0">
              <a:solidFill>
                <a:schemeClr val="bg1"/>
              </a:solidFill>
              <a:effectLst>
                <a:outerShdw blurRad="38100" dist="38100" dir="2700000" algn="tl">
                  <a:srgbClr val="000000">
                    <a:alpha val="43137"/>
                  </a:srgbClr>
                </a:outerShdw>
              </a:effectLst>
            </a:rPr>
            <a:t>Market Results</a:t>
          </a:r>
          <a:endParaRPr lang="en-US" sz="2100" b="1" dirty="0">
            <a:solidFill>
              <a:schemeClr val="bg1"/>
            </a:solidFill>
            <a:effectLst>
              <a:outerShdw blurRad="38100" dist="38100" dir="2700000" algn="tl">
                <a:srgbClr val="000000">
                  <a:alpha val="43137"/>
                </a:srgbClr>
              </a:outerShdw>
            </a:effectLst>
          </a:endParaRPr>
        </a:p>
      </dgm:t>
    </dgm:pt>
    <dgm:pt modelId="{71D46BF3-19DB-4496-8D7D-8C5FD4FA4782}" type="parTrans" cxnId="{FDAAE01B-4D1C-49FB-8B48-E522B83630D0}">
      <dgm:prSet/>
      <dgm:spPr/>
      <dgm:t>
        <a:bodyPr/>
        <a:lstStyle/>
        <a:p>
          <a:endParaRPr lang="en-US"/>
        </a:p>
      </dgm:t>
    </dgm:pt>
    <dgm:pt modelId="{9A34246A-6245-464F-82EC-2E8FECE68051}" type="sibTrans" cxnId="{FDAAE01B-4D1C-49FB-8B48-E522B83630D0}">
      <dgm:prSet/>
      <dgm:spPr/>
      <dgm:t>
        <a:bodyPr/>
        <a:lstStyle/>
        <a:p>
          <a:endParaRPr lang="en-US"/>
        </a:p>
      </dgm:t>
    </dgm:pt>
    <dgm:pt modelId="{7D445AD1-4B4D-4C4E-A9D1-29812423F6C4}">
      <dgm:prSet phldrT="[Text]" custT="1"/>
      <dgm:spPr>
        <a:blipFill rotWithShape="0">
          <a:blip xmlns:r="http://schemas.openxmlformats.org/officeDocument/2006/relationships" r:embed="rId6">
            <a:lum bright="35000" contrast="-45000"/>
          </a:blip>
          <a:stretch>
            <a:fillRect/>
          </a:stretch>
        </a:blipFill>
      </dgm:spPr>
      <dgm:t>
        <a:bodyPr/>
        <a:lstStyle/>
        <a:p>
          <a:r>
            <a:rPr lang="en-US" sz="1000" b="1" dirty="0" smtClean="0">
              <a:solidFill>
                <a:schemeClr val="bg1"/>
              </a:solidFill>
            </a:rPr>
            <a:t>PWS</a:t>
          </a:r>
          <a:endParaRPr lang="en-US" sz="1000" b="1" dirty="0">
            <a:solidFill>
              <a:schemeClr val="bg1"/>
            </a:solidFill>
          </a:endParaRPr>
        </a:p>
      </dgm:t>
    </dgm:pt>
    <dgm:pt modelId="{EE81D355-501D-4B31-BF0A-0FF1507385C9}" type="parTrans" cxnId="{B534677E-287C-4DCD-9A81-FCDE9FF77014}">
      <dgm:prSet/>
      <dgm:spPr/>
      <dgm:t>
        <a:bodyPr/>
        <a:lstStyle/>
        <a:p>
          <a:endParaRPr lang="en-US"/>
        </a:p>
      </dgm:t>
    </dgm:pt>
    <dgm:pt modelId="{072EFC21-D940-468E-BDD9-68C3CFEFC42D}" type="sibTrans" cxnId="{B534677E-287C-4DCD-9A81-FCDE9FF77014}">
      <dgm:prSet/>
      <dgm:spPr/>
      <dgm:t>
        <a:bodyPr/>
        <a:lstStyle/>
        <a:p>
          <a:endParaRPr lang="en-US"/>
        </a:p>
      </dgm:t>
    </dgm:pt>
    <dgm:pt modelId="{B3357BD1-0573-44C5-842F-208149DCA956}">
      <dgm:prSet phldrT="[Text]" custT="1"/>
      <dgm:spPr/>
      <dgm:t>
        <a:bodyPr/>
        <a:lstStyle/>
        <a:p>
          <a:r>
            <a:rPr lang="en-US" sz="2100" b="1" dirty="0" smtClean="0">
              <a:solidFill>
                <a:schemeClr val="bg1"/>
              </a:solidFill>
              <a:effectLst>
                <a:outerShdw blurRad="38100" dist="38100" dir="2700000" algn="tl">
                  <a:srgbClr val="000000">
                    <a:alpha val="43137"/>
                  </a:srgbClr>
                </a:outerShdw>
              </a:effectLst>
            </a:rPr>
            <a:t>Market Rules</a:t>
          </a:r>
          <a:endParaRPr lang="en-US" sz="2100" b="1" dirty="0">
            <a:solidFill>
              <a:schemeClr val="bg1"/>
            </a:solidFill>
            <a:effectLst>
              <a:outerShdw blurRad="38100" dist="38100" dir="2700000" algn="tl">
                <a:srgbClr val="000000">
                  <a:alpha val="43137"/>
                </a:srgbClr>
              </a:outerShdw>
            </a:effectLst>
          </a:endParaRPr>
        </a:p>
      </dgm:t>
    </dgm:pt>
    <dgm:pt modelId="{100E9408-F1A3-4065-A0D2-EDA0715BC1B2}" type="parTrans" cxnId="{66CA1E18-1C16-495F-9435-70575AD0038D}">
      <dgm:prSet/>
      <dgm:spPr/>
      <dgm:t>
        <a:bodyPr/>
        <a:lstStyle/>
        <a:p>
          <a:endParaRPr lang="en-US"/>
        </a:p>
      </dgm:t>
    </dgm:pt>
    <dgm:pt modelId="{D8AA7DEE-DEEB-40FD-AECC-3961FFDF6DE8}" type="sibTrans" cxnId="{66CA1E18-1C16-495F-9435-70575AD0038D}">
      <dgm:prSet/>
      <dgm:spPr/>
      <dgm:t>
        <a:bodyPr/>
        <a:lstStyle/>
        <a:p>
          <a:endParaRPr lang="en-US"/>
        </a:p>
      </dgm:t>
    </dgm:pt>
    <dgm:pt modelId="{D185617B-21EA-41A4-99B1-428B1A6E5188}" type="pres">
      <dgm:prSet presAssocID="{47D5910D-5A50-40E7-9EDB-FF71FAB406EC}" presName="Name0" presStyleCnt="0">
        <dgm:presLayoutVars>
          <dgm:dir/>
          <dgm:animLvl val="lvl"/>
          <dgm:resizeHandles val="exact"/>
        </dgm:presLayoutVars>
      </dgm:prSet>
      <dgm:spPr/>
      <dgm:t>
        <a:bodyPr/>
        <a:lstStyle/>
        <a:p>
          <a:endParaRPr lang="en-US"/>
        </a:p>
      </dgm:t>
    </dgm:pt>
    <dgm:pt modelId="{FAFF8C5B-6584-4002-8846-DBB697C2C6C1}" type="pres">
      <dgm:prSet presAssocID="{C5825AF7-152A-42DB-9AE4-2FC391C82583}" presName="compositeNode" presStyleCnt="0">
        <dgm:presLayoutVars>
          <dgm:bulletEnabled val="1"/>
        </dgm:presLayoutVars>
      </dgm:prSet>
      <dgm:spPr/>
    </dgm:pt>
    <dgm:pt modelId="{F7EF9030-B52F-494F-B10B-DA45A00DE201}" type="pres">
      <dgm:prSet presAssocID="{C5825AF7-152A-42DB-9AE4-2FC391C82583}" presName="bgRect" presStyleLbl="node1" presStyleIdx="0" presStyleCnt="7" custScaleX="99081"/>
      <dgm:spPr/>
      <dgm:t>
        <a:bodyPr/>
        <a:lstStyle/>
        <a:p>
          <a:endParaRPr lang="en-US"/>
        </a:p>
      </dgm:t>
    </dgm:pt>
    <dgm:pt modelId="{223A6BA8-1565-4E19-8BFD-6B1DDF8278F9}" type="pres">
      <dgm:prSet presAssocID="{C5825AF7-152A-42DB-9AE4-2FC391C82583}" presName="parentNode" presStyleLbl="node1" presStyleIdx="0" presStyleCnt="7">
        <dgm:presLayoutVars>
          <dgm:chMax val="0"/>
          <dgm:bulletEnabled val="1"/>
        </dgm:presLayoutVars>
      </dgm:prSet>
      <dgm:spPr/>
      <dgm:t>
        <a:bodyPr/>
        <a:lstStyle/>
        <a:p>
          <a:endParaRPr lang="en-US"/>
        </a:p>
      </dgm:t>
    </dgm:pt>
    <dgm:pt modelId="{AC690B7D-FB15-46C5-946F-E7B6AB7A80A4}" type="pres">
      <dgm:prSet presAssocID="{C5825AF7-152A-42DB-9AE4-2FC391C82583}" presName="childNode" presStyleLbl="node1" presStyleIdx="0" presStyleCnt="7">
        <dgm:presLayoutVars>
          <dgm:bulletEnabled val="1"/>
        </dgm:presLayoutVars>
      </dgm:prSet>
      <dgm:spPr/>
      <dgm:t>
        <a:bodyPr/>
        <a:lstStyle/>
        <a:p>
          <a:endParaRPr lang="en-US"/>
        </a:p>
      </dgm:t>
    </dgm:pt>
    <dgm:pt modelId="{8AAFDF52-64D4-430B-B762-E47317B5B401}" type="pres">
      <dgm:prSet presAssocID="{29D69488-03B4-4C52-A3A4-2C3652BC87C9}" presName="hSp" presStyleCnt="0"/>
      <dgm:spPr/>
    </dgm:pt>
    <dgm:pt modelId="{0C0E746B-66E7-4EFD-9EF5-E51637781FFC}" type="pres">
      <dgm:prSet presAssocID="{29D69488-03B4-4C52-A3A4-2C3652BC87C9}" presName="vProcSp" presStyleCnt="0"/>
      <dgm:spPr/>
    </dgm:pt>
    <dgm:pt modelId="{A942DCAA-BA1C-41D8-9447-41B4594DC70B}" type="pres">
      <dgm:prSet presAssocID="{29D69488-03B4-4C52-A3A4-2C3652BC87C9}" presName="vSp1" presStyleCnt="0"/>
      <dgm:spPr/>
    </dgm:pt>
    <dgm:pt modelId="{5B0317A9-806D-461B-828A-8C60E30118C2}" type="pres">
      <dgm:prSet presAssocID="{29D69488-03B4-4C52-A3A4-2C3652BC87C9}" presName="simulatedConn" presStyleLbl="solidFgAcc1" presStyleIdx="0" presStyleCnt="6"/>
      <dgm:spPr/>
    </dgm:pt>
    <dgm:pt modelId="{D7DDA0DF-F980-444C-BE3C-7CAA1F3C821A}" type="pres">
      <dgm:prSet presAssocID="{29D69488-03B4-4C52-A3A4-2C3652BC87C9}" presName="vSp2" presStyleCnt="0"/>
      <dgm:spPr/>
    </dgm:pt>
    <dgm:pt modelId="{665856B7-35B3-451C-AE01-79115EAAA65C}" type="pres">
      <dgm:prSet presAssocID="{29D69488-03B4-4C52-A3A4-2C3652BC87C9}" presName="sibTrans" presStyleCnt="0"/>
      <dgm:spPr/>
    </dgm:pt>
    <dgm:pt modelId="{85D54BB2-51F1-49D4-B86E-553D1C6BCA5E}" type="pres">
      <dgm:prSet presAssocID="{924C95DE-7E6C-42EB-80E0-A0004E4260CE}" presName="compositeNode" presStyleCnt="0">
        <dgm:presLayoutVars>
          <dgm:bulletEnabled val="1"/>
        </dgm:presLayoutVars>
      </dgm:prSet>
      <dgm:spPr/>
    </dgm:pt>
    <dgm:pt modelId="{15BEEDC2-1F59-47CF-9B4B-D2BA41A772BD}" type="pres">
      <dgm:prSet presAssocID="{924C95DE-7E6C-42EB-80E0-A0004E4260CE}" presName="bgRect" presStyleLbl="node1" presStyleIdx="1" presStyleCnt="7" custScaleX="121043"/>
      <dgm:spPr/>
      <dgm:t>
        <a:bodyPr/>
        <a:lstStyle/>
        <a:p>
          <a:endParaRPr lang="en-US"/>
        </a:p>
      </dgm:t>
    </dgm:pt>
    <dgm:pt modelId="{1F2E24B4-175E-48AC-97E2-FD59F59E68BA}" type="pres">
      <dgm:prSet presAssocID="{924C95DE-7E6C-42EB-80E0-A0004E4260CE}" presName="parentNode" presStyleLbl="node1" presStyleIdx="1" presStyleCnt="7">
        <dgm:presLayoutVars>
          <dgm:chMax val="0"/>
          <dgm:bulletEnabled val="1"/>
        </dgm:presLayoutVars>
      </dgm:prSet>
      <dgm:spPr/>
      <dgm:t>
        <a:bodyPr/>
        <a:lstStyle/>
        <a:p>
          <a:endParaRPr lang="en-US"/>
        </a:p>
      </dgm:t>
    </dgm:pt>
    <dgm:pt modelId="{F86CF1F1-471F-4945-8F77-6E4E2D342E80}" type="pres">
      <dgm:prSet presAssocID="{924C95DE-7E6C-42EB-80E0-A0004E4260CE}" presName="childNode" presStyleLbl="node1" presStyleIdx="1" presStyleCnt="7">
        <dgm:presLayoutVars>
          <dgm:bulletEnabled val="1"/>
        </dgm:presLayoutVars>
      </dgm:prSet>
      <dgm:spPr/>
      <dgm:t>
        <a:bodyPr/>
        <a:lstStyle/>
        <a:p>
          <a:endParaRPr lang="en-US"/>
        </a:p>
      </dgm:t>
    </dgm:pt>
    <dgm:pt modelId="{F02E1668-9CC4-492A-975C-89773E14DCFB}" type="pres">
      <dgm:prSet presAssocID="{9578B478-AFCF-4040-A77D-5F7157553CAC}" presName="hSp" presStyleCnt="0"/>
      <dgm:spPr/>
    </dgm:pt>
    <dgm:pt modelId="{E078FE68-8657-4904-A254-40C8333981E6}" type="pres">
      <dgm:prSet presAssocID="{9578B478-AFCF-4040-A77D-5F7157553CAC}" presName="vProcSp" presStyleCnt="0"/>
      <dgm:spPr/>
    </dgm:pt>
    <dgm:pt modelId="{D4BF63EE-8AE6-407C-A68A-FF754AC86ACF}" type="pres">
      <dgm:prSet presAssocID="{9578B478-AFCF-4040-A77D-5F7157553CAC}" presName="vSp1" presStyleCnt="0"/>
      <dgm:spPr/>
    </dgm:pt>
    <dgm:pt modelId="{F604BE23-6B32-410A-ABAA-A28AF048759E}" type="pres">
      <dgm:prSet presAssocID="{9578B478-AFCF-4040-A77D-5F7157553CAC}" presName="simulatedConn" presStyleLbl="solidFgAcc1" presStyleIdx="1" presStyleCnt="6"/>
      <dgm:spPr/>
    </dgm:pt>
    <dgm:pt modelId="{59AEA11A-D67E-45B9-88CC-1A03DAB57DFC}" type="pres">
      <dgm:prSet presAssocID="{9578B478-AFCF-4040-A77D-5F7157553CAC}" presName="vSp2" presStyleCnt="0"/>
      <dgm:spPr/>
    </dgm:pt>
    <dgm:pt modelId="{0BE1BDD7-8E0D-41DB-B137-F844C9AB7298}" type="pres">
      <dgm:prSet presAssocID="{9578B478-AFCF-4040-A77D-5F7157553CAC}" presName="sibTrans" presStyleCnt="0"/>
      <dgm:spPr/>
    </dgm:pt>
    <dgm:pt modelId="{1428A674-96DC-411E-89B8-7992BF353DAF}" type="pres">
      <dgm:prSet presAssocID="{F4BAC925-A288-47DB-8219-BE98AAC745E2}" presName="compositeNode" presStyleCnt="0">
        <dgm:presLayoutVars>
          <dgm:bulletEnabled val="1"/>
        </dgm:presLayoutVars>
      </dgm:prSet>
      <dgm:spPr/>
    </dgm:pt>
    <dgm:pt modelId="{905FED6F-206C-4204-90DD-0AC39D8C61C6}" type="pres">
      <dgm:prSet presAssocID="{F4BAC925-A288-47DB-8219-BE98AAC745E2}" presName="bgRect" presStyleLbl="node1" presStyleIdx="2" presStyleCnt="7" custScaleX="95072" custLinFactNeighborX="-1042"/>
      <dgm:spPr/>
      <dgm:t>
        <a:bodyPr/>
        <a:lstStyle/>
        <a:p>
          <a:endParaRPr lang="en-US"/>
        </a:p>
      </dgm:t>
    </dgm:pt>
    <dgm:pt modelId="{BD888224-52AC-4A90-8711-CC0495F7CEC8}" type="pres">
      <dgm:prSet presAssocID="{F4BAC925-A288-47DB-8219-BE98AAC745E2}" presName="parentNode" presStyleLbl="node1" presStyleIdx="2" presStyleCnt="7">
        <dgm:presLayoutVars>
          <dgm:chMax val="0"/>
          <dgm:bulletEnabled val="1"/>
        </dgm:presLayoutVars>
      </dgm:prSet>
      <dgm:spPr/>
      <dgm:t>
        <a:bodyPr/>
        <a:lstStyle/>
        <a:p>
          <a:endParaRPr lang="en-US"/>
        </a:p>
      </dgm:t>
    </dgm:pt>
    <dgm:pt modelId="{FD46FF6D-4E38-404C-9840-C7C9CB6F3654}" type="pres">
      <dgm:prSet presAssocID="{F4BAC925-A288-47DB-8219-BE98AAC745E2}" presName="childNode" presStyleLbl="node1" presStyleIdx="2" presStyleCnt="7">
        <dgm:presLayoutVars>
          <dgm:bulletEnabled val="1"/>
        </dgm:presLayoutVars>
      </dgm:prSet>
      <dgm:spPr/>
      <dgm:t>
        <a:bodyPr/>
        <a:lstStyle/>
        <a:p>
          <a:endParaRPr lang="en-US"/>
        </a:p>
      </dgm:t>
    </dgm:pt>
    <dgm:pt modelId="{8724DD18-6748-40C7-865D-805D6923462B}" type="pres">
      <dgm:prSet presAssocID="{8974702E-401C-40AF-BD18-C8199FA838BC}" presName="hSp" presStyleCnt="0"/>
      <dgm:spPr/>
    </dgm:pt>
    <dgm:pt modelId="{359A0C24-E9BD-4E48-9E39-4E51965B2686}" type="pres">
      <dgm:prSet presAssocID="{8974702E-401C-40AF-BD18-C8199FA838BC}" presName="vProcSp" presStyleCnt="0"/>
      <dgm:spPr/>
    </dgm:pt>
    <dgm:pt modelId="{FAA32B60-6E13-4251-96E5-D8020268FA6F}" type="pres">
      <dgm:prSet presAssocID="{8974702E-401C-40AF-BD18-C8199FA838BC}" presName="vSp1" presStyleCnt="0"/>
      <dgm:spPr/>
    </dgm:pt>
    <dgm:pt modelId="{C02BEFE1-A765-4124-9DC9-A04589280D62}" type="pres">
      <dgm:prSet presAssocID="{8974702E-401C-40AF-BD18-C8199FA838BC}" presName="simulatedConn" presStyleLbl="solidFgAcc1" presStyleIdx="2" presStyleCnt="6"/>
      <dgm:spPr/>
    </dgm:pt>
    <dgm:pt modelId="{DC54ED3C-EC92-4DAF-9A9C-10EC3867D720}" type="pres">
      <dgm:prSet presAssocID="{8974702E-401C-40AF-BD18-C8199FA838BC}" presName="vSp2" presStyleCnt="0"/>
      <dgm:spPr/>
    </dgm:pt>
    <dgm:pt modelId="{2FBA14F4-8F95-4B30-996E-2351CA39A69D}" type="pres">
      <dgm:prSet presAssocID="{8974702E-401C-40AF-BD18-C8199FA838BC}" presName="sibTrans" presStyleCnt="0"/>
      <dgm:spPr/>
    </dgm:pt>
    <dgm:pt modelId="{205531AC-8945-45B7-B3B1-9EC95D28BD06}" type="pres">
      <dgm:prSet presAssocID="{7BF0E11D-5802-4D5E-9B1F-11A7F0426BB6}" presName="compositeNode" presStyleCnt="0">
        <dgm:presLayoutVars>
          <dgm:bulletEnabled val="1"/>
        </dgm:presLayoutVars>
      </dgm:prSet>
      <dgm:spPr/>
    </dgm:pt>
    <dgm:pt modelId="{95C82581-5935-4CD9-9CE8-139AEDF00492}" type="pres">
      <dgm:prSet presAssocID="{7BF0E11D-5802-4D5E-9B1F-11A7F0426BB6}" presName="bgRect" presStyleLbl="node1" presStyleIdx="3" presStyleCnt="7" custScaleX="92627" custLinFactNeighborY="7437"/>
      <dgm:spPr/>
      <dgm:t>
        <a:bodyPr/>
        <a:lstStyle/>
        <a:p>
          <a:endParaRPr lang="en-US"/>
        </a:p>
      </dgm:t>
    </dgm:pt>
    <dgm:pt modelId="{E6E4DC39-2EDA-4604-9C47-65A5BE1615FF}" type="pres">
      <dgm:prSet presAssocID="{7BF0E11D-5802-4D5E-9B1F-11A7F0426BB6}" presName="parentNode" presStyleLbl="node1" presStyleIdx="3" presStyleCnt="7">
        <dgm:presLayoutVars>
          <dgm:chMax val="0"/>
          <dgm:bulletEnabled val="1"/>
        </dgm:presLayoutVars>
      </dgm:prSet>
      <dgm:spPr/>
      <dgm:t>
        <a:bodyPr/>
        <a:lstStyle/>
        <a:p>
          <a:endParaRPr lang="en-US"/>
        </a:p>
      </dgm:t>
    </dgm:pt>
    <dgm:pt modelId="{105ED2A6-F7A0-4AC3-B2E5-DFAF649F2FB1}" type="pres">
      <dgm:prSet presAssocID="{7BF0E11D-5802-4D5E-9B1F-11A7F0426BB6}" presName="childNode" presStyleLbl="node1" presStyleIdx="3" presStyleCnt="7">
        <dgm:presLayoutVars>
          <dgm:bulletEnabled val="1"/>
        </dgm:presLayoutVars>
      </dgm:prSet>
      <dgm:spPr/>
      <dgm:t>
        <a:bodyPr/>
        <a:lstStyle/>
        <a:p>
          <a:endParaRPr lang="en-US"/>
        </a:p>
      </dgm:t>
    </dgm:pt>
    <dgm:pt modelId="{43B2017F-28D3-4869-88AD-5636E0419666}" type="pres">
      <dgm:prSet presAssocID="{FF800DD4-19C1-495B-B6DF-D5E1AB4F1F46}" presName="hSp" presStyleCnt="0"/>
      <dgm:spPr/>
    </dgm:pt>
    <dgm:pt modelId="{BEF399C6-93D4-4F20-845C-73E8985FE7FD}" type="pres">
      <dgm:prSet presAssocID="{FF800DD4-19C1-495B-B6DF-D5E1AB4F1F46}" presName="vProcSp" presStyleCnt="0"/>
      <dgm:spPr/>
    </dgm:pt>
    <dgm:pt modelId="{A08D0268-BB72-42EB-BBC8-7FE63A743D1C}" type="pres">
      <dgm:prSet presAssocID="{FF800DD4-19C1-495B-B6DF-D5E1AB4F1F46}" presName="vSp1" presStyleCnt="0"/>
      <dgm:spPr/>
    </dgm:pt>
    <dgm:pt modelId="{9C1D16B2-CBB8-4231-A80F-5103F1C60470}" type="pres">
      <dgm:prSet presAssocID="{FF800DD4-19C1-495B-B6DF-D5E1AB4F1F46}" presName="simulatedConn" presStyleLbl="solidFgAcc1" presStyleIdx="3" presStyleCnt="6"/>
      <dgm:spPr/>
    </dgm:pt>
    <dgm:pt modelId="{F607D2B4-1835-4055-AEFE-B1037FE93EBF}" type="pres">
      <dgm:prSet presAssocID="{FF800DD4-19C1-495B-B6DF-D5E1AB4F1F46}" presName="vSp2" presStyleCnt="0"/>
      <dgm:spPr/>
    </dgm:pt>
    <dgm:pt modelId="{1B085671-0969-4B99-8AD0-E55974B501DA}" type="pres">
      <dgm:prSet presAssocID="{FF800DD4-19C1-495B-B6DF-D5E1AB4F1F46}" presName="sibTrans" presStyleCnt="0"/>
      <dgm:spPr/>
    </dgm:pt>
    <dgm:pt modelId="{8994A817-FA4F-42F5-B5F0-5D31466520A8}" type="pres">
      <dgm:prSet presAssocID="{731F76D3-0915-4BEF-BE45-B0E519A28C40}" presName="compositeNode" presStyleCnt="0">
        <dgm:presLayoutVars>
          <dgm:bulletEnabled val="1"/>
        </dgm:presLayoutVars>
      </dgm:prSet>
      <dgm:spPr/>
    </dgm:pt>
    <dgm:pt modelId="{7A10EB17-1816-452C-8982-762E92720BDE}" type="pres">
      <dgm:prSet presAssocID="{731F76D3-0915-4BEF-BE45-B0E519A28C40}" presName="bgRect" presStyleLbl="node1" presStyleIdx="4" presStyleCnt="7" custScaleX="101877"/>
      <dgm:spPr/>
      <dgm:t>
        <a:bodyPr/>
        <a:lstStyle/>
        <a:p>
          <a:endParaRPr lang="en-US"/>
        </a:p>
      </dgm:t>
    </dgm:pt>
    <dgm:pt modelId="{E77FC8A5-E74F-4176-8A16-B431A6F25576}" type="pres">
      <dgm:prSet presAssocID="{731F76D3-0915-4BEF-BE45-B0E519A28C40}" presName="parentNode" presStyleLbl="node1" presStyleIdx="4" presStyleCnt="7">
        <dgm:presLayoutVars>
          <dgm:chMax val="0"/>
          <dgm:bulletEnabled val="1"/>
        </dgm:presLayoutVars>
      </dgm:prSet>
      <dgm:spPr/>
      <dgm:t>
        <a:bodyPr/>
        <a:lstStyle/>
        <a:p>
          <a:endParaRPr lang="en-US"/>
        </a:p>
      </dgm:t>
    </dgm:pt>
    <dgm:pt modelId="{545E1325-46B9-49EE-B087-41EDFB21B9BA}" type="pres">
      <dgm:prSet presAssocID="{731F76D3-0915-4BEF-BE45-B0E519A28C40}" presName="childNode" presStyleLbl="node1" presStyleIdx="4" presStyleCnt="7">
        <dgm:presLayoutVars>
          <dgm:bulletEnabled val="1"/>
        </dgm:presLayoutVars>
      </dgm:prSet>
      <dgm:spPr/>
      <dgm:t>
        <a:bodyPr/>
        <a:lstStyle/>
        <a:p>
          <a:endParaRPr lang="en-US"/>
        </a:p>
      </dgm:t>
    </dgm:pt>
    <dgm:pt modelId="{25AE9602-1ECC-426D-9170-1508D6701724}" type="pres">
      <dgm:prSet presAssocID="{D490C7DC-CC1F-4B31-BC1D-CF452268482D}" presName="hSp" presStyleCnt="0"/>
      <dgm:spPr/>
    </dgm:pt>
    <dgm:pt modelId="{B3D2507A-C489-43F5-80E4-BD309E1AA73E}" type="pres">
      <dgm:prSet presAssocID="{D490C7DC-CC1F-4B31-BC1D-CF452268482D}" presName="vProcSp" presStyleCnt="0"/>
      <dgm:spPr/>
    </dgm:pt>
    <dgm:pt modelId="{320A4363-715A-4D5E-8344-1A0F8BE09EB0}" type="pres">
      <dgm:prSet presAssocID="{D490C7DC-CC1F-4B31-BC1D-CF452268482D}" presName="vSp1" presStyleCnt="0"/>
      <dgm:spPr/>
    </dgm:pt>
    <dgm:pt modelId="{618C4864-EDBD-4547-9C9C-948CF7ACC320}" type="pres">
      <dgm:prSet presAssocID="{D490C7DC-CC1F-4B31-BC1D-CF452268482D}" presName="simulatedConn" presStyleLbl="solidFgAcc1" presStyleIdx="4" presStyleCnt="6"/>
      <dgm:spPr/>
    </dgm:pt>
    <dgm:pt modelId="{B7953250-D2AD-41D4-93C4-FB3709E1CA82}" type="pres">
      <dgm:prSet presAssocID="{D490C7DC-CC1F-4B31-BC1D-CF452268482D}" presName="vSp2" presStyleCnt="0"/>
      <dgm:spPr/>
    </dgm:pt>
    <dgm:pt modelId="{7228C519-8DED-43EF-8DA0-DA4F180F934A}" type="pres">
      <dgm:prSet presAssocID="{D490C7DC-CC1F-4B31-BC1D-CF452268482D}" presName="sibTrans" presStyleCnt="0"/>
      <dgm:spPr/>
    </dgm:pt>
    <dgm:pt modelId="{28E4920B-0A4F-4AA4-BA00-8686D413B190}" type="pres">
      <dgm:prSet presAssocID="{7D445AD1-4B4D-4C4E-A9D1-29812423F6C4}" presName="compositeNode" presStyleCnt="0">
        <dgm:presLayoutVars>
          <dgm:bulletEnabled val="1"/>
        </dgm:presLayoutVars>
      </dgm:prSet>
      <dgm:spPr/>
    </dgm:pt>
    <dgm:pt modelId="{7AF40E3A-15A5-4D83-90D6-D09206279D54}" type="pres">
      <dgm:prSet presAssocID="{7D445AD1-4B4D-4C4E-A9D1-29812423F6C4}" presName="bgRect" presStyleLbl="node1" presStyleIdx="5" presStyleCnt="7" custScaleX="91553"/>
      <dgm:spPr/>
      <dgm:t>
        <a:bodyPr/>
        <a:lstStyle/>
        <a:p>
          <a:endParaRPr lang="en-US"/>
        </a:p>
      </dgm:t>
    </dgm:pt>
    <dgm:pt modelId="{28D476D3-9EB2-4D02-BD8C-EEB5D33984B2}" type="pres">
      <dgm:prSet presAssocID="{7D445AD1-4B4D-4C4E-A9D1-29812423F6C4}" presName="parentNode" presStyleLbl="node1" presStyleIdx="5" presStyleCnt="7">
        <dgm:presLayoutVars>
          <dgm:chMax val="0"/>
          <dgm:bulletEnabled val="1"/>
        </dgm:presLayoutVars>
      </dgm:prSet>
      <dgm:spPr/>
      <dgm:t>
        <a:bodyPr/>
        <a:lstStyle/>
        <a:p>
          <a:endParaRPr lang="en-US"/>
        </a:p>
      </dgm:t>
    </dgm:pt>
    <dgm:pt modelId="{30EFE225-0BFA-465B-B090-3518F9641362}" type="pres">
      <dgm:prSet presAssocID="{7D445AD1-4B4D-4C4E-A9D1-29812423F6C4}" presName="childNode" presStyleLbl="node1" presStyleIdx="5" presStyleCnt="7">
        <dgm:presLayoutVars>
          <dgm:bulletEnabled val="1"/>
        </dgm:presLayoutVars>
      </dgm:prSet>
      <dgm:spPr/>
      <dgm:t>
        <a:bodyPr/>
        <a:lstStyle/>
        <a:p>
          <a:endParaRPr lang="en-US"/>
        </a:p>
      </dgm:t>
    </dgm:pt>
    <dgm:pt modelId="{47383BD6-4265-4E45-913F-179C1CBCC9C3}" type="pres">
      <dgm:prSet presAssocID="{072EFC21-D940-468E-BDD9-68C3CFEFC42D}" presName="hSp" presStyleCnt="0"/>
      <dgm:spPr/>
    </dgm:pt>
    <dgm:pt modelId="{F97B036D-91F1-4AD6-A98F-A390D7295B92}" type="pres">
      <dgm:prSet presAssocID="{072EFC21-D940-468E-BDD9-68C3CFEFC42D}" presName="vProcSp" presStyleCnt="0"/>
      <dgm:spPr/>
    </dgm:pt>
    <dgm:pt modelId="{E24B2041-C837-4AFA-8AA4-78B484045190}" type="pres">
      <dgm:prSet presAssocID="{072EFC21-D940-468E-BDD9-68C3CFEFC42D}" presName="vSp1" presStyleCnt="0"/>
      <dgm:spPr/>
    </dgm:pt>
    <dgm:pt modelId="{57B5A2DB-6ECF-4888-BDEE-82E23BB4A044}" type="pres">
      <dgm:prSet presAssocID="{072EFC21-D940-468E-BDD9-68C3CFEFC42D}" presName="simulatedConn" presStyleLbl="solidFgAcc1" presStyleIdx="5" presStyleCnt="6"/>
      <dgm:spPr/>
    </dgm:pt>
    <dgm:pt modelId="{3871D519-3C61-4C95-BF53-D07F6ACF4C46}" type="pres">
      <dgm:prSet presAssocID="{072EFC21-D940-468E-BDD9-68C3CFEFC42D}" presName="vSp2" presStyleCnt="0"/>
      <dgm:spPr/>
    </dgm:pt>
    <dgm:pt modelId="{B2D2ED40-71B8-4D64-B91D-E0D4CAE96DD1}" type="pres">
      <dgm:prSet presAssocID="{072EFC21-D940-468E-BDD9-68C3CFEFC42D}" presName="sibTrans" presStyleCnt="0"/>
      <dgm:spPr/>
    </dgm:pt>
    <dgm:pt modelId="{ECF8B1A9-0402-4249-94F0-66D38033FD31}" type="pres">
      <dgm:prSet presAssocID="{F494723F-E03D-47B5-9614-E7FCCE6D6F7B}" presName="compositeNode" presStyleCnt="0">
        <dgm:presLayoutVars>
          <dgm:bulletEnabled val="1"/>
        </dgm:presLayoutVars>
      </dgm:prSet>
      <dgm:spPr/>
    </dgm:pt>
    <dgm:pt modelId="{95DBFFAB-AC5A-4C42-A77C-E4A87D897312}" type="pres">
      <dgm:prSet presAssocID="{F494723F-E03D-47B5-9614-E7FCCE6D6F7B}" presName="bgRect" presStyleLbl="node1" presStyleIdx="6" presStyleCnt="7" custScaleX="97931"/>
      <dgm:spPr/>
      <dgm:t>
        <a:bodyPr/>
        <a:lstStyle/>
        <a:p>
          <a:endParaRPr lang="en-US"/>
        </a:p>
      </dgm:t>
    </dgm:pt>
    <dgm:pt modelId="{7FC8FDE8-6BFC-4499-81E3-D81B6E9829F5}" type="pres">
      <dgm:prSet presAssocID="{F494723F-E03D-47B5-9614-E7FCCE6D6F7B}" presName="parentNode" presStyleLbl="node1" presStyleIdx="6" presStyleCnt="7">
        <dgm:presLayoutVars>
          <dgm:chMax val="0"/>
          <dgm:bulletEnabled val="1"/>
        </dgm:presLayoutVars>
      </dgm:prSet>
      <dgm:spPr/>
      <dgm:t>
        <a:bodyPr/>
        <a:lstStyle/>
        <a:p>
          <a:endParaRPr lang="en-US"/>
        </a:p>
      </dgm:t>
    </dgm:pt>
    <dgm:pt modelId="{26D255E5-9C96-4C08-8CE4-95D937F4B8EB}" type="pres">
      <dgm:prSet presAssocID="{F494723F-E03D-47B5-9614-E7FCCE6D6F7B}" presName="childNode" presStyleLbl="node1" presStyleIdx="6" presStyleCnt="7">
        <dgm:presLayoutVars>
          <dgm:bulletEnabled val="1"/>
        </dgm:presLayoutVars>
      </dgm:prSet>
      <dgm:spPr/>
      <dgm:t>
        <a:bodyPr/>
        <a:lstStyle/>
        <a:p>
          <a:endParaRPr lang="en-US"/>
        </a:p>
      </dgm:t>
    </dgm:pt>
  </dgm:ptLst>
  <dgm:cxnLst>
    <dgm:cxn modelId="{DF6449AE-26CF-48B7-8C20-029CB6AD7061}" srcId="{47D5910D-5A50-40E7-9EDB-FF71FAB406EC}" destId="{7BF0E11D-5802-4D5E-9B1F-11A7F0426BB6}" srcOrd="3" destOrd="0" parTransId="{0456DEF6-2A14-449D-9FB7-86A8CC05C4AA}" sibTransId="{FF800DD4-19C1-495B-B6DF-D5E1AB4F1F46}"/>
    <dgm:cxn modelId="{F7C519AB-40F1-4C22-9C83-D1E081313FAC}" srcId="{47D5910D-5A50-40E7-9EDB-FF71FAB406EC}" destId="{F494723F-E03D-47B5-9614-E7FCCE6D6F7B}" srcOrd="6" destOrd="0" parTransId="{B0ED159B-F27B-4FC5-BB69-2681715A2F02}" sibTransId="{88D0639F-98B3-4150-BF8E-FB4F18B6D083}"/>
    <dgm:cxn modelId="{9158376D-2387-4A7B-BE38-7C4C73E37C3E}" type="presOf" srcId="{731F76D3-0915-4BEF-BE45-B0E519A28C40}" destId="{E77FC8A5-E74F-4176-8A16-B431A6F25576}" srcOrd="1" destOrd="0" presId="urn:microsoft.com/office/officeart/2005/8/layout/hProcess7"/>
    <dgm:cxn modelId="{38A0A6C2-09B6-4F0B-A9BE-0C535B099C5F}" type="presOf" srcId="{F4BAC925-A288-47DB-8219-BE98AAC745E2}" destId="{905FED6F-206C-4204-90DD-0AC39D8C61C6}" srcOrd="0" destOrd="0" presId="urn:microsoft.com/office/officeart/2005/8/layout/hProcess7"/>
    <dgm:cxn modelId="{E9E0F449-89DC-4F6B-8556-1C832E524DEA}" type="presOf" srcId="{A56B185A-4EC1-4449-9EDD-84311375143E}" destId="{F86CF1F1-471F-4945-8F77-6E4E2D342E80}" srcOrd="0" destOrd="0" presId="urn:microsoft.com/office/officeart/2005/8/layout/hProcess7"/>
    <dgm:cxn modelId="{023C2DA5-8B9D-4D48-A5D1-5E045BB09381}" type="presOf" srcId="{C5825AF7-152A-42DB-9AE4-2FC391C82583}" destId="{223A6BA8-1565-4E19-8BFD-6B1DDF8278F9}" srcOrd="1" destOrd="0" presId="urn:microsoft.com/office/officeart/2005/8/layout/hProcess7"/>
    <dgm:cxn modelId="{B7AA222C-791B-4D92-81B7-C50DE37BAA66}" srcId="{C5825AF7-152A-42DB-9AE4-2FC391C82583}" destId="{11D5D3D2-39F8-4D14-BFD2-0E2A9CE3A0CE}" srcOrd="0" destOrd="0" parTransId="{52CFDA6A-6EB7-45B0-9B50-954E1F4C2F9C}" sibTransId="{C55B4377-0004-4F79-8A08-ECCD2BB5CEA7}"/>
    <dgm:cxn modelId="{F79A06CC-E0AC-40B3-BF18-FBE0BBB59D78}" type="presOf" srcId="{7BF0E11D-5802-4D5E-9B1F-11A7F0426BB6}" destId="{95C82581-5935-4CD9-9CE8-139AEDF00492}" srcOrd="0" destOrd="0" presId="urn:microsoft.com/office/officeart/2005/8/layout/hProcess7"/>
    <dgm:cxn modelId="{3EDFB92A-E800-49FF-9DD0-11F8938FFB9E}" srcId="{7BF0E11D-5802-4D5E-9B1F-11A7F0426BB6}" destId="{78C4E9BB-4684-4B1B-B206-3BA77F2817DF}" srcOrd="0" destOrd="0" parTransId="{C960D8A1-FD1D-458C-9BCD-02398A057A7F}" sibTransId="{79882B8D-6220-484C-8F83-89E3CC8F180E}"/>
    <dgm:cxn modelId="{92BF077A-9A3C-49F8-A263-42C15E5008AE}" srcId="{47D5910D-5A50-40E7-9EDB-FF71FAB406EC}" destId="{731F76D3-0915-4BEF-BE45-B0E519A28C40}" srcOrd="4" destOrd="0" parTransId="{AE2092EE-3756-4B36-9443-6CC0F6D3C999}" sibTransId="{D490C7DC-CC1F-4B31-BC1D-CF452268482D}"/>
    <dgm:cxn modelId="{4416EB62-8AC2-4911-897C-15B88A67FB62}" type="presOf" srcId="{01971D2A-2E0C-4CBA-AD20-CAB8C398A036}" destId="{26D255E5-9C96-4C08-8CE4-95D937F4B8EB}" srcOrd="0" destOrd="0" presId="urn:microsoft.com/office/officeart/2005/8/layout/hProcess7"/>
    <dgm:cxn modelId="{66CA1E18-1C16-495F-9435-70575AD0038D}" srcId="{7D445AD1-4B4D-4C4E-A9D1-29812423F6C4}" destId="{B3357BD1-0573-44C5-842F-208149DCA956}" srcOrd="0" destOrd="0" parTransId="{100E9408-F1A3-4065-A0D2-EDA0715BC1B2}" sibTransId="{D8AA7DEE-DEEB-40FD-AECC-3961FFDF6DE8}"/>
    <dgm:cxn modelId="{8AE9BD33-3147-46B7-BE80-CBD83BF9F187}" type="presOf" srcId="{78C4E9BB-4684-4B1B-B206-3BA77F2817DF}" destId="{105ED2A6-F7A0-4AC3-B2E5-DFAF649F2FB1}" srcOrd="0" destOrd="0" presId="urn:microsoft.com/office/officeart/2005/8/layout/hProcess7"/>
    <dgm:cxn modelId="{0776A30B-4EAD-4B83-B131-AD0C7C58A76B}" srcId="{F494723F-E03D-47B5-9614-E7FCCE6D6F7B}" destId="{01971D2A-2E0C-4CBA-AD20-CAB8C398A036}" srcOrd="0" destOrd="0" parTransId="{2F63A2C2-4C17-4310-B887-98631F6F9413}" sibTransId="{F688CDF8-C83C-4151-A7B0-C19D33F69418}"/>
    <dgm:cxn modelId="{D16E6F93-3EC4-4E90-AF30-DD040E1B31A5}" type="presOf" srcId="{7D445AD1-4B4D-4C4E-A9D1-29812423F6C4}" destId="{28D476D3-9EB2-4D02-BD8C-EEB5D33984B2}" srcOrd="1" destOrd="0" presId="urn:microsoft.com/office/officeart/2005/8/layout/hProcess7"/>
    <dgm:cxn modelId="{5496D24E-46BF-4523-9ED4-FADDF7B16AC2}" srcId="{47D5910D-5A50-40E7-9EDB-FF71FAB406EC}" destId="{924C95DE-7E6C-42EB-80E0-A0004E4260CE}" srcOrd="1" destOrd="0" parTransId="{36CC2594-F3F4-49A2-A65D-BA455F27EEC4}" sibTransId="{9578B478-AFCF-4040-A77D-5F7157553CAC}"/>
    <dgm:cxn modelId="{5C25887B-F209-45F2-AEE6-FE8BBCAD0519}" type="presOf" srcId="{F4BAC925-A288-47DB-8219-BE98AAC745E2}" destId="{BD888224-52AC-4A90-8711-CC0495F7CEC8}" srcOrd="1" destOrd="0" presId="urn:microsoft.com/office/officeart/2005/8/layout/hProcess7"/>
    <dgm:cxn modelId="{346AE8D0-8E51-4582-8782-414D633F7C55}" srcId="{F4BAC925-A288-47DB-8219-BE98AAC745E2}" destId="{A51A8323-A06B-4F65-89D4-F6EEE28CBA00}" srcOrd="0" destOrd="0" parTransId="{2A766523-F23F-4285-BF2C-A7B08D24E568}" sibTransId="{FCAE0BCC-C6BD-4C47-A575-8D147CE90824}"/>
    <dgm:cxn modelId="{3C638252-AA36-494E-9157-1B3DFDCDFF0F}" srcId="{47D5910D-5A50-40E7-9EDB-FF71FAB406EC}" destId="{F4BAC925-A288-47DB-8219-BE98AAC745E2}" srcOrd="2" destOrd="0" parTransId="{1178BFBF-E30F-4975-93E1-04952A85A45B}" sibTransId="{8974702E-401C-40AF-BD18-C8199FA838BC}"/>
    <dgm:cxn modelId="{9F6A2D53-F409-4DBA-BF0E-F6B05FF453DA}" type="presOf" srcId="{7D445AD1-4B4D-4C4E-A9D1-29812423F6C4}" destId="{7AF40E3A-15A5-4D83-90D6-D09206279D54}" srcOrd="0" destOrd="0" presId="urn:microsoft.com/office/officeart/2005/8/layout/hProcess7"/>
    <dgm:cxn modelId="{06DFF4F4-FE81-4717-9D99-079124923A28}" srcId="{924C95DE-7E6C-42EB-80E0-A0004E4260CE}" destId="{A56B185A-4EC1-4449-9EDD-84311375143E}" srcOrd="0" destOrd="0" parTransId="{DA3E8546-AE3F-4109-B745-CA583E3C0038}" sibTransId="{62184B88-8EF9-4EC7-B78B-005F9C912FB0}"/>
    <dgm:cxn modelId="{908579D2-0B51-407E-B6CB-1E51BBB7B1BA}" type="presOf" srcId="{11D5D3D2-39F8-4D14-BFD2-0E2A9CE3A0CE}" destId="{AC690B7D-FB15-46C5-946F-E7B6AB7A80A4}" srcOrd="0" destOrd="0" presId="urn:microsoft.com/office/officeart/2005/8/layout/hProcess7"/>
    <dgm:cxn modelId="{B7A691F0-3173-437D-9345-61B469191ADF}" srcId="{47D5910D-5A50-40E7-9EDB-FF71FAB406EC}" destId="{C5825AF7-152A-42DB-9AE4-2FC391C82583}" srcOrd="0" destOrd="0" parTransId="{CAC253D0-B34E-4FAB-A15D-6C13DEA0F0C5}" sibTransId="{29D69488-03B4-4C52-A3A4-2C3652BC87C9}"/>
    <dgm:cxn modelId="{41D85EEF-4E2F-437A-AFB1-3EA7E65F9450}" type="presOf" srcId="{F494723F-E03D-47B5-9614-E7FCCE6D6F7B}" destId="{7FC8FDE8-6BFC-4499-81E3-D81B6E9829F5}" srcOrd="1" destOrd="0" presId="urn:microsoft.com/office/officeart/2005/8/layout/hProcess7"/>
    <dgm:cxn modelId="{FC02C7B6-7AAD-4872-B869-D56EC3448A29}" type="presOf" srcId="{47D5910D-5A50-40E7-9EDB-FF71FAB406EC}" destId="{D185617B-21EA-41A4-99B1-428B1A6E5188}" srcOrd="0" destOrd="0" presId="urn:microsoft.com/office/officeart/2005/8/layout/hProcess7"/>
    <dgm:cxn modelId="{9EEE718F-D9E4-4455-99CB-68C0FF1F3376}" type="presOf" srcId="{B3357BD1-0573-44C5-842F-208149DCA956}" destId="{30EFE225-0BFA-465B-B090-3518F9641362}" srcOrd="0" destOrd="0" presId="urn:microsoft.com/office/officeart/2005/8/layout/hProcess7"/>
    <dgm:cxn modelId="{FDAAE01B-4D1C-49FB-8B48-E522B83630D0}" srcId="{731F76D3-0915-4BEF-BE45-B0E519A28C40}" destId="{4D363955-BAB3-4455-B8DC-9F09D6473B7F}" srcOrd="0" destOrd="0" parTransId="{71D46BF3-19DB-4496-8D7D-8C5FD4FA4782}" sibTransId="{9A34246A-6245-464F-82EC-2E8FECE68051}"/>
    <dgm:cxn modelId="{717AC037-CC23-47D1-810B-A35C2A9012FB}" type="presOf" srcId="{924C95DE-7E6C-42EB-80E0-A0004E4260CE}" destId="{15BEEDC2-1F59-47CF-9B4B-D2BA41A772BD}" srcOrd="0" destOrd="0" presId="urn:microsoft.com/office/officeart/2005/8/layout/hProcess7"/>
    <dgm:cxn modelId="{C2E66D97-A1FF-430C-AB75-783605C20CB0}" type="presOf" srcId="{4D363955-BAB3-4455-B8DC-9F09D6473B7F}" destId="{545E1325-46B9-49EE-B087-41EDFB21B9BA}" srcOrd="0" destOrd="0" presId="urn:microsoft.com/office/officeart/2005/8/layout/hProcess7"/>
    <dgm:cxn modelId="{6E9732CD-EF9B-445B-A861-F67053765183}" type="presOf" srcId="{F494723F-E03D-47B5-9614-E7FCCE6D6F7B}" destId="{95DBFFAB-AC5A-4C42-A77C-E4A87D897312}" srcOrd="0" destOrd="0" presId="urn:microsoft.com/office/officeart/2005/8/layout/hProcess7"/>
    <dgm:cxn modelId="{94D80D1D-50D3-4C07-AFFD-943FA9E81E52}" type="presOf" srcId="{C5825AF7-152A-42DB-9AE4-2FC391C82583}" destId="{F7EF9030-B52F-494F-B10B-DA45A00DE201}" srcOrd="0" destOrd="0" presId="urn:microsoft.com/office/officeart/2005/8/layout/hProcess7"/>
    <dgm:cxn modelId="{6CA98306-E28B-4320-9C3C-8DB3AAD4AA64}" type="presOf" srcId="{731F76D3-0915-4BEF-BE45-B0E519A28C40}" destId="{7A10EB17-1816-452C-8982-762E92720BDE}" srcOrd="0" destOrd="0" presId="urn:microsoft.com/office/officeart/2005/8/layout/hProcess7"/>
    <dgm:cxn modelId="{55136094-B2EB-4B77-B658-11432DEC81ED}" type="presOf" srcId="{A51A8323-A06B-4F65-89D4-F6EEE28CBA00}" destId="{FD46FF6D-4E38-404C-9840-C7C9CB6F3654}" srcOrd="0" destOrd="0" presId="urn:microsoft.com/office/officeart/2005/8/layout/hProcess7"/>
    <dgm:cxn modelId="{C5132F62-4DD3-4BFE-B1AD-C36C644CE35A}" type="presOf" srcId="{7BF0E11D-5802-4D5E-9B1F-11A7F0426BB6}" destId="{E6E4DC39-2EDA-4604-9C47-65A5BE1615FF}" srcOrd="1" destOrd="0" presId="urn:microsoft.com/office/officeart/2005/8/layout/hProcess7"/>
    <dgm:cxn modelId="{B534677E-287C-4DCD-9A81-FCDE9FF77014}" srcId="{47D5910D-5A50-40E7-9EDB-FF71FAB406EC}" destId="{7D445AD1-4B4D-4C4E-A9D1-29812423F6C4}" srcOrd="5" destOrd="0" parTransId="{EE81D355-501D-4B31-BF0A-0FF1507385C9}" sibTransId="{072EFC21-D940-468E-BDD9-68C3CFEFC42D}"/>
    <dgm:cxn modelId="{63312D29-2334-4774-9A60-A29B702D3A82}" type="presOf" srcId="{924C95DE-7E6C-42EB-80E0-A0004E4260CE}" destId="{1F2E24B4-175E-48AC-97E2-FD59F59E68BA}" srcOrd="1" destOrd="0" presId="urn:microsoft.com/office/officeart/2005/8/layout/hProcess7"/>
    <dgm:cxn modelId="{7FA6BFA6-5C57-4CF8-8C27-B9A2EAB1ED3C}" type="presParOf" srcId="{D185617B-21EA-41A4-99B1-428B1A6E5188}" destId="{FAFF8C5B-6584-4002-8846-DBB697C2C6C1}" srcOrd="0" destOrd="0" presId="urn:microsoft.com/office/officeart/2005/8/layout/hProcess7"/>
    <dgm:cxn modelId="{59468CAD-8E8E-4F99-BA5C-B06C19CC24C8}" type="presParOf" srcId="{FAFF8C5B-6584-4002-8846-DBB697C2C6C1}" destId="{F7EF9030-B52F-494F-B10B-DA45A00DE201}" srcOrd="0" destOrd="0" presId="urn:microsoft.com/office/officeart/2005/8/layout/hProcess7"/>
    <dgm:cxn modelId="{6174ED02-8BEB-4B94-9B8B-0E44B8893D4B}" type="presParOf" srcId="{FAFF8C5B-6584-4002-8846-DBB697C2C6C1}" destId="{223A6BA8-1565-4E19-8BFD-6B1DDF8278F9}" srcOrd="1" destOrd="0" presId="urn:microsoft.com/office/officeart/2005/8/layout/hProcess7"/>
    <dgm:cxn modelId="{4DAB9B6C-6D68-45AB-A2DA-34635D0025B6}" type="presParOf" srcId="{FAFF8C5B-6584-4002-8846-DBB697C2C6C1}" destId="{AC690B7D-FB15-46C5-946F-E7B6AB7A80A4}" srcOrd="2" destOrd="0" presId="urn:microsoft.com/office/officeart/2005/8/layout/hProcess7"/>
    <dgm:cxn modelId="{487D72CF-0ADE-4042-A1EA-4D5E46D37B97}" type="presParOf" srcId="{D185617B-21EA-41A4-99B1-428B1A6E5188}" destId="{8AAFDF52-64D4-430B-B762-E47317B5B401}" srcOrd="1" destOrd="0" presId="urn:microsoft.com/office/officeart/2005/8/layout/hProcess7"/>
    <dgm:cxn modelId="{BDBC684F-95A0-4ACE-B29A-979066D187E6}" type="presParOf" srcId="{D185617B-21EA-41A4-99B1-428B1A6E5188}" destId="{0C0E746B-66E7-4EFD-9EF5-E51637781FFC}" srcOrd="2" destOrd="0" presId="urn:microsoft.com/office/officeart/2005/8/layout/hProcess7"/>
    <dgm:cxn modelId="{22D75219-B8DB-4B38-8742-C3A02C94DBBB}" type="presParOf" srcId="{0C0E746B-66E7-4EFD-9EF5-E51637781FFC}" destId="{A942DCAA-BA1C-41D8-9447-41B4594DC70B}" srcOrd="0" destOrd="0" presId="urn:microsoft.com/office/officeart/2005/8/layout/hProcess7"/>
    <dgm:cxn modelId="{B90A4F94-641E-4278-BBD9-6C583A793DB0}" type="presParOf" srcId="{0C0E746B-66E7-4EFD-9EF5-E51637781FFC}" destId="{5B0317A9-806D-461B-828A-8C60E30118C2}" srcOrd="1" destOrd="0" presId="urn:microsoft.com/office/officeart/2005/8/layout/hProcess7"/>
    <dgm:cxn modelId="{C125D89A-2A8F-44B8-95F3-53FEF439A22F}" type="presParOf" srcId="{0C0E746B-66E7-4EFD-9EF5-E51637781FFC}" destId="{D7DDA0DF-F980-444C-BE3C-7CAA1F3C821A}" srcOrd="2" destOrd="0" presId="urn:microsoft.com/office/officeart/2005/8/layout/hProcess7"/>
    <dgm:cxn modelId="{72EEE2D8-1963-403B-98B9-CE4DB3C47AB4}" type="presParOf" srcId="{D185617B-21EA-41A4-99B1-428B1A6E5188}" destId="{665856B7-35B3-451C-AE01-79115EAAA65C}" srcOrd="3" destOrd="0" presId="urn:microsoft.com/office/officeart/2005/8/layout/hProcess7"/>
    <dgm:cxn modelId="{E8163055-DA6A-45C2-ABF4-831E00B96343}" type="presParOf" srcId="{D185617B-21EA-41A4-99B1-428B1A6E5188}" destId="{85D54BB2-51F1-49D4-B86E-553D1C6BCA5E}" srcOrd="4" destOrd="0" presId="urn:microsoft.com/office/officeart/2005/8/layout/hProcess7"/>
    <dgm:cxn modelId="{6D2D9AEA-D476-4874-99D5-9DB4DF5A1F23}" type="presParOf" srcId="{85D54BB2-51F1-49D4-B86E-553D1C6BCA5E}" destId="{15BEEDC2-1F59-47CF-9B4B-D2BA41A772BD}" srcOrd="0" destOrd="0" presId="urn:microsoft.com/office/officeart/2005/8/layout/hProcess7"/>
    <dgm:cxn modelId="{E715B7D9-72F4-45ED-8E05-75973B425DD5}" type="presParOf" srcId="{85D54BB2-51F1-49D4-B86E-553D1C6BCA5E}" destId="{1F2E24B4-175E-48AC-97E2-FD59F59E68BA}" srcOrd="1" destOrd="0" presId="urn:microsoft.com/office/officeart/2005/8/layout/hProcess7"/>
    <dgm:cxn modelId="{D6190D7B-1DA5-4197-BDBD-8DCED0E37B0E}" type="presParOf" srcId="{85D54BB2-51F1-49D4-B86E-553D1C6BCA5E}" destId="{F86CF1F1-471F-4945-8F77-6E4E2D342E80}" srcOrd="2" destOrd="0" presId="urn:microsoft.com/office/officeart/2005/8/layout/hProcess7"/>
    <dgm:cxn modelId="{1C97EA96-A00D-4BBC-B950-6F7687A6E002}" type="presParOf" srcId="{D185617B-21EA-41A4-99B1-428B1A6E5188}" destId="{F02E1668-9CC4-492A-975C-89773E14DCFB}" srcOrd="5" destOrd="0" presId="urn:microsoft.com/office/officeart/2005/8/layout/hProcess7"/>
    <dgm:cxn modelId="{505B4B26-8D74-4D2B-B596-33117287CA04}" type="presParOf" srcId="{D185617B-21EA-41A4-99B1-428B1A6E5188}" destId="{E078FE68-8657-4904-A254-40C8333981E6}" srcOrd="6" destOrd="0" presId="urn:microsoft.com/office/officeart/2005/8/layout/hProcess7"/>
    <dgm:cxn modelId="{CFBD61DC-F836-4816-9E43-76DCD3B197D5}" type="presParOf" srcId="{E078FE68-8657-4904-A254-40C8333981E6}" destId="{D4BF63EE-8AE6-407C-A68A-FF754AC86ACF}" srcOrd="0" destOrd="0" presId="urn:microsoft.com/office/officeart/2005/8/layout/hProcess7"/>
    <dgm:cxn modelId="{69FCA83D-F0DD-4460-87CE-ED37A389C460}" type="presParOf" srcId="{E078FE68-8657-4904-A254-40C8333981E6}" destId="{F604BE23-6B32-410A-ABAA-A28AF048759E}" srcOrd="1" destOrd="0" presId="urn:microsoft.com/office/officeart/2005/8/layout/hProcess7"/>
    <dgm:cxn modelId="{E1F0C2C6-5381-4BD2-82C6-6D1C90E3E03D}" type="presParOf" srcId="{E078FE68-8657-4904-A254-40C8333981E6}" destId="{59AEA11A-D67E-45B9-88CC-1A03DAB57DFC}" srcOrd="2" destOrd="0" presId="urn:microsoft.com/office/officeart/2005/8/layout/hProcess7"/>
    <dgm:cxn modelId="{AAA720CB-948B-4A22-A7FA-52855110782D}" type="presParOf" srcId="{D185617B-21EA-41A4-99B1-428B1A6E5188}" destId="{0BE1BDD7-8E0D-41DB-B137-F844C9AB7298}" srcOrd="7" destOrd="0" presId="urn:microsoft.com/office/officeart/2005/8/layout/hProcess7"/>
    <dgm:cxn modelId="{62928FFF-A25D-41BA-8D7C-7A42DAC90730}" type="presParOf" srcId="{D185617B-21EA-41A4-99B1-428B1A6E5188}" destId="{1428A674-96DC-411E-89B8-7992BF353DAF}" srcOrd="8" destOrd="0" presId="urn:microsoft.com/office/officeart/2005/8/layout/hProcess7"/>
    <dgm:cxn modelId="{51DD6B30-7934-440A-94D7-4F80CA84CDEE}" type="presParOf" srcId="{1428A674-96DC-411E-89B8-7992BF353DAF}" destId="{905FED6F-206C-4204-90DD-0AC39D8C61C6}" srcOrd="0" destOrd="0" presId="urn:microsoft.com/office/officeart/2005/8/layout/hProcess7"/>
    <dgm:cxn modelId="{FB9BD662-5375-481F-AD0E-E3F0A1D7F1FA}" type="presParOf" srcId="{1428A674-96DC-411E-89B8-7992BF353DAF}" destId="{BD888224-52AC-4A90-8711-CC0495F7CEC8}" srcOrd="1" destOrd="0" presId="urn:microsoft.com/office/officeart/2005/8/layout/hProcess7"/>
    <dgm:cxn modelId="{006742CB-1D22-4CA0-BF27-060E065AAA46}" type="presParOf" srcId="{1428A674-96DC-411E-89B8-7992BF353DAF}" destId="{FD46FF6D-4E38-404C-9840-C7C9CB6F3654}" srcOrd="2" destOrd="0" presId="urn:microsoft.com/office/officeart/2005/8/layout/hProcess7"/>
    <dgm:cxn modelId="{2450A76D-0468-4217-80DD-847FCED0C8A3}" type="presParOf" srcId="{D185617B-21EA-41A4-99B1-428B1A6E5188}" destId="{8724DD18-6748-40C7-865D-805D6923462B}" srcOrd="9" destOrd="0" presId="urn:microsoft.com/office/officeart/2005/8/layout/hProcess7"/>
    <dgm:cxn modelId="{9181FBE6-7C3E-4550-B388-6C78873977FC}" type="presParOf" srcId="{D185617B-21EA-41A4-99B1-428B1A6E5188}" destId="{359A0C24-E9BD-4E48-9E39-4E51965B2686}" srcOrd="10" destOrd="0" presId="urn:microsoft.com/office/officeart/2005/8/layout/hProcess7"/>
    <dgm:cxn modelId="{C060C6D1-FCB5-4D01-A9A0-170BA3B1D59B}" type="presParOf" srcId="{359A0C24-E9BD-4E48-9E39-4E51965B2686}" destId="{FAA32B60-6E13-4251-96E5-D8020268FA6F}" srcOrd="0" destOrd="0" presId="urn:microsoft.com/office/officeart/2005/8/layout/hProcess7"/>
    <dgm:cxn modelId="{2D2F06C2-FE69-452E-A1FD-C66DA641E764}" type="presParOf" srcId="{359A0C24-E9BD-4E48-9E39-4E51965B2686}" destId="{C02BEFE1-A765-4124-9DC9-A04589280D62}" srcOrd="1" destOrd="0" presId="urn:microsoft.com/office/officeart/2005/8/layout/hProcess7"/>
    <dgm:cxn modelId="{B44AF141-9D1B-4CB4-8EC6-D005B853920E}" type="presParOf" srcId="{359A0C24-E9BD-4E48-9E39-4E51965B2686}" destId="{DC54ED3C-EC92-4DAF-9A9C-10EC3867D720}" srcOrd="2" destOrd="0" presId="urn:microsoft.com/office/officeart/2005/8/layout/hProcess7"/>
    <dgm:cxn modelId="{F1AC2F4C-18CD-4731-B4AF-04B41D856DD2}" type="presParOf" srcId="{D185617B-21EA-41A4-99B1-428B1A6E5188}" destId="{2FBA14F4-8F95-4B30-996E-2351CA39A69D}" srcOrd="11" destOrd="0" presId="urn:microsoft.com/office/officeart/2005/8/layout/hProcess7"/>
    <dgm:cxn modelId="{7FDEC3F5-A59B-4BCC-9825-550FA9B07191}" type="presParOf" srcId="{D185617B-21EA-41A4-99B1-428B1A6E5188}" destId="{205531AC-8945-45B7-B3B1-9EC95D28BD06}" srcOrd="12" destOrd="0" presId="urn:microsoft.com/office/officeart/2005/8/layout/hProcess7"/>
    <dgm:cxn modelId="{FEF84032-6127-4874-A877-61B5F65083ED}" type="presParOf" srcId="{205531AC-8945-45B7-B3B1-9EC95D28BD06}" destId="{95C82581-5935-4CD9-9CE8-139AEDF00492}" srcOrd="0" destOrd="0" presId="urn:microsoft.com/office/officeart/2005/8/layout/hProcess7"/>
    <dgm:cxn modelId="{35251753-652B-4D0D-B50C-33BC779955D3}" type="presParOf" srcId="{205531AC-8945-45B7-B3B1-9EC95D28BD06}" destId="{E6E4DC39-2EDA-4604-9C47-65A5BE1615FF}" srcOrd="1" destOrd="0" presId="urn:microsoft.com/office/officeart/2005/8/layout/hProcess7"/>
    <dgm:cxn modelId="{BB13D3E1-56CF-443D-8AE0-879EDE58C2D7}" type="presParOf" srcId="{205531AC-8945-45B7-B3B1-9EC95D28BD06}" destId="{105ED2A6-F7A0-4AC3-B2E5-DFAF649F2FB1}" srcOrd="2" destOrd="0" presId="urn:microsoft.com/office/officeart/2005/8/layout/hProcess7"/>
    <dgm:cxn modelId="{360C0429-8111-45C5-B701-0117EE044E19}" type="presParOf" srcId="{D185617B-21EA-41A4-99B1-428B1A6E5188}" destId="{43B2017F-28D3-4869-88AD-5636E0419666}" srcOrd="13" destOrd="0" presId="urn:microsoft.com/office/officeart/2005/8/layout/hProcess7"/>
    <dgm:cxn modelId="{16F037AB-6841-4F1E-A5DD-A428EB1056B0}" type="presParOf" srcId="{D185617B-21EA-41A4-99B1-428B1A6E5188}" destId="{BEF399C6-93D4-4F20-845C-73E8985FE7FD}" srcOrd="14" destOrd="0" presId="urn:microsoft.com/office/officeart/2005/8/layout/hProcess7"/>
    <dgm:cxn modelId="{40E7FFE4-945C-4D81-BFE1-219449E38705}" type="presParOf" srcId="{BEF399C6-93D4-4F20-845C-73E8985FE7FD}" destId="{A08D0268-BB72-42EB-BBC8-7FE63A743D1C}" srcOrd="0" destOrd="0" presId="urn:microsoft.com/office/officeart/2005/8/layout/hProcess7"/>
    <dgm:cxn modelId="{CB6DE9E9-2DC1-4C01-B5DD-877A054FF034}" type="presParOf" srcId="{BEF399C6-93D4-4F20-845C-73E8985FE7FD}" destId="{9C1D16B2-CBB8-4231-A80F-5103F1C60470}" srcOrd="1" destOrd="0" presId="urn:microsoft.com/office/officeart/2005/8/layout/hProcess7"/>
    <dgm:cxn modelId="{CADDC383-1846-450F-92A3-24FE2067C863}" type="presParOf" srcId="{BEF399C6-93D4-4F20-845C-73E8985FE7FD}" destId="{F607D2B4-1835-4055-AEFE-B1037FE93EBF}" srcOrd="2" destOrd="0" presId="urn:microsoft.com/office/officeart/2005/8/layout/hProcess7"/>
    <dgm:cxn modelId="{74116EAB-7AD1-4D30-8E06-9D110B259E26}" type="presParOf" srcId="{D185617B-21EA-41A4-99B1-428B1A6E5188}" destId="{1B085671-0969-4B99-8AD0-E55974B501DA}" srcOrd="15" destOrd="0" presId="urn:microsoft.com/office/officeart/2005/8/layout/hProcess7"/>
    <dgm:cxn modelId="{7A0C1AEA-7AC8-4762-9571-34138BB655B1}" type="presParOf" srcId="{D185617B-21EA-41A4-99B1-428B1A6E5188}" destId="{8994A817-FA4F-42F5-B5F0-5D31466520A8}" srcOrd="16" destOrd="0" presId="urn:microsoft.com/office/officeart/2005/8/layout/hProcess7"/>
    <dgm:cxn modelId="{0FAC8653-091A-4EC3-BA50-361548B7B5FA}" type="presParOf" srcId="{8994A817-FA4F-42F5-B5F0-5D31466520A8}" destId="{7A10EB17-1816-452C-8982-762E92720BDE}" srcOrd="0" destOrd="0" presId="urn:microsoft.com/office/officeart/2005/8/layout/hProcess7"/>
    <dgm:cxn modelId="{10A24C2F-8C07-4A64-96DB-88658DCD393C}" type="presParOf" srcId="{8994A817-FA4F-42F5-B5F0-5D31466520A8}" destId="{E77FC8A5-E74F-4176-8A16-B431A6F25576}" srcOrd="1" destOrd="0" presId="urn:microsoft.com/office/officeart/2005/8/layout/hProcess7"/>
    <dgm:cxn modelId="{E8A608CA-1480-4E12-B4C6-B077226FC814}" type="presParOf" srcId="{8994A817-FA4F-42F5-B5F0-5D31466520A8}" destId="{545E1325-46B9-49EE-B087-41EDFB21B9BA}" srcOrd="2" destOrd="0" presId="urn:microsoft.com/office/officeart/2005/8/layout/hProcess7"/>
    <dgm:cxn modelId="{67845829-C230-4581-A2FB-0F275E900EFB}" type="presParOf" srcId="{D185617B-21EA-41A4-99B1-428B1A6E5188}" destId="{25AE9602-1ECC-426D-9170-1508D6701724}" srcOrd="17" destOrd="0" presId="urn:microsoft.com/office/officeart/2005/8/layout/hProcess7"/>
    <dgm:cxn modelId="{7C787CC7-8C33-4BB2-AB22-73B5B2EF4938}" type="presParOf" srcId="{D185617B-21EA-41A4-99B1-428B1A6E5188}" destId="{B3D2507A-C489-43F5-80E4-BD309E1AA73E}" srcOrd="18" destOrd="0" presId="urn:microsoft.com/office/officeart/2005/8/layout/hProcess7"/>
    <dgm:cxn modelId="{7D478CEF-948D-4FA5-B750-4ADC12907F8D}" type="presParOf" srcId="{B3D2507A-C489-43F5-80E4-BD309E1AA73E}" destId="{320A4363-715A-4D5E-8344-1A0F8BE09EB0}" srcOrd="0" destOrd="0" presId="urn:microsoft.com/office/officeart/2005/8/layout/hProcess7"/>
    <dgm:cxn modelId="{E6EFBB06-8657-4922-8175-1818F4D71EE3}" type="presParOf" srcId="{B3D2507A-C489-43F5-80E4-BD309E1AA73E}" destId="{618C4864-EDBD-4547-9C9C-948CF7ACC320}" srcOrd="1" destOrd="0" presId="urn:microsoft.com/office/officeart/2005/8/layout/hProcess7"/>
    <dgm:cxn modelId="{DB4F1723-6D7A-44D0-90E8-FA08E0A10AF9}" type="presParOf" srcId="{B3D2507A-C489-43F5-80E4-BD309E1AA73E}" destId="{B7953250-D2AD-41D4-93C4-FB3709E1CA82}" srcOrd="2" destOrd="0" presId="urn:microsoft.com/office/officeart/2005/8/layout/hProcess7"/>
    <dgm:cxn modelId="{12D185D8-BA87-4ECE-9207-62D332BF865E}" type="presParOf" srcId="{D185617B-21EA-41A4-99B1-428B1A6E5188}" destId="{7228C519-8DED-43EF-8DA0-DA4F180F934A}" srcOrd="19" destOrd="0" presId="urn:microsoft.com/office/officeart/2005/8/layout/hProcess7"/>
    <dgm:cxn modelId="{13E7FA84-8EA6-4AEE-AE36-626199C5A44F}" type="presParOf" srcId="{D185617B-21EA-41A4-99B1-428B1A6E5188}" destId="{28E4920B-0A4F-4AA4-BA00-8686D413B190}" srcOrd="20" destOrd="0" presId="urn:microsoft.com/office/officeart/2005/8/layout/hProcess7"/>
    <dgm:cxn modelId="{818D1D72-C341-431C-930A-611B580BDFD0}" type="presParOf" srcId="{28E4920B-0A4F-4AA4-BA00-8686D413B190}" destId="{7AF40E3A-15A5-4D83-90D6-D09206279D54}" srcOrd="0" destOrd="0" presId="urn:microsoft.com/office/officeart/2005/8/layout/hProcess7"/>
    <dgm:cxn modelId="{B7D65AF1-B881-4813-8548-98B6680BDE4F}" type="presParOf" srcId="{28E4920B-0A4F-4AA4-BA00-8686D413B190}" destId="{28D476D3-9EB2-4D02-BD8C-EEB5D33984B2}" srcOrd="1" destOrd="0" presId="urn:microsoft.com/office/officeart/2005/8/layout/hProcess7"/>
    <dgm:cxn modelId="{CA892EEC-0DEC-4172-8402-3A3AAC0F64D9}" type="presParOf" srcId="{28E4920B-0A4F-4AA4-BA00-8686D413B190}" destId="{30EFE225-0BFA-465B-B090-3518F9641362}" srcOrd="2" destOrd="0" presId="urn:microsoft.com/office/officeart/2005/8/layout/hProcess7"/>
    <dgm:cxn modelId="{7C14DBC3-30C4-400B-9689-EDAAB142D47F}" type="presParOf" srcId="{D185617B-21EA-41A4-99B1-428B1A6E5188}" destId="{47383BD6-4265-4E45-913F-179C1CBCC9C3}" srcOrd="21" destOrd="0" presId="urn:microsoft.com/office/officeart/2005/8/layout/hProcess7"/>
    <dgm:cxn modelId="{0B8E1F0C-09DA-44AA-B360-97E1B0A3899A}" type="presParOf" srcId="{D185617B-21EA-41A4-99B1-428B1A6E5188}" destId="{F97B036D-91F1-4AD6-A98F-A390D7295B92}" srcOrd="22" destOrd="0" presId="urn:microsoft.com/office/officeart/2005/8/layout/hProcess7"/>
    <dgm:cxn modelId="{D1C4DB37-D761-457C-96EF-AE5B19B1AE03}" type="presParOf" srcId="{F97B036D-91F1-4AD6-A98F-A390D7295B92}" destId="{E24B2041-C837-4AFA-8AA4-78B484045190}" srcOrd="0" destOrd="0" presId="urn:microsoft.com/office/officeart/2005/8/layout/hProcess7"/>
    <dgm:cxn modelId="{9FB413DC-6895-46A0-9EF4-E6C1898B87E2}" type="presParOf" srcId="{F97B036D-91F1-4AD6-A98F-A390D7295B92}" destId="{57B5A2DB-6ECF-4888-BDEE-82E23BB4A044}" srcOrd="1" destOrd="0" presId="urn:microsoft.com/office/officeart/2005/8/layout/hProcess7"/>
    <dgm:cxn modelId="{556C682C-1FAD-417F-8E06-738178C721A9}" type="presParOf" srcId="{F97B036D-91F1-4AD6-A98F-A390D7295B92}" destId="{3871D519-3C61-4C95-BF53-D07F6ACF4C46}" srcOrd="2" destOrd="0" presId="urn:microsoft.com/office/officeart/2005/8/layout/hProcess7"/>
    <dgm:cxn modelId="{9C56D4B0-5287-41D1-A4CB-4CA076C829C1}" type="presParOf" srcId="{D185617B-21EA-41A4-99B1-428B1A6E5188}" destId="{B2D2ED40-71B8-4D64-B91D-E0D4CAE96DD1}" srcOrd="23" destOrd="0" presId="urn:microsoft.com/office/officeart/2005/8/layout/hProcess7"/>
    <dgm:cxn modelId="{A8440292-BFDA-4DEC-9126-2F476F00E3E4}" type="presParOf" srcId="{D185617B-21EA-41A4-99B1-428B1A6E5188}" destId="{ECF8B1A9-0402-4249-94F0-66D38033FD31}" srcOrd="24" destOrd="0" presId="urn:microsoft.com/office/officeart/2005/8/layout/hProcess7"/>
    <dgm:cxn modelId="{B1206D21-E1CE-4482-8DE2-7D5D8D9358A9}" type="presParOf" srcId="{ECF8B1A9-0402-4249-94F0-66D38033FD31}" destId="{95DBFFAB-AC5A-4C42-A77C-E4A87D897312}" srcOrd="0" destOrd="0" presId="urn:microsoft.com/office/officeart/2005/8/layout/hProcess7"/>
    <dgm:cxn modelId="{65068B1C-A2F1-409A-91D8-381697B91D8D}" type="presParOf" srcId="{ECF8B1A9-0402-4249-94F0-66D38033FD31}" destId="{7FC8FDE8-6BFC-4499-81E3-D81B6E9829F5}" srcOrd="1" destOrd="0" presId="urn:microsoft.com/office/officeart/2005/8/layout/hProcess7"/>
    <dgm:cxn modelId="{4C29937F-BB9F-4198-8456-3A025A7CBD3F}" type="presParOf" srcId="{ECF8B1A9-0402-4249-94F0-66D38033FD31}" destId="{26D255E5-9C96-4C08-8CE4-95D937F4B8EB}" srcOrd="2" destOrd="0" presId="urn:microsoft.com/office/officeart/2005/8/layout/hProcess7"/>
  </dgm:cxnLst>
  <dgm:bg>
    <a:noFill/>
  </dgm:bg>
  <dgm:whole/>
  <dgm:extLst>
    <a:ext uri="http://schemas.microsoft.com/office/drawing/2008/diagram">
      <dsp:dataModelExt xmlns:dsp="http://schemas.microsoft.com/office/drawing/2008/diagram" xmlns=""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7D5910D-5A50-40E7-9EDB-FF71FAB406EC}" type="doc">
      <dgm:prSet loTypeId="urn:microsoft.com/office/officeart/2005/8/layout/hProcess7" loCatId="list" qsTypeId="urn:microsoft.com/office/officeart/2005/8/quickstyle/3d1" qsCatId="3D" csTypeId="urn:microsoft.com/office/officeart/2005/8/colors/accent1_2#3" csCatId="accent1" phldr="1"/>
      <dgm:spPr/>
      <dgm:t>
        <a:bodyPr/>
        <a:lstStyle/>
        <a:p>
          <a:endParaRPr lang="en-US"/>
        </a:p>
      </dgm:t>
    </dgm:pt>
    <dgm:pt modelId="{C5825AF7-152A-42DB-9AE4-2FC391C82583}">
      <dgm:prSet phldrT="[Text]"/>
      <dgm:spPr>
        <a:blipFill rotWithShape="0">
          <a:blip xmlns:r="http://schemas.openxmlformats.org/officeDocument/2006/relationships" r:embed="rId1">
            <a:lum bright="70000" contrast="-70000"/>
          </a:blip>
          <a:stretch>
            <a:fillRect/>
          </a:stretch>
        </a:blipFill>
      </dgm:spPr>
      <dgm:t>
        <a:bodyPr/>
        <a:lstStyle/>
        <a:p>
          <a:r>
            <a:rPr lang="en-US" dirty="0"/>
            <a:t>PWS</a:t>
          </a:r>
        </a:p>
      </dgm:t>
    </dgm:pt>
    <dgm:pt modelId="{CAC253D0-B34E-4FAB-A15D-6C13DEA0F0C5}" type="parTrans" cxnId="{B7A691F0-3173-437D-9345-61B469191ADF}">
      <dgm:prSet/>
      <dgm:spPr/>
      <dgm:t>
        <a:bodyPr/>
        <a:lstStyle/>
        <a:p>
          <a:endParaRPr lang="en-US"/>
        </a:p>
      </dgm:t>
    </dgm:pt>
    <dgm:pt modelId="{29D69488-03B4-4C52-A3A4-2C3652BC87C9}" type="sibTrans" cxnId="{B7A691F0-3173-437D-9345-61B469191ADF}">
      <dgm:prSet/>
      <dgm:spPr/>
      <dgm:t>
        <a:bodyPr/>
        <a:lstStyle/>
        <a:p>
          <a:endParaRPr lang="en-US"/>
        </a:p>
      </dgm:t>
    </dgm:pt>
    <dgm:pt modelId="{11D5D3D2-39F8-4D14-BFD2-0E2A9CE3A0CE}">
      <dgm:prSet phldrT="[Text]" custT="1"/>
      <dgm:spPr/>
      <dgm:t>
        <a:bodyPr/>
        <a:lstStyle/>
        <a:p>
          <a:pPr>
            <a:lnSpc>
              <a:spcPct val="100000"/>
            </a:lnSpc>
            <a:spcAft>
              <a:spcPts val="0"/>
            </a:spcAft>
          </a:pPr>
          <a:endParaRPr lang="en-US" sz="1200" b="1" dirty="0" smtClean="0">
            <a:solidFill>
              <a:schemeClr val="tx1"/>
            </a:solidFill>
          </a:endParaRPr>
        </a:p>
        <a:p>
          <a:pPr>
            <a:lnSpc>
              <a:spcPct val="90000"/>
            </a:lnSpc>
            <a:spcAft>
              <a:spcPct val="35000"/>
            </a:spcAft>
          </a:pPr>
          <a:r>
            <a:rPr lang="en-US" sz="2400" b="1" dirty="0" smtClean="0">
              <a:solidFill>
                <a:schemeClr val="tx1"/>
              </a:solidFill>
              <a:effectLst>
                <a:outerShdw blurRad="38100" dist="38100" dir="2700000" algn="tl">
                  <a:srgbClr val="000000">
                    <a:alpha val="43137"/>
                  </a:srgbClr>
                </a:outerShdw>
              </a:effectLst>
            </a:rPr>
            <a:t>Home</a:t>
          </a:r>
          <a:endParaRPr lang="en-US" sz="2400" b="1" dirty="0">
            <a:solidFill>
              <a:schemeClr val="tx1"/>
            </a:solidFill>
            <a:effectLst>
              <a:outerShdw blurRad="38100" dist="38100" dir="2700000" algn="tl">
                <a:srgbClr val="000000">
                  <a:alpha val="43137"/>
                </a:srgbClr>
              </a:outerShdw>
            </a:effectLst>
          </a:endParaRPr>
        </a:p>
      </dgm:t>
    </dgm:pt>
    <dgm:pt modelId="{52CFDA6A-6EB7-45B0-9B50-954E1F4C2F9C}" type="parTrans" cxnId="{B7AA222C-791B-4D92-81B7-C50DE37BAA66}">
      <dgm:prSet/>
      <dgm:spPr/>
      <dgm:t>
        <a:bodyPr/>
        <a:lstStyle/>
        <a:p>
          <a:endParaRPr lang="en-US"/>
        </a:p>
      </dgm:t>
    </dgm:pt>
    <dgm:pt modelId="{C55B4377-0004-4F79-8A08-ECCD2BB5CEA7}" type="sibTrans" cxnId="{B7AA222C-791B-4D92-81B7-C50DE37BAA66}">
      <dgm:prSet/>
      <dgm:spPr/>
      <dgm:t>
        <a:bodyPr/>
        <a:lstStyle/>
        <a:p>
          <a:endParaRPr lang="en-US"/>
        </a:p>
      </dgm:t>
    </dgm:pt>
    <dgm:pt modelId="{924C95DE-7E6C-42EB-80E0-A0004E4260CE}">
      <dgm:prSet phldrT="[Text]"/>
      <dgm:spPr>
        <a:blipFill rotWithShape="0">
          <a:blip xmlns:r="http://schemas.openxmlformats.org/officeDocument/2006/relationships" r:embed="rId2">
            <a:lum bright="35000" contrast="-45000"/>
          </a:blip>
          <a:stretch>
            <a:fillRect/>
          </a:stretch>
        </a:blipFill>
      </dgm:spPr>
      <dgm:t>
        <a:bodyPr/>
        <a:lstStyle/>
        <a:p>
          <a:r>
            <a:rPr lang="en-US" dirty="0"/>
            <a:t>PWS</a:t>
          </a:r>
        </a:p>
      </dgm:t>
    </dgm:pt>
    <dgm:pt modelId="{36CC2594-F3F4-49A2-A65D-BA455F27EEC4}" type="parTrans" cxnId="{5496D24E-46BF-4523-9ED4-FADDF7B16AC2}">
      <dgm:prSet/>
      <dgm:spPr/>
      <dgm:t>
        <a:bodyPr/>
        <a:lstStyle/>
        <a:p>
          <a:endParaRPr lang="en-US"/>
        </a:p>
      </dgm:t>
    </dgm:pt>
    <dgm:pt modelId="{9578B478-AFCF-4040-A77D-5F7157553CAC}" type="sibTrans" cxnId="{5496D24E-46BF-4523-9ED4-FADDF7B16AC2}">
      <dgm:prSet/>
      <dgm:spPr/>
      <dgm:t>
        <a:bodyPr/>
        <a:lstStyle/>
        <a:p>
          <a:endParaRPr lang="en-US"/>
        </a:p>
      </dgm:t>
    </dgm:pt>
    <dgm:pt modelId="{A56B185A-4EC1-4449-9EDD-84311375143E}">
      <dgm:prSet phldrT="[Text]" custT="1"/>
      <dgm:spPr/>
      <dgm:t>
        <a:bodyPr/>
        <a:lstStyle/>
        <a:p>
          <a:r>
            <a:rPr lang="en-US" sz="2400" b="1" dirty="0">
              <a:solidFill>
                <a:schemeClr val="bg1"/>
              </a:solidFill>
              <a:effectLst>
                <a:outerShdw blurRad="38100" dist="38100" dir="2700000" algn="tl">
                  <a:srgbClr val="000000">
                    <a:alpha val="43137"/>
                  </a:srgbClr>
                </a:outerShdw>
              </a:effectLst>
            </a:rPr>
            <a:t>My Account</a:t>
          </a:r>
        </a:p>
      </dgm:t>
    </dgm:pt>
    <dgm:pt modelId="{DA3E8546-AE3F-4109-B745-CA583E3C0038}" type="parTrans" cxnId="{06DFF4F4-FE81-4717-9D99-079124923A28}">
      <dgm:prSet/>
      <dgm:spPr/>
      <dgm:t>
        <a:bodyPr/>
        <a:lstStyle/>
        <a:p>
          <a:endParaRPr lang="en-US"/>
        </a:p>
      </dgm:t>
    </dgm:pt>
    <dgm:pt modelId="{62184B88-8EF9-4EC7-B78B-005F9C912FB0}" type="sibTrans" cxnId="{06DFF4F4-FE81-4717-9D99-079124923A28}">
      <dgm:prSet/>
      <dgm:spPr/>
      <dgm:t>
        <a:bodyPr/>
        <a:lstStyle/>
        <a:p>
          <a:endParaRPr lang="en-US"/>
        </a:p>
      </dgm:t>
    </dgm:pt>
    <dgm:pt modelId="{F4BAC925-A288-47DB-8219-BE98AAC745E2}">
      <dgm:prSet phldrT="[Text]"/>
      <dgm:spPr>
        <a:blipFill rotWithShape="0">
          <a:blip xmlns:r="http://schemas.openxmlformats.org/officeDocument/2006/relationships" r:embed="rId3">
            <a:lum bright="35000" contrast="-45000"/>
          </a:blip>
          <a:stretch>
            <a:fillRect/>
          </a:stretch>
        </a:blipFill>
      </dgm:spPr>
      <dgm:t>
        <a:bodyPr/>
        <a:lstStyle/>
        <a:p>
          <a:r>
            <a:rPr lang="en-US" dirty="0"/>
            <a:t>PWS</a:t>
          </a:r>
        </a:p>
      </dgm:t>
    </dgm:pt>
    <dgm:pt modelId="{1178BFBF-E30F-4975-93E1-04952A85A45B}" type="parTrans" cxnId="{3C638252-AA36-494E-9157-1B3DFDCDFF0F}">
      <dgm:prSet/>
      <dgm:spPr/>
      <dgm:t>
        <a:bodyPr/>
        <a:lstStyle/>
        <a:p>
          <a:endParaRPr lang="en-US"/>
        </a:p>
      </dgm:t>
    </dgm:pt>
    <dgm:pt modelId="{8974702E-401C-40AF-BD18-C8199FA838BC}" type="sibTrans" cxnId="{3C638252-AA36-494E-9157-1B3DFDCDFF0F}">
      <dgm:prSet/>
      <dgm:spPr/>
      <dgm:t>
        <a:bodyPr/>
        <a:lstStyle/>
        <a:p>
          <a:endParaRPr lang="en-US"/>
        </a:p>
      </dgm:t>
    </dgm:pt>
    <dgm:pt modelId="{A51A8323-A06B-4F65-89D4-F6EEE28CBA00}">
      <dgm:prSet phldrT="[Text]" custT="1"/>
      <dgm:spPr/>
      <dgm:t>
        <a:bodyPr/>
        <a:lstStyle/>
        <a:p>
          <a:r>
            <a:rPr lang="en-US" sz="2400" b="1" dirty="0">
              <a:effectLst>
                <a:outerShdw blurRad="38100" dist="38100" dir="2700000" algn="tl">
                  <a:srgbClr val="000000">
                    <a:alpha val="43137"/>
                  </a:srgbClr>
                </a:outerShdw>
              </a:effectLst>
            </a:rPr>
            <a:t>Sell Water</a:t>
          </a:r>
        </a:p>
      </dgm:t>
    </dgm:pt>
    <dgm:pt modelId="{2A766523-F23F-4285-BF2C-A7B08D24E568}" type="parTrans" cxnId="{346AE8D0-8E51-4582-8782-414D633F7C55}">
      <dgm:prSet/>
      <dgm:spPr/>
      <dgm:t>
        <a:bodyPr/>
        <a:lstStyle/>
        <a:p>
          <a:endParaRPr lang="en-US"/>
        </a:p>
      </dgm:t>
    </dgm:pt>
    <dgm:pt modelId="{FCAE0BCC-C6BD-4C47-A575-8D147CE90824}" type="sibTrans" cxnId="{346AE8D0-8E51-4582-8782-414D633F7C55}">
      <dgm:prSet/>
      <dgm:spPr/>
      <dgm:t>
        <a:bodyPr/>
        <a:lstStyle/>
        <a:p>
          <a:endParaRPr lang="en-US"/>
        </a:p>
      </dgm:t>
    </dgm:pt>
    <dgm:pt modelId="{7BF0E11D-5802-4D5E-9B1F-11A7F0426BB6}">
      <dgm:prSet phldrT="[Text]"/>
      <dgm:spPr>
        <a:blipFill rotWithShape="0">
          <a:blip xmlns:r="http://schemas.openxmlformats.org/officeDocument/2006/relationships" r:embed="rId4">
            <a:lum bright="35000" contrast="-45000"/>
          </a:blip>
          <a:stretch>
            <a:fillRect/>
          </a:stretch>
        </a:blipFill>
      </dgm:spPr>
      <dgm:t>
        <a:bodyPr/>
        <a:lstStyle/>
        <a:p>
          <a:r>
            <a:rPr lang="en-US" dirty="0"/>
            <a:t>PWS</a:t>
          </a:r>
        </a:p>
      </dgm:t>
    </dgm:pt>
    <dgm:pt modelId="{0456DEF6-2A14-449D-9FB7-86A8CC05C4AA}" type="parTrans" cxnId="{DF6449AE-26CF-48B7-8C20-029CB6AD7061}">
      <dgm:prSet/>
      <dgm:spPr/>
      <dgm:t>
        <a:bodyPr/>
        <a:lstStyle/>
        <a:p>
          <a:endParaRPr lang="en-US"/>
        </a:p>
      </dgm:t>
    </dgm:pt>
    <dgm:pt modelId="{FF800DD4-19C1-495B-B6DF-D5E1AB4F1F46}" type="sibTrans" cxnId="{DF6449AE-26CF-48B7-8C20-029CB6AD7061}">
      <dgm:prSet/>
      <dgm:spPr/>
      <dgm:t>
        <a:bodyPr/>
        <a:lstStyle/>
        <a:p>
          <a:endParaRPr lang="en-US"/>
        </a:p>
      </dgm:t>
    </dgm:pt>
    <dgm:pt modelId="{78C4E9BB-4684-4B1B-B206-3BA77F2817DF}">
      <dgm:prSet phldrT="[Text]" custT="1"/>
      <dgm:spPr/>
      <dgm:t>
        <a:bodyPr/>
        <a:lstStyle/>
        <a:p>
          <a:r>
            <a:rPr lang="en-US" sz="2400" b="1" dirty="0">
              <a:solidFill>
                <a:schemeClr val="bg1"/>
              </a:solidFill>
              <a:effectLst>
                <a:outerShdw blurRad="38100" dist="38100" dir="2700000" algn="tl">
                  <a:srgbClr val="000000">
                    <a:alpha val="43137"/>
                  </a:srgbClr>
                </a:outerShdw>
              </a:effectLst>
            </a:rPr>
            <a:t>Buy Water</a:t>
          </a:r>
        </a:p>
      </dgm:t>
    </dgm:pt>
    <dgm:pt modelId="{C960D8A1-FD1D-458C-9BCD-02398A057A7F}" type="parTrans" cxnId="{3EDFB92A-E800-49FF-9DD0-11F8938FFB9E}">
      <dgm:prSet/>
      <dgm:spPr/>
      <dgm:t>
        <a:bodyPr/>
        <a:lstStyle/>
        <a:p>
          <a:endParaRPr lang="en-US"/>
        </a:p>
      </dgm:t>
    </dgm:pt>
    <dgm:pt modelId="{79882B8D-6220-484C-8F83-89E3CC8F180E}" type="sibTrans" cxnId="{3EDFB92A-E800-49FF-9DD0-11F8938FFB9E}">
      <dgm:prSet/>
      <dgm:spPr/>
      <dgm:t>
        <a:bodyPr/>
        <a:lstStyle/>
        <a:p>
          <a:endParaRPr lang="en-US"/>
        </a:p>
      </dgm:t>
    </dgm:pt>
    <dgm:pt modelId="{F494723F-E03D-47B5-9614-E7FCCE6D6F7B}">
      <dgm:prSet phldrT="[Text]"/>
      <dgm:spPr>
        <a:blipFill rotWithShape="0">
          <a:blip xmlns:r="http://schemas.openxmlformats.org/officeDocument/2006/relationships" r:embed="rId1">
            <a:lum bright="70000" contrast="-70000"/>
          </a:blip>
          <a:stretch>
            <a:fillRect/>
          </a:stretch>
        </a:blipFill>
      </dgm:spPr>
      <dgm:t>
        <a:bodyPr/>
        <a:lstStyle/>
        <a:p>
          <a:pPr algn="ctr"/>
          <a:r>
            <a:rPr lang="en-US" b="1" dirty="0" smtClean="0">
              <a:solidFill>
                <a:schemeClr val="bg1"/>
              </a:solidFill>
            </a:rPr>
            <a:t>PWS</a:t>
          </a:r>
          <a:endParaRPr lang="en-US" b="1" dirty="0">
            <a:solidFill>
              <a:schemeClr val="bg1"/>
            </a:solidFill>
          </a:endParaRPr>
        </a:p>
      </dgm:t>
    </dgm:pt>
    <dgm:pt modelId="{B0ED159B-F27B-4FC5-BB69-2681715A2F02}" type="parTrans" cxnId="{F7C519AB-40F1-4C22-9C83-D1E081313FAC}">
      <dgm:prSet/>
      <dgm:spPr/>
      <dgm:t>
        <a:bodyPr/>
        <a:lstStyle/>
        <a:p>
          <a:endParaRPr lang="en-US"/>
        </a:p>
      </dgm:t>
    </dgm:pt>
    <dgm:pt modelId="{88D0639F-98B3-4150-BF8E-FB4F18B6D083}" type="sibTrans" cxnId="{F7C519AB-40F1-4C22-9C83-D1E081313FAC}">
      <dgm:prSet/>
      <dgm:spPr/>
      <dgm:t>
        <a:bodyPr/>
        <a:lstStyle/>
        <a:p>
          <a:endParaRPr lang="en-US"/>
        </a:p>
      </dgm:t>
    </dgm:pt>
    <dgm:pt modelId="{01971D2A-2E0C-4CBA-AD20-CAB8C398A036}">
      <dgm:prSet phldrT="[Text]" custT="1"/>
      <dgm:spPr/>
      <dgm:t>
        <a:bodyPr/>
        <a:lstStyle/>
        <a:p>
          <a:pPr algn="ctr">
            <a:lnSpc>
              <a:spcPct val="100000"/>
            </a:lnSpc>
            <a:spcAft>
              <a:spcPts val="0"/>
            </a:spcAft>
          </a:pPr>
          <a:endParaRPr lang="en-US" sz="1050" b="1" dirty="0" smtClean="0">
            <a:solidFill>
              <a:sysClr val="windowText" lastClr="000000"/>
            </a:solidFill>
          </a:endParaRPr>
        </a:p>
        <a:p>
          <a:pPr algn="ctr">
            <a:lnSpc>
              <a:spcPct val="100000"/>
            </a:lnSpc>
            <a:spcAft>
              <a:spcPct val="35000"/>
            </a:spcAft>
          </a:pPr>
          <a:r>
            <a:rPr lang="en-US" sz="2100" b="1" dirty="0" smtClean="0">
              <a:solidFill>
                <a:sysClr val="windowText" lastClr="000000"/>
              </a:solidFill>
              <a:effectLst>
                <a:outerShdw blurRad="38100" dist="38100" dir="2700000" algn="tl">
                  <a:srgbClr val="000000">
                    <a:alpha val="43137"/>
                  </a:srgbClr>
                </a:outerShdw>
              </a:effectLst>
            </a:rPr>
            <a:t>Contact</a:t>
          </a:r>
          <a:endParaRPr lang="en-US" sz="2100" b="1" dirty="0">
            <a:solidFill>
              <a:sysClr val="windowText" lastClr="000000"/>
            </a:solidFill>
            <a:effectLst>
              <a:outerShdw blurRad="38100" dist="38100" dir="2700000" algn="tl">
                <a:srgbClr val="000000">
                  <a:alpha val="43137"/>
                </a:srgbClr>
              </a:outerShdw>
            </a:effectLst>
          </a:endParaRPr>
        </a:p>
      </dgm:t>
    </dgm:pt>
    <dgm:pt modelId="{2F63A2C2-4C17-4310-B887-98631F6F9413}" type="parTrans" cxnId="{0776A30B-4EAD-4B83-B131-AD0C7C58A76B}">
      <dgm:prSet/>
      <dgm:spPr/>
      <dgm:t>
        <a:bodyPr/>
        <a:lstStyle/>
        <a:p>
          <a:endParaRPr lang="en-US"/>
        </a:p>
      </dgm:t>
    </dgm:pt>
    <dgm:pt modelId="{F688CDF8-C83C-4151-A7B0-C19D33F69418}" type="sibTrans" cxnId="{0776A30B-4EAD-4B83-B131-AD0C7C58A76B}">
      <dgm:prSet/>
      <dgm:spPr/>
      <dgm:t>
        <a:bodyPr/>
        <a:lstStyle/>
        <a:p>
          <a:endParaRPr lang="en-US"/>
        </a:p>
      </dgm:t>
    </dgm:pt>
    <dgm:pt modelId="{731F76D3-0915-4BEF-BE45-B0E519A28C40}">
      <dgm:prSet phldrT="[Text]" custT="1"/>
      <dgm:spPr>
        <a:blipFill rotWithShape="0">
          <a:blip xmlns:r="http://schemas.openxmlformats.org/officeDocument/2006/relationships" r:embed="rId5">
            <a:lum/>
          </a:blip>
          <a:stretch>
            <a:fillRect/>
          </a:stretch>
        </a:blipFill>
      </dgm:spPr>
      <dgm:t>
        <a:bodyPr/>
        <a:lstStyle/>
        <a:p>
          <a:r>
            <a:rPr lang="en-US" sz="1000" b="1" dirty="0" smtClean="0">
              <a:solidFill>
                <a:schemeClr val="bg1"/>
              </a:solidFill>
            </a:rPr>
            <a:t>PWS</a:t>
          </a:r>
          <a:endParaRPr lang="en-US" sz="2000" b="1" dirty="0">
            <a:solidFill>
              <a:schemeClr val="bg1"/>
            </a:solidFill>
          </a:endParaRPr>
        </a:p>
      </dgm:t>
    </dgm:pt>
    <dgm:pt modelId="{AE2092EE-3756-4B36-9443-6CC0F6D3C999}" type="parTrans" cxnId="{92BF077A-9A3C-49F8-A263-42C15E5008AE}">
      <dgm:prSet/>
      <dgm:spPr/>
      <dgm:t>
        <a:bodyPr/>
        <a:lstStyle/>
        <a:p>
          <a:endParaRPr lang="en-US"/>
        </a:p>
      </dgm:t>
    </dgm:pt>
    <dgm:pt modelId="{D490C7DC-CC1F-4B31-BC1D-CF452268482D}" type="sibTrans" cxnId="{92BF077A-9A3C-49F8-A263-42C15E5008AE}">
      <dgm:prSet/>
      <dgm:spPr/>
      <dgm:t>
        <a:bodyPr/>
        <a:lstStyle/>
        <a:p>
          <a:endParaRPr lang="en-US"/>
        </a:p>
      </dgm:t>
    </dgm:pt>
    <dgm:pt modelId="{4D363955-BAB3-4455-B8DC-9F09D6473B7F}">
      <dgm:prSet phldrT="[Text]" custT="1"/>
      <dgm:spPr/>
      <dgm:t>
        <a:bodyPr/>
        <a:lstStyle/>
        <a:p>
          <a:r>
            <a:rPr lang="en-US" sz="2100" b="1" dirty="0" smtClean="0">
              <a:solidFill>
                <a:schemeClr val="bg1"/>
              </a:solidFill>
              <a:effectLst>
                <a:outerShdw blurRad="38100" dist="38100" dir="2700000" algn="tl">
                  <a:srgbClr val="000000">
                    <a:alpha val="43137"/>
                  </a:srgbClr>
                </a:outerShdw>
              </a:effectLst>
            </a:rPr>
            <a:t>Market Results</a:t>
          </a:r>
          <a:endParaRPr lang="en-US" sz="2100" b="1" dirty="0">
            <a:solidFill>
              <a:schemeClr val="bg1"/>
            </a:solidFill>
            <a:effectLst>
              <a:outerShdw blurRad="38100" dist="38100" dir="2700000" algn="tl">
                <a:srgbClr val="000000">
                  <a:alpha val="43137"/>
                </a:srgbClr>
              </a:outerShdw>
            </a:effectLst>
          </a:endParaRPr>
        </a:p>
      </dgm:t>
    </dgm:pt>
    <dgm:pt modelId="{71D46BF3-19DB-4496-8D7D-8C5FD4FA4782}" type="parTrans" cxnId="{FDAAE01B-4D1C-49FB-8B48-E522B83630D0}">
      <dgm:prSet/>
      <dgm:spPr/>
      <dgm:t>
        <a:bodyPr/>
        <a:lstStyle/>
        <a:p>
          <a:endParaRPr lang="en-US"/>
        </a:p>
      </dgm:t>
    </dgm:pt>
    <dgm:pt modelId="{9A34246A-6245-464F-82EC-2E8FECE68051}" type="sibTrans" cxnId="{FDAAE01B-4D1C-49FB-8B48-E522B83630D0}">
      <dgm:prSet/>
      <dgm:spPr/>
      <dgm:t>
        <a:bodyPr/>
        <a:lstStyle/>
        <a:p>
          <a:endParaRPr lang="en-US"/>
        </a:p>
      </dgm:t>
    </dgm:pt>
    <dgm:pt modelId="{7D445AD1-4B4D-4C4E-A9D1-29812423F6C4}">
      <dgm:prSet phldrT="[Text]" custT="1"/>
      <dgm:spPr>
        <a:blipFill rotWithShape="0">
          <a:blip xmlns:r="http://schemas.openxmlformats.org/officeDocument/2006/relationships" r:embed="rId6">
            <a:lum bright="35000" contrast="-45000"/>
          </a:blip>
          <a:stretch>
            <a:fillRect/>
          </a:stretch>
        </a:blipFill>
      </dgm:spPr>
      <dgm:t>
        <a:bodyPr/>
        <a:lstStyle/>
        <a:p>
          <a:r>
            <a:rPr lang="en-US" sz="1000" b="1" dirty="0" smtClean="0">
              <a:solidFill>
                <a:schemeClr val="bg1"/>
              </a:solidFill>
            </a:rPr>
            <a:t>PWS</a:t>
          </a:r>
          <a:endParaRPr lang="en-US" sz="1000" b="1" dirty="0">
            <a:solidFill>
              <a:schemeClr val="bg1"/>
            </a:solidFill>
          </a:endParaRPr>
        </a:p>
      </dgm:t>
    </dgm:pt>
    <dgm:pt modelId="{EE81D355-501D-4B31-BF0A-0FF1507385C9}" type="parTrans" cxnId="{B534677E-287C-4DCD-9A81-FCDE9FF77014}">
      <dgm:prSet/>
      <dgm:spPr/>
      <dgm:t>
        <a:bodyPr/>
        <a:lstStyle/>
        <a:p>
          <a:endParaRPr lang="en-US"/>
        </a:p>
      </dgm:t>
    </dgm:pt>
    <dgm:pt modelId="{072EFC21-D940-468E-BDD9-68C3CFEFC42D}" type="sibTrans" cxnId="{B534677E-287C-4DCD-9A81-FCDE9FF77014}">
      <dgm:prSet/>
      <dgm:spPr/>
      <dgm:t>
        <a:bodyPr/>
        <a:lstStyle/>
        <a:p>
          <a:endParaRPr lang="en-US"/>
        </a:p>
      </dgm:t>
    </dgm:pt>
    <dgm:pt modelId="{B3357BD1-0573-44C5-842F-208149DCA956}">
      <dgm:prSet phldrT="[Text]" custT="1"/>
      <dgm:spPr/>
      <dgm:t>
        <a:bodyPr/>
        <a:lstStyle/>
        <a:p>
          <a:r>
            <a:rPr lang="en-US" sz="2100" b="1" dirty="0" smtClean="0">
              <a:solidFill>
                <a:schemeClr val="bg1"/>
              </a:solidFill>
              <a:effectLst>
                <a:outerShdw blurRad="38100" dist="38100" dir="2700000" algn="tl">
                  <a:srgbClr val="000000">
                    <a:alpha val="43137"/>
                  </a:srgbClr>
                </a:outerShdw>
              </a:effectLst>
            </a:rPr>
            <a:t>Market Rules</a:t>
          </a:r>
          <a:endParaRPr lang="en-US" sz="2100" b="1" dirty="0">
            <a:solidFill>
              <a:schemeClr val="bg1"/>
            </a:solidFill>
            <a:effectLst>
              <a:outerShdw blurRad="38100" dist="38100" dir="2700000" algn="tl">
                <a:srgbClr val="000000">
                  <a:alpha val="43137"/>
                </a:srgbClr>
              </a:outerShdw>
            </a:effectLst>
          </a:endParaRPr>
        </a:p>
      </dgm:t>
    </dgm:pt>
    <dgm:pt modelId="{100E9408-F1A3-4065-A0D2-EDA0715BC1B2}" type="parTrans" cxnId="{66CA1E18-1C16-495F-9435-70575AD0038D}">
      <dgm:prSet/>
      <dgm:spPr/>
      <dgm:t>
        <a:bodyPr/>
        <a:lstStyle/>
        <a:p>
          <a:endParaRPr lang="en-US"/>
        </a:p>
      </dgm:t>
    </dgm:pt>
    <dgm:pt modelId="{D8AA7DEE-DEEB-40FD-AECC-3961FFDF6DE8}" type="sibTrans" cxnId="{66CA1E18-1C16-495F-9435-70575AD0038D}">
      <dgm:prSet/>
      <dgm:spPr/>
      <dgm:t>
        <a:bodyPr/>
        <a:lstStyle/>
        <a:p>
          <a:endParaRPr lang="en-US"/>
        </a:p>
      </dgm:t>
    </dgm:pt>
    <dgm:pt modelId="{D185617B-21EA-41A4-99B1-428B1A6E5188}" type="pres">
      <dgm:prSet presAssocID="{47D5910D-5A50-40E7-9EDB-FF71FAB406EC}" presName="Name0" presStyleCnt="0">
        <dgm:presLayoutVars>
          <dgm:dir/>
          <dgm:animLvl val="lvl"/>
          <dgm:resizeHandles val="exact"/>
        </dgm:presLayoutVars>
      </dgm:prSet>
      <dgm:spPr/>
      <dgm:t>
        <a:bodyPr/>
        <a:lstStyle/>
        <a:p>
          <a:endParaRPr lang="en-US"/>
        </a:p>
      </dgm:t>
    </dgm:pt>
    <dgm:pt modelId="{FAFF8C5B-6584-4002-8846-DBB697C2C6C1}" type="pres">
      <dgm:prSet presAssocID="{C5825AF7-152A-42DB-9AE4-2FC391C82583}" presName="compositeNode" presStyleCnt="0">
        <dgm:presLayoutVars>
          <dgm:bulletEnabled val="1"/>
        </dgm:presLayoutVars>
      </dgm:prSet>
      <dgm:spPr/>
    </dgm:pt>
    <dgm:pt modelId="{F7EF9030-B52F-494F-B10B-DA45A00DE201}" type="pres">
      <dgm:prSet presAssocID="{C5825AF7-152A-42DB-9AE4-2FC391C82583}" presName="bgRect" presStyleLbl="node1" presStyleIdx="0" presStyleCnt="7" custScaleX="99081"/>
      <dgm:spPr/>
      <dgm:t>
        <a:bodyPr/>
        <a:lstStyle/>
        <a:p>
          <a:endParaRPr lang="en-US"/>
        </a:p>
      </dgm:t>
    </dgm:pt>
    <dgm:pt modelId="{223A6BA8-1565-4E19-8BFD-6B1DDF8278F9}" type="pres">
      <dgm:prSet presAssocID="{C5825AF7-152A-42DB-9AE4-2FC391C82583}" presName="parentNode" presStyleLbl="node1" presStyleIdx="0" presStyleCnt="7">
        <dgm:presLayoutVars>
          <dgm:chMax val="0"/>
          <dgm:bulletEnabled val="1"/>
        </dgm:presLayoutVars>
      </dgm:prSet>
      <dgm:spPr/>
      <dgm:t>
        <a:bodyPr/>
        <a:lstStyle/>
        <a:p>
          <a:endParaRPr lang="en-US"/>
        </a:p>
      </dgm:t>
    </dgm:pt>
    <dgm:pt modelId="{AC690B7D-FB15-46C5-946F-E7B6AB7A80A4}" type="pres">
      <dgm:prSet presAssocID="{C5825AF7-152A-42DB-9AE4-2FC391C82583}" presName="childNode" presStyleLbl="node1" presStyleIdx="0" presStyleCnt="7">
        <dgm:presLayoutVars>
          <dgm:bulletEnabled val="1"/>
        </dgm:presLayoutVars>
      </dgm:prSet>
      <dgm:spPr/>
      <dgm:t>
        <a:bodyPr/>
        <a:lstStyle/>
        <a:p>
          <a:endParaRPr lang="en-US"/>
        </a:p>
      </dgm:t>
    </dgm:pt>
    <dgm:pt modelId="{8AAFDF52-64D4-430B-B762-E47317B5B401}" type="pres">
      <dgm:prSet presAssocID="{29D69488-03B4-4C52-A3A4-2C3652BC87C9}" presName="hSp" presStyleCnt="0"/>
      <dgm:spPr/>
    </dgm:pt>
    <dgm:pt modelId="{0C0E746B-66E7-4EFD-9EF5-E51637781FFC}" type="pres">
      <dgm:prSet presAssocID="{29D69488-03B4-4C52-A3A4-2C3652BC87C9}" presName="vProcSp" presStyleCnt="0"/>
      <dgm:spPr/>
    </dgm:pt>
    <dgm:pt modelId="{A942DCAA-BA1C-41D8-9447-41B4594DC70B}" type="pres">
      <dgm:prSet presAssocID="{29D69488-03B4-4C52-A3A4-2C3652BC87C9}" presName="vSp1" presStyleCnt="0"/>
      <dgm:spPr/>
    </dgm:pt>
    <dgm:pt modelId="{5B0317A9-806D-461B-828A-8C60E30118C2}" type="pres">
      <dgm:prSet presAssocID="{29D69488-03B4-4C52-A3A4-2C3652BC87C9}" presName="simulatedConn" presStyleLbl="solidFgAcc1" presStyleIdx="0" presStyleCnt="6"/>
      <dgm:spPr/>
    </dgm:pt>
    <dgm:pt modelId="{D7DDA0DF-F980-444C-BE3C-7CAA1F3C821A}" type="pres">
      <dgm:prSet presAssocID="{29D69488-03B4-4C52-A3A4-2C3652BC87C9}" presName="vSp2" presStyleCnt="0"/>
      <dgm:spPr/>
    </dgm:pt>
    <dgm:pt modelId="{665856B7-35B3-451C-AE01-79115EAAA65C}" type="pres">
      <dgm:prSet presAssocID="{29D69488-03B4-4C52-A3A4-2C3652BC87C9}" presName="sibTrans" presStyleCnt="0"/>
      <dgm:spPr/>
    </dgm:pt>
    <dgm:pt modelId="{85D54BB2-51F1-49D4-B86E-553D1C6BCA5E}" type="pres">
      <dgm:prSet presAssocID="{924C95DE-7E6C-42EB-80E0-A0004E4260CE}" presName="compositeNode" presStyleCnt="0">
        <dgm:presLayoutVars>
          <dgm:bulletEnabled val="1"/>
        </dgm:presLayoutVars>
      </dgm:prSet>
      <dgm:spPr/>
    </dgm:pt>
    <dgm:pt modelId="{15BEEDC2-1F59-47CF-9B4B-D2BA41A772BD}" type="pres">
      <dgm:prSet presAssocID="{924C95DE-7E6C-42EB-80E0-A0004E4260CE}" presName="bgRect" presStyleLbl="node1" presStyleIdx="1" presStyleCnt="7" custScaleX="121043"/>
      <dgm:spPr/>
      <dgm:t>
        <a:bodyPr/>
        <a:lstStyle/>
        <a:p>
          <a:endParaRPr lang="en-US"/>
        </a:p>
      </dgm:t>
    </dgm:pt>
    <dgm:pt modelId="{1F2E24B4-175E-48AC-97E2-FD59F59E68BA}" type="pres">
      <dgm:prSet presAssocID="{924C95DE-7E6C-42EB-80E0-A0004E4260CE}" presName="parentNode" presStyleLbl="node1" presStyleIdx="1" presStyleCnt="7">
        <dgm:presLayoutVars>
          <dgm:chMax val="0"/>
          <dgm:bulletEnabled val="1"/>
        </dgm:presLayoutVars>
      </dgm:prSet>
      <dgm:spPr/>
      <dgm:t>
        <a:bodyPr/>
        <a:lstStyle/>
        <a:p>
          <a:endParaRPr lang="en-US"/>
        </a:p>
      </dgm:t>
    </dgm:pt>
    <dgm:pt modelId="{F86CF1F1-471F-4945-8F77-6E4E2D342E80}" type="pres">
      <dgm:prSet presAssocID="{924C95DE-7E6C-42EB-80E0-A0004E4260CE}" presName="childNode" presStyleLbl="node1" presStyleIdx="1" presStyleCnt="7">
        <dgm:presLayoutVars>
          <dgm:bulletEnabled val="1"/>
        </dgm:presLayoutVars>
      </dgm:prSet>
      <dgm:spPr/>
      <dgm:t>
        <a:bodyPr/>
        <a:lstStyle/>
        <a:p>
          <a:endParaRPr lang="en-US"/>
        </a:p>
      </dgm:t>
    </dgm:pt>
    <dgm:pt modelId="{F02E1668-9CC4-492A-975C-89773E14DCFB}" type="pres">
      <dgm:prSet presAssocID="{9578B478-AFCF-4040-A77D-5F7157553CAC}" presName="hSp" presStyleCnt="0"/>
      <dgm:spPr/>
    </dgm:pt>
    <dgm:pt modelId="{E078FE68-8657-4904-A254-40C8333981E6}" type="pres">
      <dgm:prSet presAssocID="{9578B478-AFCF-4040-A77D-5F7157553CAC}" presName="vProcSp" presStyleCnt="0"/>
      <dgm:spPr/>
    </dgm:pt>
    <dgm:pt modelId="{D4BF63EE-8AE6-407C-A68A-FF754AC86ACF}" type="pres">
      <dgm:prSet presAssocID="{9578B478-AFCF-4040-A77D-5F7157553CAC}" presName="vSp1" presStyleCnt="0"/>
      <dgm:spPr/>
    </dgm:pt>
    <dgm:pt modelId="{F604BE23-6B32-410A-ABAA-A28AF048759E}" type="pres">
      <dgm:prSet presAssocID="{9578B478-AFCF-4040-A77D-5F7157553CAC}" presName="simulatedConn" presStyleLbl="solidFgAcc1" presStyleIdx="1" presStyleCnt="6"/>
      <dgm:spPr/>
    </dgm:pt>
    <dgm:pt modelId="{59AEA11A-D67E-45B9-88CC-1A03DAB57DFC}" type="pres">
      <dgm:prSet presAssocID="{9578B478-AFCF-4040-A77D-5F7157553CAC}" presName="vSp2" presStyleCnt="0"/>
      <dgm:spPr/>
    </dgm:pt>
    <dgm:pt modelId="{0BE1BDD7-8E0D-41DB-B137-F844C9AB7298}" type="pres">
      <dgm:prSet presAssocID="{9578B478-AFCF-4040-A77D-5F7157553CAC}" presName="sibTrans" presStyleCnt="0"/>
      <dgm:spPr/>
    </dgm:pt>
    <dgm:pt modelId="{1428A674-96DC-411E-89B8-7992BF353DAF}" type="pres">
      <dgm:prSet presAssocID="{F4BAC925-A288-47DB-8219-BE98AAC745E2}" presName="compositeNode" presStyleCnt="0">
        <dgm:presLayoutVars>
          <dgm:bulletEnabled val="1"/>
        </dgm:presLayoutVars>
      </dgm:prSet>
      <dgm:spPr/>
    </dgm:pt>
    <dgm:pt modelId="{905FED6F-206C-4204-90DD-0AC39D8C61C6}" type="pres">
      <dgm:prSet presAssocID="{F4BAC925-A288-47DB-8219-BE98AAC745E2}" presName="bgRect" presStyleLbl="node1" presStyleIdx="2" presStyleCnt="7" custScaleX="95072" custLinFactNeighborX="-1042"/>
      <dgm:spPr/>
      <dgm:t>
        <a:bodyPr/>
        <a:lstStyle/>
        <a:p>
          <a:endParaRPr lang="en-US"/>
        </a:p>
      </dgm:t>
    </dgm:pt>
    <dgm:pt modelId="{BD888224-52AC-4A90-8711-CC0495F7CEC8}" type="pres">
      <dgm:prSet presAssocID="{F4BAC925-A288-47DB-8219-BE98AAC745E2}" presName="parentNode" presStyleLbl="node1" presStyleIdx="2" presStyleCnt="7">
        <dgm:presLayoutVars>
          <dgm:chMax val="0"/>
          <dgm:bulletEnabled val="1"/>
        </dgm:presLayoutVars>
      </dgm:prSet>
      <dgm:spPr/>
      <dgm:t>
        <a:bodyPr/>
        <a:lstStyle/>
        <a:p>
          <a:endParaRPr lang="en-US"/>
        </a:p>
      </dgm:t>
    </dgm:pt>
    <dgm:pt modelId="{FD46FF6D-4E38-404C-9840-C7C9CB6F3654}" type="pres">
      <dgm:prSet presAssocID="{F4BAC925-A288-47DB-8219-BE98AAC745E2}" presName="childNode" presStyleLbl="node1" presStyleIdx="2" presStyleCnt="7">
        <dgm:presLayoutVars>
          <dgm:bulletEnabled val="1"/>
        </dgm:presLayoutVars>
      </dgm:prSet>
      <dgm:spPr/>
      <dgm:t>
        <a:bodyPr/>
        <a:lstStyle/>
        <a:p>
          <a:endParaRPr lang="en-US"/>
        </a:p>
      </dgm:t>
    </dgm:pt>
    <dgm:pt modelId="{8724DD18-6748-40C7-865D-805D6923462B}" type="pres">
      <dgm:prSet presAssocID="{8974702E-401C-40AF-BD18-C8199FA838BC}" presName="hSp" presStyleCnt="0"/>
      <dgm:spPr/>
    </dgm:pt>
    <dgm:pt modelId="{359A0C24-E9BD-4E48-9E39-4E51965B2686}" type="pres">
      <dgm:prSet presAssocID="{8974702E-401C-40AF-BD18-C8199FA838BC}" presName="vProcSp" presStyleCnt="0"/>
      <dgm:spPr/>
    </dgm:pt>
    <dgm:pt modelId="{FAA32B60-6E13-4251-96E5-D8020268FA6F}" type="pres">
      <dgm:prSet presAssocID="{8974702E-401C-40AF-BD18-C8199FA838BC}" presName="vSp1" presStyleCnt="0"/>
      <dgm:spPr/>
    </dgm:pt>
    <dgm:pt modelId="{C02BEFE1-A765-4124-9DC9-A04589280D62}" type="pres">
      <dgm:prSet presAssocID="{8974702E-401C-40AF-BD18-C8199FA838BC}" presName="simulatedConn" presStyleLbl="solidFgAcc1" presStyleIdx="2" presStyleCnt="6"/>
      <dgm:spPr/>
    </dgm:pt>
    <dgm:pt modelId="{DC54ED3C-EC92-4DAF-9A9C-10EC3867D720}" type="pres">
      <dgm:prSet presAssocID="{8974702E-401C-40AF-BD18-C8199FA838BC}" presName="vSp2" presStyleCnt="0"/>
      <dgm:spPr/>
    </dgm:pt>
    <dgm:pt modelId="{2FBA14F4-8F95-4B30-996E-2351CA39A69D}" type="pres">
      <dgm:prSet presAssocID="{8974702E-401C-40AF-BD18-C8199FA838BC}" presName="sibTrans" presStyleCnt="0"/>
      <dgm:spPr/>
    </dgm:pt>
    <dgm:pt modelId="{205531AC-8945-45B7-B3B1-9EC95D28BD06}" type="pres">
      <dgm:prSet presAssocID="{7BF0E11D-5802-4D5E-9B1F-11A7F0426BB6}" presName="compositeNode" presStyleCnt="0">
        <dgm:presLayoutVars>
          <dgm:bulletEnabled val="1"/>
        </dgm:presLayoutVars>
      </dgm:prSet>
      <dgm:spPr/>
    </dgm:pt>
    <dgm:pt modelId="{95C82581-5935-4CD9-9CE8-139AEDF00492}" type="pres">
      <dgm:prSet presAssocID="{7BF0E11D-5802-4D5E-9B1F-11A7F0426BB6}" presName="bgRect" presStyleLbl="node1" presStyleIdx="3" presStyleCnt="7" custScaleX="92627" custLinFactNeighborY="7437"/>
      <dgm:spPr/>
      <dgm:t>
        <a:bodyPr/>
        <a:lstStyle/>
        <a:p>
          <a:endParaRPr lang="en-US"/>
        </a:p>
      </dgm:t>
    </dgm:pt>
    <dgm:pt modelId="{E6E4DC39-2EDA-4604-9C47-65A5BE1615FF}" type="pres">
      <dgm:prSet presAssocID="{7BF0E11D-5802-4D5E-9B1F-11A7F0426BB6}" presName="parentNode" presStyleLbl="node1" presStyleIdx="3" presStyleCnt="7">
        <dgm:presLayoutVars>
          <dgm:chMax val="0"/>
          <dgm:bulletEnabled val="1"/>
        </dgm:presLayoutVars>
      </dgm:prSet>
      <dgm:spPr/>
      <dgm:t>
        <a:bodyPr/>
        <a:lstStyle/>
        <a:p>
          <a:endParaRPr lang="en-US"/>
        </a:p>
      </dgm:t>
    </dgm:pt>
    <dgm:pt modelId="{105ED2A6-F7A0-4AC3-B2E5-DFAF649F2FB1}" type="pres">
      <dgm:prSet presAssocID="{7BF0E11D-5802-4D5E-9B1F-11A7F0426BB6}" presName="childNode" presStyleLbl="node1" presStyleIdx="3" presStyleCnt="7">
        <dgm:presLayoutVars>
          <dgm:bulletEnabled val="1"/>
        </dgm:presLayoutVars>
      </dgm:prSet>
      <dgm:spPr/>
      <dgm:t>
        <a:bodyPr/>
        <a:lstStyle/>
        <a:p>
          <a:endParaRPr lang="en-US"/>
        </a:p>
      </dgm:t>
    </dgm:pt>
    <dgm:pt modelId="{43B2017F-28D3-4869-88AD-5636E0419666}" type="pres">
      <dgm:prSet presAssocID="{FF800DD4-19C1-495B-B6DF-D5E1AB4F1F46}" presName="hSp" presStyleCnt="0"/>
      <dgm:spPr/>
    </dgm:pt>
    <dgm:pt modelId="{BEF399C6-93D4-4F20-845C-73E8985FE7FD}" type="pres">
      <dgm:prSet presAssocID="{FF800DD4-19C1-495B-B6DF-D5E1AB4F1F46}" presName="vProcSp" presStyleCnt="0"/>
      <dgm:spPr/>
    </dgm:pt>
    <dgm:pt modelId="{A08D0268-BB72-42EB-BBC8-7FE63A743D1C}" type="pres">
      <dgm:prSet presAssocID="{FF800DD4-19C1-495B-B6DF-D5E1AB4F1F46}" presName="vSp1" presStyleCnt="0"/>
      <dgm:spPr/>
    </dgm:pt>
    <dgm:pt modelId="{9C1D16B2-CBB8-4231-A80F-5103F1C60470}" type="pres">
      <dgm:prSet presAssocID="{FF800DD4-19C1-495B-B6DF-D5E1AB4F1F46}" presName="simulatedConn" presStyleLbl="solidFgAcc1" presStyleIdx="3" presStyleCnt="6"/>
      <dgm:spPr/>
    </dgm:pt>
    <dgm:pt modelId="{F607D2B4-1835-4055-AEFE-B1037FE93EBF}" type="pres">
      <dgm:prSet presAssocID="{FF800DD4-19C1-495B-B6DF-D5E1AB4F1F46}" presName="vSp2" presStyleCnt="0"/>
      <dgm:spPr/>
    </dgm:pt>
    <dgm:pt modelId="{1B085671-0969-4B99-8AD0-E55974B501DA}" type="pres">
      <dgm:prSet presAssocID="{FF800DD4-19C1-495B-B6DF-D5E1AB4F1F46}" presName="sibTrans" presStyleCnt="0"/>
      <dgm:spPr/>
    </dgm:pt>
    <dgm:pt modelId="{8994A817-FA4F-42F5-B5F0-5D31466520A8}" type="pres">
      <dgm:prSet presAssocID="{731F76D3-0915-4BEF-BE45-B0E519A28C40}" presName="compositeNode" presStyleCnt="0">
        <dgm:presLayoutVars>
          <dgm:bulletEnabled val="1"/>
        </dgm:presLayoutVars>
      </dgm:prSet>
      <dgm:spPr/>
    </dgm:pt>
    <dgm:pt modelId="{7A10EB17-1816-452C-8982-762E92720BDE}" type="pres">
      <dgm:prSet presAssocID="{731F76D3-0915-4BEF-BE45-B0E519A28C40}" presName="bgRect" presStyleLbl="node1" presStyleIdx="4" presStyleCnt="7" custScaleX="101877"/>
      <dgm:spPr/>
      <dgm:t>
        <a:bodyPr/>
        <a:lstStyle/>
        <a:p>
          <a:endParaRPr lang="en-US"/>
        </a:p>
      </dgm:t>
    </dgm:pt>
    <dgm:pt modelId="{E77FC8A5-E74F-4176-8A16-B431A6F25576}" type="pres">
      <dgm:prSet presAssocID="{731F76D3-0915-4BEF-BE45-B0E519A28C40}" presName="parentNode" presStyleLbl="node1" presStyleIdx="4" presStyleCnt="7">
        <dgm:presLayoutVars>
          <dgm:chMax val="0"/>
          <dgm:bulletEnabled val="1"/>
        </dgm:presLayoutVars>
      </dgm:prSet>
      <dgm:spPr/>
      <dgm:t>
        <a:bodyPr/>
        <a:lstStyle/>
        <a:p>
          <a:endParaRPr lang="en-US"/>
        </a:p>
      </dgm:t>
    </dgm:pt>
    <dgm:pt modelId="{545E1325-46B9-49EE-B087-41EDFB21B9BA}" type="pres">
      <dgm:prSet presAssocID="{731F76D3-0915-4BEF-BE45-B0E519A28C40}" presName="childNode" presStyleLbl="node1" presStyleIdx="4" presStyleCnt="7">
        <dgm:presLayoutVars>
          <dgm:bulletEnabled val="1"/>
        </dgm:presLayoutVars>
      </dgm:prSet>
      <dgm:spPr/>
      <dgm:t>
        <a:bodyPr/>
        <a:lstStyle/>
        <a:p>
          <a:endParaRPr lang="en-US"/>
        </a:p>
      </dgm:t>
    </dgm:pt>
    <dgm:pt modelId="{25AE9602-1ECC-426D-9170-1508D6701724}" type="pres">
      <dgm:prSet presAssocID="{D490C7DC-CC1F-4B31-BC1D-CF452268482D}" presName="hSp" presStyleCnt="0"/>
      <dgm:spPr/>
    </dgm:pt>
    <dgm:pt modelId="{B3D2507A-C489-43F5-80E4-BD309E1AA73E}" type="pres">
      <dgm:prSet presAssocID="{D490C7DC-CC1F-4B31-BC1D-CF452268482D}" presName="vProcSp" presStyleCnt="0"/>
      <dgm:spPr/>
    </dgm:pt>
    <dgm:pt modelId="{320A4363-715A-4D5E-8344-1A0F8BE09EB0}" type="pres">
      <dgm:prSet presAssocID="{D490C7DC-CC1F-4B31-BC1D-CF452268482D}" presName="vSp1" presStyleCnt="0"/>
      <dgm:spPr/>
    </dgm:pt>
    <dgm:pt modelId="{618C4864-EDBD-4547-9C9C-948CF7ACC320}" type="pres">
      <dgm:prSet presAssocID="{D490C7DC-CC1F-4B31-BC1D-CF452268482D}" presName="simulatedConn" presStyleLbl="solidFgAcc1" presStyleIdx="4" presStyleCnt="6"/>
      <dgm:spPr/>
    </dgm:pt>
    <dgm:pt modelId="{B7953250-D2AD-41D4-93C4-FB3709E1CA82}" type="pres">
      <dgm:prSet presAssocID="{D490C7DC-CC1F-4B31-BC1D-CF452268482D}" presName="vSp2" presStyleCnt="0"/>
      <dgm:spPr/>
    </dgm:pt>
    <dgm:pt modelId="{7228C519-8DED-43EF-8DA0-DA4F180F934A}" type="pres">
      <dgm:prSet presAssocID="{D490C7DC-CC1F-4B31-BC1D-CF452268482D}" presName="sibTrans" presStyleCnt="0"/>
      <dgm:spPr/>
    </dgm:pt>
    <dgm:pt modelId="{28E4920B-0A4F-4AA4-BA00-8686D413B190}" type="pres">
      <dgm:prSet presAssocID="{7D445AD1-4B4D-4C4E-A9D1-29812423F6C4}" presName="compositeNode" presStyleCnt="0">
        <dgm:presLayoutVars>
          <dgm:bulletEnabled val="1"/>
        </dgm:presLayoutVars>
      </dgm:prSet>
      <dgm:spPr/>
    </dgm:pt>
    <dgm:pt modelId="{7AF40E3A-15A5-4D83-90D6-D09206279D54}" type="pres">
      <dgm:prSet presAssocID="{7D445AD1-4B4D-4C4E-A9D1-29812423F6C4}" presName="bgRect" presStyleLbl="node1" presStyleIdx="5" presStyleCnt="7" custScaleX="91553"/>
      <dgm:spPr/>
      <dgm:t>
        <a:bodyPr/>
        <a:lstStyle/>
        <a:p>
          <a:endParaRPr lang="en-US"/>
        </a:p>
      </dgm:t>
    </dgm:pt>
    <dgm:pt modelId="{28D476D3-9EB2-4D02-BD8C-EEB5D33984B2}" type="pres">
      <dgm:prSet presAssocID="{7D445AD1-4B4D-4C4E-A9D1-29812423F6C4}" presName="parentNode" presStyleLbl="node1" presStyleIdx="5" presStyleCnt="7">
        <dgm:presLayoutVars>
          <dgm:chMax val="0"/>
          <dgm:bulletEnabled val="1"/>
        </dgm:presLayoutVars>
      </dgm:prSet>
      <dgm:spPr/>
      <dgm:t>
        <a:bodyPr/>
        <a:lstStyle/>
        <a:p>
          <a:endParaRPr lang="en-US"/>
        </a:p>
      </dgm:t>
    </dgm:pt>
    <dgm:pt modelId="{30EFE225-0BFA-465B-B090-3518F9641362}" type="pres">
      <dgm:prSet presAssocID="{7D445AD1-4B4D-4C4E-A9D1-29812423F6C4}" presName="childNode" presStyleLbl="node1" presStyleIdx="5" presStyleCnt="7">
        <dgm:presLayoutVars>
          <dgm:bulletEnabled val="1"/>
        </dgm:presLayoutVars>
      </dgm:prSet>
      <dgm:spPr/>
      <dgm:t>
        <a:bodyPr/>
        <a:lstStyle/>
        <a:p>
          <a:endParaRPr lang="en-US"/>
        </a:p>
      </dgm:t>
    </dgm:pt>
    <dgm:pt modelId="{47383BD6-4265-4E45-913F-179C1CBCC9C3}" type="pres">
      <dgm:prSet presAssocID="{072EFC21-D940-468E-BDD9-68C3CFEFC42D}" presName="hSp" presStyleCnt="0"/>
      <dgm:spPr/>
    </dgm:pt>
    <dgm:pt modelId="{F97B036D-91F1-4AD6-A98F-A390D7295B92}" type="pres">
      <dgm:prSet presAssocID="{072EFC21-D940-468E-BDD9-68C3CFEFC42D}" presName="vProcSp" presStyleCnt="0"/>
      <dgm:spPr/>
    </dgm:pt>
    <dgm:pt modelId="{E24B2041-C837-4AFA-8AA4-78B484045190}" type="pres">
      <dgm:prSet presAssocID="{072EFC21-D940-468E-BDD9-68C3CFEFC42D}" presName="vSp1" presStyleCnt="0"/>
      <dgm:spPr/>
    </dgm:pt>
    <dgm:pt modelId="{57B5A2DB-6ECF-4888-BDEE-82E23BB4A044}" type="pres">
      <dgm:prSet presAssocID="{072EFC21-D940-468E-BDD9-68C3CFEFC42D}" presName="simulatedConn" presStyleLbl="solidFgAcc1" presStyleIdx="5" presStyleCnt="6"/>
      <dgm:spPr/>
    </dgm:pt>
    <dgm:pt modelId="{3871D519-3C61-4C95-BF53-D07F6ACF4C46}" type="pres">
      <dgm:prSet presAssocID="{072EFC21-D940-468E-BDD9-68C3CFEFC42D}" presName="vSp2" presStyleCnt="0"/>
      <dgm:spPr/>
    </dgm:pt>
    <dgm:pt modelId="{B2D2ED40-71B8-4D64-B91D-E0D4CAE96DD1}" type="pres">
      <dgm:prSet presAssocID="{072EFC21-D940-468E-BDD9-68C3CFEFC42D}" presName="sibTrans" presStyleCnt="0"/>
      <dgm:spPr/>
    </dgm:pt>
    <dgm:pt modelId="{ECF8B1A9-0402-4249-94F0-66D38033FD31}" type="pres">
      <dgm:prSet presAssocID="{F494723F-E03D-47B5-9614-E7FCCE6D6F7B}" presName="compositeNode" presStyleCnt="0">
        <dgm:presLayoutVars>
          <dgm:bulletEnabled val="1"/>
        </dgm:presLayoutVars>
      </dgm:prSet>
      <dgm:spPr/>
    </dgm:pt>
    <dgm:pt modelId="{95DBFFAB-AC5A-4C42-A77C-E4A87D897312}" type="pres">
      <dgm:prSet presAssocID="{F494723F-E03D-47B5-9614-E7FCCE6D6F7B}" presName="bgRect" presStyleLbl="node1" presStyleIdx="6" presStyleCnt="7" custScaleX="97931"/>
      <dgm:spPr/>
      <dgm:t>
        <a:bodyPr/>
        <a:lstStyle/>
        <a:p>
          <a:endParaRPr lang="en-US"/>
        </a:p>
      </dgm:t>
    </dgm:pt>
    <dgm:pt modelId="{7FC8FDE8-6BFC-4499-81E3-D81B6E9829F5}" type="pres">
      <dgm:prSet presAssocID="{F494723F-E03D-47B5-9614-E7FCCE6D6F7B}" presName="parentNode" presStyleLbl="node1" presStyleIdx="6" presStyleCnt="7">
        <dgm:presLayoutVars>
          <dgm:chMax val="0"/>
          <dgm:bulletEnabled val="1"/>
        </dgm:presLayoutVars>
      </dgm:prSet>
      <dgm:spPr/>
      <dgm:t>
        <a:bodyPr/>
        <a:lstStyle/>
        <a:p>
          <a:endParaRPr lang="en-US"/>
        </a:p>
      </dgm:t>
    </dgm:pt>
    <dgm:pt modelId="{26D255E5-9C96-4C08-8CE4-95D937F4B8EB}" type="pres">
      <dgm:prSet presAssocID="{F494723F-E03D-47B5-9614-E7FCCE6D6F7B}" presName="childNode" presStyleLbl="node1" presStyleIdx="6" presStyleCnt="7">
        <dgm:presLayoutVars>
          <dgm:bulletEnabled val="1"/>
        </dgm:presLayoutVars>
      </dgm:prSet>
      <dgm:spPr/>
      <dgm:t>
        <a:bodyPr/>
        <a:lstStyle/>
        <a:p>
          <a:endParaRPr lang="en-US"/>
        </a:p>
      </dgm:t>
    </dgm:pt>
  </dgm:ptLst>
  <dgm:cxnLst>
    <dgm:cxn modelId="{462A77E8-6A6B-4AAF-9105-A61C18445BA6}" type="presOf" srcId="{4D363955-BAB3-4455-B8DC-9F09D6473B7F}" destId="{545E1325-46B9-49EE-B087-41EDFB21B9BA}" srcOrd="0" destOrd="0" presId="urn:microsoft.com/office/officeart/2005/8/layout/hProcess7"/>
    <dgm:cxn modelId="{B7A691F0-3173-437D-9345-61B469191ADF}" srcId="{47D5910D-5A50-40E7-9EDB-FF71FAB406EC}" destId="{C5825AF7-152A-42DB-9AE4-2FC391C82583}" srcOrd="0" destOrd="0" parTransId="{CAC253D0-B34E-4FAB-A15D-6C13DEA0F0C5}" sibTransId="{29D69488-03B4-4C52-A3A4-2C3652BC87C9}"/>
    <dgm:cxn modelId="{E1CF3AEC-B0C2-46D0-B621-CC31DECEA575}" type="presOf" srcId="{01971D2A-2E0C-4CBA-AD20-CAB8C398A036}" destId="{26D255E5-9C96-4C08-8CE4-95D937F4B8EB}" srcOrd="0" destOrd="0" presId="urn:microsoft.com/office/officeart/2005/8/layout/hProcess7"/>
    <dgm:cxn modelId="{66CA1E18-1C16-495F-9435-70575AD0038D}" srcId="{7D445AD1-4B4D-4C4E-A9D1-29812423F6C4}" destId="{B3357BD1-0573-44C5-842F-208149DCA956}" srcOrd="0" destOrd="0" parTransId="{100E9408-F1A3-4065-A0D2-EDA0715BC1B2}" sibTransId="{D8AA7DEE-DEEB-40FD-AECC-3961FFDF6DE8}"/>
    <dgm:cxn modelId="{93521C5A-D30C-4E5D-9A6D-7B401CEAD133}" type="presOf" srcId="{A51A8323-A06B-4F65-89D4-F6EEE28CBA00}" destId="{FD46FF6D-4E38-404C-9840-C7C9CB6F3654}" srcOrd="0" destOrd="0" presId="urn:microsoft.com/office/officeart/2005/8/layout/hProcess7"/>
    <dgm:cxn modelId="{A9E386BC-BC79-4EDC-8223-D8A8C2F7C975}" type="presOf" srcId="{731F76D3-0915-4BEF-BE45-B0E519A28C40}" destId="{E77FC8A5-E74F-4176-8A16-B431A6F25576}" srcOrd="1" destOrd="0" presId="urn:microsoft.com/office/officeart/2005/8/layout/hProcess7"/>
    <dgm:cxn modelId="{0C533793-D7C5-41E7-872E-EDC6436B8907}" type="presOf" srcId="{7BF0E11D-5802-4D5E-9B1F-11A7F0426BB6}" destId="{95C82581-5935-4CD9-9CE8-139AEDF00492}" srcOrd="0" destOrd="0" presId="urn:microsoft.com/office/officeart/2005/8/layout/hProcess7"/>
    <dgm:cxn modelId="{139F0E4B-6F45-46CA-8446-086E9D7D4502}" type="presOf" srcId="{7D445AD1-4B4D-4C4E-A9D1-29812423F6C4}" destId="{28D476D3-9EB2-4D02-BD8C-EEB5D33984B2}" srcOrd="1" destOrd="0" presId="urn:microsoft.com/office/officeart/2005/8/layout/hProcess7"/>
    <dgm:cxn modelId="{0776A30B-4EAD-4B83-B131-AD0C7C58A76B}" srcId="{F494723F-E03D-47B5-9614-E7FCCE6D6F7B}" destId="{01971D2A-2E0C-4CBA-AD20-CAB8C398A036}" srcOrd="0" destOrd="0" parTransId="{2F63A2C2-4C17-4310-B887-98631F6F9413}" sibTransId="{F688CDF8-C83C-4151-A7B0-C19D33F69418}"/>
    <dgm:cxn modelId="{B534677E-287C-4DCD-9A81-FCDE9FF77014}" srcId="{47D5910D-5A50-40E7-9EDB-FF71FAB406EC}" destId="{7D445AD1-4B4D-4C4E-A9D1-29812423F6C4}" srcOrd="5" destOrd="0" parTransId="{EE81D355-501D-4B31-BF0A-0FF1507385C9}" sibTransId="{072EFC21-D940-468E-BDD9-68C3CFEFC42D}"/>
    <dgm:cxn modelId="{ABC9121D-2CD9-4C59-82AD-567115B8ECE2}" type="presOf" srcId="{47D5910D-5A50-40E7-9EDB-FF71FAB406EC}" destId="{D185617B-21EA-41A4-99B1-428B1A6E5188}" srcOrd="0" destOrd="0" presId="urn:microsoft.com/office/officeart/2005/8/layout/hProcess7"/>
    <dgm:cxn modelId="{65728A88-E49C-4D0D-ADE5-93174E178BB2}" type="presOf" srcId="{F494723F-E03D-47B5-9614-E7FCCE6D6F7B}" destId="{7FC8FDE8-6BFC-4499-81E3-D81B6E9829F5}" srcOrd="1" destOrd="0" presId="urn:microsoft.com/office/officeart/2005/8/layout/hProcess7"/>
    <dgm:cxn modelId="{777BAC8C-238C-4AFF-A7EB-57093124FB3C}" type="presOf" srcId="{F4BAC925-A288-47DB-8219-BE98AAC745E2}" destId="{BD888224-52AC-4A90-8711-CC0495F7CEC8}" srcOrd="1" destOrd="0" presId="urn:microsoft.com/office/officeart/2005/8/layout/hProcess7"/>
    <dgm:cxn modelId="{F6FBF36D-C0E0-4052-BCBC-AD9B58A2145E}" type="presOf" srcId="{924C95DE-7E6C-42EB-80E0-A0004E4260CE}" destId="{1F2E24B4-175E-48AC-97E2-FD59F59E68BA}" srcOrd="1" destOrd="0" presId="urn:microsoft.com/office/officeart/2005/8/layout/hProcess7"/>
    <dgm:cxn modelId="{DC0E1EA2-B3F3-4FA5-91F2-A7DBDC26BBAF}" type="presOf" srcId="{924C95DE-7E6C-42EB-80E0-A0004E4260CE}" destId="{15BEEDC2-1F59-47CF-9B4B-D2BA41A772BD}" srcOrd="0" destOrd="0" presId="urn:microsoft.com/office/officeart/2005/8/layout/hProcess7"/>
    <dgm:cxn modelId="{3C638252-AA36-494E-9157-1B3DFDCDFF0F}" srcId="{47D5910D-5A50-40E7-9EDB-FF71FAB406EC}" destId="{F4BAC925-A288-47DB-8219-BE98AAC745E2}" srcOrd="2" destOrd="0" parTransId="{1178BFBF-E30F-4975-93E1-04952A85A45B}" sibTransId="{8974702E-401C-40AF-BD18-C8199FA838BC}"/>
    <dgm:cxn modelId="{DF6449AE-26CF-48B7-8C20-029CB6AD7061}" srcId="{47D5910D-5A50-40E7-9EDB-FF71FAB406EC}" destId="{7BF0E11D-5802-4D5E-9B1F-11A7F0426BB6}" srcOrd="3" destOrd="0" parTransId="{0456DEF6-2A14-449D-9FB7-86A8CC05C4AA}" sibTransId="{FF800DD4-19C1-495B-B6DF-D5E1AB4F1F46}"/>
    <dgm:cxn modelId="{5496D24E-46BF-4523-9ED4-FADDF7B16AC2}" srcId="{47D5910D-5A50-40E7-9EDB-FF71FAB406EC}" destId="{924C95DE-7E6C-42EB-80E0-A0004E4260CE}" srcOrd="1" destOrd="0" parTransId="{36CC2594-F3F4-49A2-A65D-BA455F27EEC4}" sibTransId="{9578B478-AFCF-4040-A77D-5F7157553CAC}"/>
    <dgm:cxn modelId="{B7AA222C-791B-4D92-81B7-C50DE37BAA66}" srcId="{C5825AF7-152A-42DB-9AE4-2FC391C82583}" destId="{11D5D3D2-39F8-4D14-BFD2-0E2A9CE3A0CE}" srcOrd="0" destOrd="0" parTransId="{52CFDA6A-6EB7-45B0-9B50-954E1F4C2F9C}" sibTransId="{C55B4377-0004-4F79-8A08-ECCD2BB5CEA7}"/>
    <dgm:cxn modelId="{F7C519AB-40F1-4C22-9C83-D1E081313FAC}" srcId="{47D5910D-5A50-40E7-9EDB-FF71FAB406EC}" destId="{F494723F-E03D-47B5-9614-E7FCCE6D6F7B}" srcOrd="6" destOrd="0" parTransId="{B0ED159B-F27B-4FC5-BB69-2681715A2F02}" sibTransId="{88D0639F-98B3-4150-BF8E-FB4F18B6D083}"/>
    <dgm:cxn modelId="{F211A513-8431-4663-92AB-05CC5A563E4E}" type="presOf" srcId="{C5825AF7-152A-42DB-9AE4-2FC391C82583}" destId="{F7EF9030-B52F-494F-B10B-DA45A00DE201}" srcOrd="0" destOrd="0" presId="urn:microsoft.com/office/officeart/2005/8/layout/hProcess7"/>
    <dgm:cxn modelId="{DE8DA9A9-246E-4415-BF5E-B87F19538206}" type="presOf" srcId="{7BF0E11D-5802-4D5E-9B1F-11A7F0426BB6}" destId="{E6E4DC39-2EDA-4604-9C47-65A5BE1615FF}" srcOrd="1" destOrd="0" presId="urn:microsoft.com/office/officeart/2005/8/layout/hProcess7"/>
    <dgm:cxn modelId="{35C4C591-49C2-47F7-8991-40E4C1666D7C}" type="presOf" srcId="{731F76D3-0915-4BEF-BE45-B0E519A28C40}" destId="{7A10EB17-1816-452C-8982-762E92720BDE}" srcOrd="0" destOrd="0" presId="urn:microsoft.com/office/officeart/2005/8/layout/hProcess7"/>
    <dgm:cxn modelId="{92BF077A-9A3C-49F8-A263-42C15E5008AE}" srcId="{47D5910D-5A50-40E7-9EDB-FF71FAB406EC}" destId="{731F76D3-0915-4BEF-BE45-B0E519A28C40}" srcOrd="4" destOrd="0" parTransId="{AE2092EE-3756-4B36-9443-6CC0F6D3C999}" sibTransId="{D490C7DC-CC1F-4B31-BC1D-CF452268482D}"/>
    <dgm:cxn modelId="{F14D1212-D657-4F72-9175-4084355C013B}" type="presOf" srcId="{7D445AD1-4B4D-4C4E-A9D1-29812423F6C4}" destId="{7AF40E3A-15A5-4D83-90D6-D09206279D54}" srcOrd="0" destOrd="0" presId="urn:microsoft.com/office/officeart/2005/8/layout/hProcess7"/>
    <dgm:cxn modelId="{7D252A5F-84FB-429B-884B-1768DF631B25}" type="presOf" srcId="{C5825AF7-152A-42DB-9AE4-2FC391C82583}" destId="{223A6BA8-1565-4E19-8BFD-6B1DDF8278F9}" srcOrd="1" destOrd="0" presId="urn:microsoft.com/office/officeart/2005/8/layout/hProcess7"/>
    <dgm:cxn modelId="{7E85E534-B84A-4BCD-8543-A257AD515045}" type="presOf" srcId="{11D5D3D2-39F8-4D14-BFD2-0E2A9CE3A0CE}" destId="{AC690B7D-FB15-46C5-946F-E7B6AB7A80A4}" srcOrd="0" destOrd="0" presId="urn:microsoft.com/office/officeart/2005/8/layout/hProcess7"/>
    <dgm:cxn modelId="{FDAAE01B-4D1C-49FB-8B48-E522B83630D0}" srcId="{731F76D3-0915-4BEF-BE45-B0E519A28C40}" destId="{4D363955-BAB3-4455-B8DC-9F09D6473B7F}" srcOrd="0" destOrd="0" parTransId="{71D46BF3-19DB-4496-8D7D-8C5FD4FA4782}" sibTransId="{9A34246A-6245-464F-82EC-2E8FECE68051}"/>
    <dgm:cxn modelId="{E986CE70-7101-4602-838F-D822E1F90FD1}" type="presOf" srcId="{F4BAC925-A288-47DB-8219-BE98AAC745E2}" destId="{905FED6F-206C-4204-90DD-0AC39D8C61C6}" srcOrd="0" destOrd="0" presId="urn:microsoft.com/office/officeart/2005/8/layout/hProcess7"/>
    <dgm:cxn modelId="{CDFE9256-359C-4E01-8A35-E48B8F35DA40}" type="presOf" srcId="{A56B185A-4EC1-4449-9EDD-84311375143E}" destId="{F86CF1F1-471F-4945-8F77-6E4E2D342E80}" srcOrd="0" destOrd="0" presId="urn:microsoft.com/office/officeart/2005/8/layout/hProcess7"/>
    <dgm:cxn modelId="{3EDFB92A-E800-49FF-9DD0-11F8938FFB9E}" srcId="{7BF0E11D-5802-4D5E-9B1F-11A7F0426BB6}" destId="{78C4E9BB-4684-4B1B-B206-3BA77F2817DF}" srcOrd="0" destOrd="0" parTransId="{C960D8A1-FD1D-458C-9BCD-02398A057A7F}" sibTransId="{79882B8D-6220-484C-8F83-89E3CC8F180E}"/>
    <dgm:cxn modelId="{06DFF4F4-FE81-4717-9D99-079124923A28}" srcId="{924C95DE-7E6C-42EB-80E0-A0004E4260CE}" destId="{A56B185A-4EC1-4449-9EDD-84311375143E}" srcOrd="0" destOrd="0" parTransId="{DA3E8546-AE3F-4109-B745-CA583E3C0038}" sibTransId="{62184B88-8EF9-4EC7-B78B-005F9C912FB0}"/>
    <dgm:cxn modelId="{346AE8D0-8E51-4582-8782-414D633F7C55}" srcId="{F4BAC925-A288-47DB-8219-BE98AAC745E2}" destId="{A51A8323-A06B-4F65-89D4-F6EEE28CBA00}" srcOrd="0" destOrd="0" parTransId="{2A766523-F23F-4285-BF2C-A7B08D24E568}" sibTransId="{FCAE0BCC-C6BD-4C47-A575-8D147CE90824}"/>
    <dgm:cxn modelId="{931979C4-3EBF-46B6-9935-4DD463F238C6}" type="presOf" srcId="{78C4E9BB-4684-4B1B-B206-3BA77F2817DF}" destId="{105ED2A6-F7A0-4AC3-B2E5-DFAF649F2FB1}" srcOrd="0" destOrd="0" presId="urn:microsoft.com/office/officeart/2005/8/layout/hProcess7"/>
    <dgm:cxn modelId="{B09462EC-E5BD-429F-982A-33F8C7A8B8F5}" type="presOf" srcId="{B3357BD1-0573-44C5-842F-208149DCA956}" destId="{30EFE225-0BFA-465B-B090-3518F9641362}" srcOrd="0" destOrd="0" presId="urn:microsoft.com/office/officeart/2005/8/layout/hProcess7"/>
    <dgm:cxn modelId="{0BC297CC-FA91-4AB8-BA4E-EE85EEE40C77}" type="presOf" srcId="{F494723F-E03D-47B5-9614-E7FCCE6D6F7B}" destId="{95DBFFAB-AC5A-4C42-A77C-E4A87D897312}" srcOrd="0" destOrd="0" presId="urn:microsoft.com/office/officeart/2005/8/layout/hProcess7"/>
    <dgm:cxn modelId="{B0C2A429-C3D9-4CAC-8B55-E307D42C151D}" type="presParOf" srcId="{D185617B-21EA-41A4-99B1-428B1A6E5188}" destId="{FAFF8C5B-6584-4002-8846-DBB697C2C6C1}" srcOrd="0" destOrd="0" presId="urn:microsoft.com/office/officeart/2005/8/layout/hProcess7"/>
    <dgm:cxn modelId="{1A942535-0B18-4A2E-B134-C4F7CA739AA2}" type="presParOf" srcId="{FAFF8C5B-6584-4002-8846-DBB697C2C6C1}" destId="{F7EF9030-B52F-494F-B10B-DA45A00DE201}" srcOrd="0" destOrd="0" presId="urn:microsoft.com/office/officeart/2005/8/layout/hProcess7"/>
    <dgm:cxn modelId="{FD67277E-89AA-4173-9DA2-001DA989643D}" type="presParOf" srcId="{FAFF8C5B-6584-4002-8846-DBB697C2C6C1}" destId="{223A6BA8-1565-4E19-8BFD-6B1DDF8278F9}" srcOrd="1" destOrd="0" presId="urn:microsoft.com/office/officeart/2005/8/layout/hProcess7"/>
    <dgm:cxn modelId="{305AC60E-00CD-4E3C-8CF1-5B3397BD62A0}" type="presParOf" srcId="{FAFF8C5B-6584-4002-8846-DBB697C2C6C1}" destId="{AC690B7D-FB15-46C5-946F-E7B6AB7A80A4}" srcOrd="2" destOrd="0" presId="urn:microsoft.com/office/officeart/2005/8/layout/hProcess7"/>
    <dgm:cxn modelId="{9D5F7019-A517-4531-A57E-76E44F1DEA5C}" type="presParOf" srcId="{D185617B-21EA-41A4-99B1-428B1A6E5188}" destId="{8AAFDF52-64D4-430B-B762-E47317B5B401}" srcOrd="1" destOrd="0" presId="urn:microsoft.com/office/officeart/2005/8/layout/hProcess7"/>
    <dgm:cxn modelId="{35D0A511-540E-4A96-881E-D08BBF1C8B4E}" type="presParOf" srcId="{D185617B-21EA-41A4-99B1-428B1A6E5188}" destId="{0C0E746B-66E7-4EFD-9EF5-E51637781FFC}" srcOrd="2" destOrd="0" presId="urn:microsoft.com/office/officeart/2005/8/layout/hProcess7"/>
    <dgm:cxn modelId="{DBC80FF5-5EC3-4C4E-A65D-8036A0FAAFC6}" type="presParOf" srcId="{0C0E746B-66E7-4EFD-9EF5-E51637781FFC}" destId="{A942DCAA-BA1C-41D8-9447-41B4594DC70B}" srcOrd="0" destOrd="0" presId="urn:microsoft.com/office/officeart/2005/8/layout/hProcess7"/>
    <dgm:cxn modelId="{F411AB71-F76E-436F-80AD-34DC1319C4D2}" type="presParOf" srcId="{0C0E746B-66E7-4EFD-9EF5-E51637781FFC}" destId="{5B0317A9-806D-461B-828A-8C60E30118C2}" srcOrd="1" destOrd="0" presId="urn:microsoft.com/office/officeart/2005/8/layout/hProcess7"/>
    <dgm:cxn modelId="{6543E939-0FFC-4304-98B7-2D0705901C8F}" type="presParOf" srcId="{0C0E746B-66E7-4EFD-9EF5-E51637781FFC}" destId="{D7DDA0DF-F980-444C-BE3C-7CAA1F3C821A}" srcOrd="2" destOrd="0" presId="urn:microsoft.com/office/officeart/2005/8/layout/hProcess7"/>
    <dgm:cxn modelId="{0DC24356-AB6D-47DC-933E-B852FF088DD6}" type="presParOf" srcId="{D185617B-21EA-41A4-99B1-428B1A6E5188}" destId="{665856B7-35B3-451C-AE01-79115EAAA65C}" srcOrd="3" destOrd="0" presId="urn:microsoft.com/office/officeart/2005/8/layout/hProcess7"/>
    <dgm:cxn modelId="{B96C8D6F-62FC-40A5-A0D2-474C22F04122}" type="presParOf" srcId="{D185617B-21EA-41A4-99B1-428B1A6E5188}" destId="{85D54BB2-51F1-49D4-B86E-553D1C6BCA5E}" srcOrd="4" destOrd="0" presId="urn:microsoft.com/office/officeart/2005/8/layout/hProcess7"/>
    <dgm:cxn modelId="{4960DBE1-2C28-4494-B268-DAE890CE8735}" type="presParOf" srcId="{85D54BB2-51F1-49D4-B86E-553D1C6BCA5E}" destId="{15BEEDC2-1F59-47CF-9B4B-D2BA41A772BD}" srcOrd="0" destOrd="0" presId="urn:microsoft.com/office/officeart/2005/8/layout/hProcess7"/>
    <dgm:cxn modelId="{9CA28976-CD72-40AD-A653-359810D50D4B}" type="presParOf" srcId="{85D54BB2-51F1-49D4-B86E-553D1C6BCA5E}" destId="{1F2E24B4-175E-48AC-97E2-FD59F59E68BA}" srcOrd="1" destOrd="0" presId="urn:microsoft.com/office/officeart/2005/8/layout/hProcess7"/>
    <dgm:cxn modelId="{B97B5B98-7C9C-40A9-9C71-B707F14FECE2}" type="presParOf" srcId="{85D54BB2-51F1-49D4-B86E-553D1C6BCA5E}" destId="{F86CF1F1-471F-4945-8F77-6E4E2D342E80}" srcOrd="2" destOrd="0" presId="urn:microsoft.com/office/officeart/2005/8/layout/hProcess7"/>
    <dgm:cxn modelId="{C9C34B74-3065-474E-A333-7FA779FACA89}" type="presParOf" srcId="{D185617B-21EA-41A4-99B1-428B1A6E5188}" destId="{F02E1668-9CC4-492A-975C-89773E14DCFB}" srcOrd="5" destOrd="0" presId="urn:microsoft.com/office/officeart/2005/8/layout/hProcess7"/>
    <dgm:cxn modelId="{BF5DABB5-7226-4B87-AFB3-9C10390A191A}" type="presParOf" srcId="{D185617B-21EA-41A4-99B1-428B1A6E5188}" destId="{E078FE68-8657-4904-A254-40C8333981E6}" srcOrd="6" destOrd="0" presId="urn:microsoft.com/office/officeart/2005/8/layout/hProcess7"/>
    <dgm:cxn modelId="{0864A0D5-4F83-43F5-9D63-217B8870E083}" type="presParOf" srcId="{E078FE68-8657-4904-A254-40C8333981E6}" destId="{D4BF63EE-8AE6-407C-A68A-FF754AC86ACF}" srcOrd="0" destOrd="0" presId="urn:microsoft.com/office/officeart/2005/8/layout/hProcess7"/>
    <dgm:cxn modelId="{8B2D33C7-039D-4613-A363-B2E1C0B57039}" type="presParOf" srcId="{E078FE68-8657-4904-A254-40C8333981E6}" destId="{F604BE23-6B32-410A-ABAA-A28AF048759E}" srcOrd="1" destOrd="0" presId="urn:microsoft.com/office/officeart/2005/8/layout/hProcess7"/>
    <dgm:cxn modelId="{6320A060-D07F-491C-8FA2-F56ADD1AD917}" type="presParOf" srcId="{E078FE68-8657-4904-A254-40C8333981E6}" destId="{59AEA11A-D67E-45B9-88CC-1A03DAB57DFC}" srcOrd="2" destOrd="0" presId="urn:microsoft.com/office/officeart/2005/8/layout/hProcess7"/>
    <dgm:cxn modelId="{765660AC-1539-4E7A-BC4C-862CDC015D5A}" type="presParOf" srcId="{D185617B-21EA-41A4-99B1-428B1A6E5188}" destId="{0BE1BDD7-8E0D-41DB-B137-F844C9AB7298}" srcOrd="7" destOrd="0" presId="urn:microsoft.com/office/officeart/2005/8/layout/hProcess7"/>
    <dgm:cxn modelId="{405F1D79-78ED-48C3-A0AD-42AF65E645A2}" type="presParOf" srcId="{D185617B-21EA-41A4-99B1-428B1A6E5188}" destId="{1428A674-96DC-411E-89B8-7992BF353DAF}" srcOrd="8" destOrd="0" presId="urn:microsoft.com/office/officeart/2005/8/layout/hProcess7"/>
    <dgm:cxn modelId="{DFBB3516-4571-4437-988C-8B25E5E0BAC6}" type="presParOf" srcId="{1428A674-96DC-411E-89B8-7992BF353DAF}" destId="{905FED6F-206C-4204-90DD-0AC39D8C61C6}" srcOrd="0" destOrd="0" presId="urn:microsoft.com/office/officeart/2005/8/layout/hProcess7"/>
    <dgm:cxn modelId="{58F57397-693D-4CA6-AC78-49B363334B30}" type="presParOf" srcId="{1428A674-96DC-411E-89B8-7992BF353DAF}" destId="{BD888224-52AC-4A90-8711-CC0495F7CEC8}" srcOrd="1" destOrd="0" presId="urn:microsoft.com/office/officeart/2005/8/layout/hProcess7"/>
    <dgm:cxn modelId="{E15ADDE4-A66E-4948-9F85-350E4C4BA454}" type="presParOf" srcId="{1428A674-96DC-411E-89B8-7992BF353DAF}" destId="{FD46FF6D-4E38-404C-9840-C7C9CB6F3654}" srcOrd="2" destOrd="0" presId="urn:microsoft.com/office/officeart/2005/8/layout/hProcess7"/>
    <dgm:cxn modelId="{0689086D-D249-4248-A44E-F2837128580A}" type="presParOf" srcId="{D185617B-21EA-41A4-99B1-428B1A6E5188}" destId="{8724DD18-6748-40C7-865D-805D6923462B}" srcOrd="9" destOrd="0" presId="urn:microsoft.com/office/officeart/2005/8/layout/hProcess7"/>
    <dgm:cxn modelId="{88B83B12-028F-45DF-8312-519EE3AE0B9E}" type="presParOf" srcId="{D185617B-21EA-41A4-99B1-428B1A6E5188}" destId="{359A0C24-E9BD-4E48-9E39-4E51965B2686}" srcOrd="10" destOrd="0" presId="urn:microsoft.com/office/officeart/2005/8/layout/hProcess7"/>
    <dgm:cxn modelId="{175F5E8E-115C-422B-AFA8-83B71A5FEA38}" type="presParOf" srcId="{359A0C24-E9BD-4E48-9E39-4E51965B2686}" destId="{FAA32B60-6E13-4251-96E5-D8020268FA6F}" srcOrd="0" destOrd="0" presId="urn:microsoft.com/office/officeart/2005/8/layout/hProcess7"/>
    <dgm:cxn modelId="{114D703D-0766-49FF-BB26-C002977A8077}" type="presParOf" srcId="{359A0C24-E9BD-4E48-9E39-4E51965B2686}" destId="{C02BEFE1-A765-4124-9DC9-A04589280D62}" srcOrd="1" destOrd="0" presId="urn:microsoft.com/office/officeart/2005/8/layout/hProcess7"/>
    <dgm:cxn modelId="{8E6D91C8-89D1-4D2D-A04F-C0DF8514517B}" type="presParOf" srcId="{359A0C24-E9BD-4E48-9E39-4E51965B2686}" destId="{DC54ED3C-EC92-4DAF-9A9C-10EC3867D720}" srcOrd="2" destOrd="0" presId="urn:microsoft.com/office/officeart/2005/8/layout/hProcess7"/>
    <dgm:cxn modelId="{E0ECD54B-2EB1-474B-BE8E-E49A1F400C40}" type="presParOf" srcId="{D185617B-21EA-41A4-99B1-428B1A6E5188}" destId="{2FBA14F4-8F95-4B30-996E-2351CA39A69D}" srcOrd="11" destOrd="0" presId="urn:microsoft.com/office/officeart/2005/8/layout/hProcess7"/>
    <dgm:cxn modelId="{632FBD2A-E93F-4588-8AE6-AE6B0A028787}" type="presParOf" srcId="{D185617B-21EA-41A4-99B1-428B1A6E5188}" destId="{205531AC-8945-45B7-B3B1-9EC95D28BD06}" srcOrd="12" destOrd="0" presId="urn:microsoft.com/office/officeart/2005/8/layout/hProcess7"/>
    <dgm:cxn modelId="{7EE3B37B-204E-4F7A-8F46-5B753067D682}" type="presParOf" srcId="{205531AC-8945-45B7-B3B1-9EC95D28BD06}" destId="{95C82581-5935-4CD9-9CE8-139AEDF00492}" srcOrd="0" destOrd="0" presId="urn:microsoft.com/office/officeart/2005/8/layout/hProcess7"/>
    <dgm:cxn modelId="{46045B72-A378-44B9-A540-42C538E10213}" type="presParOf" srcId="{205531AC-8945-45B7-B3B1-9EC95D28BD06}" destId="{E6E4DC39-2EDA-4604-9C47-65A5BE1615FF}" srcOrd="1" destOrd="0" presId="urn:microsoft.com/office/officeart/2005/8/layout/hProcess7"/>
    <dgm:cxn modelId="{2CBEE0E8-5F68-4C28-A7B8-644BD1E5651E}" type="presParOf" srcId="{205531AC-8945-45B7-B3B1-9EC95D28BD06}" destId="{105ED2A6-F7A0-4AC3-B2E5-DFAF649F2FB1}" srcOrd="2" destOrd="0" presId="urn:microsoft.com/office/officeart/2005/8/layout/hProcess7"/>
    <dgm:cxn modelId="{32EBF1DF-DEB6-4317-B3DA-91E4CFF812F3}" type="presParOf" srcId="{D185617B-21EA-41A4-99B1-428B1A6E5188}" destId="{43B2017F-28D3-4869-88AD-5636E0419666}" srcOrd="13" destOrd="0" presId="urn:microsoft.com/office/officeart/2005/8/layout/hProcess7"/>
    <dgm:cxn modelId="{1A295564-8A14-4B50-9BCA-8846E38963DA}" type="presParOf" srcId="{D185617B-21EA-41A4-99B1-428B1A6E5188}" destId="{BEF399C6-93D4-4F20-845C-73E8985FE7FD}" srcOrd="14" destOrd="0" presId="urn:microsoft.com/office/officeart/2005/8/layout/hProcess7"/>
    <dgm:cxn modelId="{CD5E26E8-77E7-4593-8B55-0C3C25816EA1}" type="presParOf" srcId="{BEF399C6-93D4-4F20-845C-73E8985FE7FD}" destId="{A08D0268-BB72-42EB-BBC8-7FE63A743D1C}" srcOrd="0" destOrd="0" presId="urn:microsoft.com/office/officeart/2005/8/layout/hProcess7"/>
    <dgm:cxn modelId="{BDE74C60-8F3A-4B11-AC33-54F7E7B14C51}" type="presParOf" srcId="{BEF399C6-93D4-4F20-845C-73E8985FE7FD}" destId="{9C1D16B2-CBB8-4231-A80F-5103F1C60470}" srcOrd="1" destOrd="0" presId="urn:microsoft.com/office/officeart/2005/8/layout/hProcess7"/>
    <dgm:cxn modelId="{7A856A3E-B3C4-4E75-B010-B12A91AFFE6E}" type="presParOf" srcId="{BEF399C6-93D4-4F20-845C-73E8985FE7FD}" destId="{F607D2B4-1835-4055-AEFE-B1037FE93EBF}" srcOrd="2" destOrd="0" presId="urn:microsoft.com/office/officeart/2005/8/layout/hProcess7"/>
    <dgm:cxn modelId="{91AB2BBF-717A-402E-A0CB-B5468BA3C6F4}" type="presParOf" srcId="{D185617B-21EA-41A4-99B1-428B1A6E5188}" destId="{1B085671-0969-4B99-8AD0-E55974B501DA}" srcOrd="15" destOrd="0" presId="urn:microsoft.com/office/officeart/2005/8/layout/hProcess7"/>
    <dgm:cxn modelId="{1495FAE8-8838-4D48-A538-10F24C2451A3}" type="presParOf" srcId="{D185617B-21EA-41A4-99B1-428B1A6E5188}" destId="{8994A817-FA4F-42F5-B5F0-5D31466520A8}" srcOrd="16" destOrd="0" presId="urn:microsoft.com/office/officeart/2005/8/layout/hProcess7"/>
    <dgm:cxn modelId="{A0EE4BE5-7A25-4D5C-985F-BEC3DD8AC85D}" type="presParOf" srcId="{8994A817-FA4F-42F5-B5F0-5D31466520A8}" destId="{7A10EB17-1816-452C-8982-762E92720BDE}" srcOrd="0" destOrd="0" presId="urn:microsoft.com/office/officeart/2005/8/layout/hProcess7"/>
    <dgm:cxn modelId="{E180D688-8760-4DC4-8B26-A612DC653DE8}" type="presParOf" srcId="{8994A817-FA4F-42F5-B5F0-5D31466520A8}" destId="{E77FC8A5-E74F-4176-8A16-B431A6F25576}" srcOrd="1" destOrd="0" presId="urn:microsoft.com/office/officeart/2005/8/layout/hProcess7"/>
    <dgm:cxn modelId="{8CED40B4-1B3C-4145-BA6B-2586872FE470}" type="presParOf" srcId="{8994A817-FA4F-42F5-B5F0-5D31466520A8}" destId="{545E1325-46B9-49EE-B087-41EDFB21B9BA}" srcOrd="2" destOrd="0" presId="urn:microsoft.com/office/officeart/2005/8/layout/hProcess7"/>
    <dgm:cxn modelId="{B49B1700-7462-45B0-BDE8-6A89B422B9FE}" type="presParOf" srcId="{D185617B-21EA-41A4-99B1-428B1A6E5188}" destId="{25AE9602-1ECC-426D-9170-1508D6701724}" srcOrd="17" destOrd="0" presId="urn:microsoft.com/office/officeart/2005/8/layout/hProcess7"/>
    <dgm:cxn modelId="{83D70968-5F88-42CE-8695-13CC5F10809D}" type="presParOf" srcId="{D185617B-21EA-41A4-99B1-428B1A6E5188}" destId="{B3D2507A-C489-43F5-80E4-BD309E1AA73E}" srcOrd="18" destOrd="0" presId="urn:microsoft.com/office/officeart/2005/8/layout/hProcess7"/>
    <dgm:cxn modelId="{6BC10B43-9F52-4FFD-839A-C6C1C69E44DA}" type="presParOf" srcId="{B3D2507A-C489-43F5-80E4-BD309E1AA73E}" destId="{320A4363-715A-4D5E-8344-1A0F8BE09EB0}" srcOrd="0" destOrd="0" presId="urn:microsoft.com/office/officeart/2005/8/layout/hProcess7"/>
    <dgm:cxn modelId="{C22F3C7F-2381-4CE7-92B1-45953CCA5343}" type="presParOf" srcId="{B3D2507A-C489-43F5-80E4-BD309E1AA73E}" destId="{618C4864-EDBD-4547-9C9C-948CF7ACC320}" srcOrd="1" destOrd="0" presId="urn:microsoft.com/office/officeart/2005/8/layout/hProcess7"/>
    <dgm:cxn modelId="{BBD3D82A-E39F-4A19-AC35-753F449576C4}" type="presParOf" srcId="{B3D2507A-C489-43F5-80E4-BD309E1AA73E}" destId="{B7953250-D2AD-41D4-93C4-FB3709E1CA82}" srcOrd="2" destOrd="0" presId="urn:microsoft.com/office/officeart/2005/8/layout/hProcess7"/>
    <dgm:cxn modelId="{350A8092-BFF2-4682-8067-54F67EB4222A}" type="presParOf" srcId="{D185617B-21EA-41A4-99B1-428B1A6E5188}" destId="{7228C519-8DED-43EF-8DA0-DA4F180F934A}" srcOrd="19" destOrd="0" presId="urn:microsoft.com/office/officeart/2005/8/layout/hProcess7"/>
    <dgm:cxn modelId="{B5A16E99-D7DA-4B7E-9D13-9D005E602D16}" type="presParOf" srcId="{D185617B-21EA-41A4-99B1-428B1A6E5188}" destId="{28E4920B-0A4F-4AA4-BA00-8686D413B190}" srcOrd="20" destOrd="0" presId="urn:microsoft.com/office/officeart/2005/8/layout/hProcess7"/>
    <dgm:cxn modelId="{C6439572-B996-4F8A-9F82-F39403A2BFEB}" type="presParOf" srcId="{28E4920B-0A4F-4AA4-BA00-8686D413B190}" destId="{7AF40E3A-15A5-4D83-90D6-D09206279D54}" srcOrd="0" destOrd="0" presId="urn:microsoft.com/office/officeart/2005/8/layout/hProcess7"/>
    <dgm:cxn modelId="{747786AB-27B1-4A00-8B81-A0C675D7BBB6}" type="presParOf" srcId="{28E4920B-0A4F-4AA4-BA00-8686D413B190}" destId="{28D476D3-9EB2-4D02-BD8C-EEB5D33984B2}" srcOrd="1" destOrd="0" presId="urn:microsoft.com/office/officeart/2005/8/layout/hProcess7"/>
    <dgm:cxn modelId="{B124BB65-B64C-41BC-B8E5-349F1969FFF3}" type="presParOf" srcId="{28E4920B-0A4F-4AA4-BA00-8686D413B190}" destId="{30EFE225-0BFA-465B-B090-3518F9641362}" srcOrd="2" destOrd="0" presId="urn:microsoft.com/office/officeart/2005/8/layout/hProcess7"/>
    <dgm:cxn modelId="{B9D0FB6D-AB12-4584-90B4-A26F52B206EE}" type="presParOf" srcId="{D185617B-21EA-41A4-99B1-428B1A6E5188}" destId="{47383BD6-4265-4E45-913F-179C1CBCC9C3}" srcOrd="21" destOrd="0" presId="urn:microsoft.com/office/officeart/2005/8/layout/hProcess7"/>
    <dgm:cxn modelId="{F5B8B3EF-0847-4FBB-9FFF-05467E2963C4}" type="presParOf" srcId="{D185617B-21EA-41A4-99B1-428B1A6E5188}" destId="{F97B036D-91F1-4AD6-A98F-A390D7295B92}" srcOrd="22" destOrd="0" presId="urn:microsoft.com/office/officeart/2005/8/layout/hProcess7"/>
    <dgm:cxn modelId="{0A183922-5B8D-41C2-A3F1-27DD518E4AB7}" type="presParOf" srcId="{F97B036D-91F1-4AD6-A98F-A390D7295B92}" destId="{E24B2041-C837-4AFA-8AA4-78B484045190}" srcOrd="0" destOrd="0" presId="urn:microsoft.com/office/officeart/2005/8/layout/hProcess7"/>
    <dgm:cxn modelId="{CAB9FF6D-CB80-469F-853E-4B5CE03DD877}" type="presParOf" srcId="{F97B036D-91F1-4AD6-A98F-A390D7295B92}" destId="{57B5A2DB-6ECF-4888-BDEE-82E23BB4A044}" srcOrd="1" destOrd="0" presId="urn:microsoft.com/office/officeart/2005/8/layout/hProcess7"/>
    <dgm:cxn modelId="{35740165-8498-461D-BC94-EF0BE5E179DC}" type="presParOf" srcId="{F97B036D-91F1-4AD6-A98F-A390D7295B92}" destId="{3871D519-3C61-4C95-BF53-D07F6ACF4C46}" srcOrd="2" destOrd="0" presId="urn:microsoft.com/office/officeart/2005/8/layout/hProcess7"/>
    <dgm:cxn modelId="{51176B33-83CC-4F24-B3EA-2EAC7D55E812}" type="presParOf" srcId="{D185617B-21EA-41A4-99B1-428B1A6E5188}" destId="{B2D2ED40-71B8-4D64-B91D-E0D4CAE96DD1}" srcOrd="23" destOrd="0" presId="urn:microsoft.com/office/officeart/2005/8/layout/hProcess7"/>
    <dgm:cxn modelId="{72402C17-021E-43AF-B34F-8599841E5112}" type="presParOf" srcId="{D185617B-21EA-41A4-99B1-428B1A6E5188}" destId="{ECF8B1A9-0402-4249-94F0-66D38033FD31}" srcOrd="24" destOrd="0" presId="urn:microsoft.com/office/officeart/2005/8/layout/hProcess7"/>
    <dgm:cxn modelId="{5B2BDF89-5C35-467B-9D4B-81FDC4DFA484}" type="presParOf" srcId="{ECF8B1A9-0402-4249-94F0-66D38033FD31}" destId="{95DBFFAB-AC5A-4C42-A77C-E4A87D897312}" srcOrd="0" destOrd="0" presId="urn:microsoft.com/office/officeart/2005/8/layout/hProcess7"/>
    <dgm:cxn modelId="{18427BDD-9060-42AB-904D-CF04A358326D}" type="presParOf" srcId="{ECF8B1A9-0402-4249-94F0-66D38033FD31}" destId="{7FC8FDE8-6BFC-4499-81E3-D81B6E9829F5}" srcOrd="1" destOrd="0" presId="urn:microsoft.com/office/officeart/2005/8/layout/hProcess7"/>
    <dgm:cxn modelId="{8E2C7A84-20EA-412A-9CA3-DD17383366BD}" type="presParOf" srcId="{ECF8B1A9-0402-4249-94F0-66D38033FD31}" destId="{26D255E5-9C96-4C08-8CE4-95D937F4B8EB}" srcOrd="2" destOrd="0" presId="urn:microsoft.com/office/officeart/2005/8/layout/hProcess7"/>
  </dgm:cxnLst>
  <dgm:bg>
    <a:noFill/>
  </dgm:bg>
  <dgm:whole/>
  <dgm:extLst>
    <a:ext uri="http://schemas.microsoft.com/office/drawing/2008/diagram">
      <dsp:dataModelExt xmlns:dsp="http://schemas.microsoft.com/office/drawing/2008/diagram" xmlns=""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7D5910D-5A50-40E7-9EDB-FF71FAB406EC}" type="doc">
      <dgm:prSet loTypeId="urn:microsoft.com/office/officeart/2005/8/layout/hProcess7" loCatId="list" qsTypeId="urn:microsoft.com/office/officeart/2005/8/quickstyle/3d1" qsCatId="3D" csTypeId="urn:microsoft.com/office/officeart/2005/8/colors/accent1_2#4" csCatId="accent1" phldr="1"/>
      <dgm:spPr/>
      <dgm:t>
        <a:bodyPr/>
        <a:lstStyle/>
        <a:p>
          <a:endParaRPr lang="en-US"/>
        </a:p>
      </dgm:t>
    </dgm:pt>
    <dgm:pt modelId="{C5825AF7-152A-42DB-9AE4-2FC391C82583}">
      <dgm:prSet phldrT="[Text]"/>
      <dgm:spPr>
        <a:blipFill rotWithShape="0">
          <a:blip xmlns:r="http://schemas.openxmlformats.org/officeDocument/2006/relationships" r:embed="rId1">
            <a:lum bright="70000" contrast="-70000"/>
          </a:blip>
          <a:stretch>
            <a:fillRect/>
          </a:stretch>
        </a:blipFill>
      </dgm:spPr>
      <dgm:t>
        <a:bodyPr/>
        <a:lstStyle/>
        <a:p>
          <a:r>
            <a:rPr lang="en-US" dirty="0"/>
            <a:t>PWS</a:t>
          </a:r>
        </a:p>
      </dgm:t>
    </dgm:pt>
    <dgm:pt modelId="{CAC253D0-B34E-4FAB-A15D-6C13DEA0F0C5}" type="parTrans" cxnId="{B7A691F0-3173-437D-9345-61B469191ADF}">
      <dgm:prSet/>
      <dgm:spPr/>
      <dgm:t>
        <a:bodyPr/>
        <a:lstStyle/>
        <a:p>
          <a:endParaRPr lang="en-US"/>
        </a:p>
      </dgm:t>
    </dgm:pt>
    <dgm:pt modelId="{29D69488-03B4-4C52-A3A4-2C3652BC87C9}" type="sibTrans" cxnId="{B7A691F0-3173-437D-9345-61B469191ADF}">
      <dgm:prSet/>
      <dgm:spPr/>
      <dgm:t>
        <a:bodyPr/>
        <a:lstStyle/>
        <a:p>
          <a:endParaRPr lang="en-US"/>
        </a:p>
      </dgm:t>
    </dgm:pt>
    <dgm:pt modelId="{11D5D3D2-39F8-4D14-BFD2-0E2A9CE3A0CE}">
      <dgm:prSet phldrT="[Text]" custT="1"/>
      <dgm:spPr/>
      <dgm:t>
        <a:bodyPr/>
        <a:lstStyle/>
        <a:p>
          <a:pPr>
            <a:lnSpc>
              <a:spcPct val="100000"/>
            </a:lnSpc>
            <a:spcAft>
              <a:spcPts val="0"/>
            </a:spcAft>
          </a:pPr>
          <a:endParaRPr lang="en-US" sz="1200" b="1" dirty="0" smtClean="0">
            <a:solidFill>
              <a:schemeClr val="tx1"/>
            </a:solidFill>
          </a:endParaRPr>
        </a:p>
        <a:p>
          <a:pPr>
            <a:lnSpc>
              <a:spcPct val="90000"/>
            </a:lnSpc>
            <a:spcAft>
              <a:spcPct val="35000"/>
            </a:spcAft>
          </a:pPr>
          <a:r>
            <a:rPr lang="en-US" sz="2400" b="1" dirty="0" smtClean="0">
              <a:solidFill>
                <a:schemeClr val="tx1"/>
              </a:solidFill>
              <a:effectLst>
                <a:outerShdw blurRad="38100" dist="38100" dir="2700000" algn="tl">
                  <a:srgbClr val="000000">
                    <a:alpha val="43137"/>
                  </a:srgbClr>
                </a:outerShdw>
              </a:effectLst>
            </a:rPr>
            <a:t>Home</a:t>
          </a:r>
          <a:endParaRPr lang="en-US" sz="2400" b="1" dirty="0">
            <a:solidFill>
              <a:schemeClr val="tx1"/>
            </a:solidFill>
            <a:effectLst>
              <a:outerShdw blurRad="38100" dist="38100" dir="2700000" algn="tl">
                <a:srgbClr val="000000">
                  <a:alpha val="43137"/>
                </a:srgbClr>
              </a:outerShdw>
            </a:effectLst>
          </a:endParaRPr>
        </a:p>
      </dgm:t>
    </dgm:pt>
    <dgm:pt modelId="{52CFDA6A-6EB7-45B0-9B50-954E1F4C2F9C}" type="parTrans" cxnId="{B7AA222C-791B-4D92-81B7-C50DE37BAA66}">
      <dgm:prSet/>
      <dgm:spPr/>
      <dgm:t>
        <a:bodyPr/>
        <a:lstStyle/>
        <a:p>
          <a:endParaRPr lang="en-US"/>
        </a:p>
      </dgm:t>
    </dgm:pt>
    <dgm:pt modelId="{C55B4377-0004-4F79-8A08-ECCD2BB5CEA7}" type="sibTrans" cxnId="{B7AA222C-791B-4D92-81B7-C50DE37BAA66}">
      <dgm:prSet/>
      <dgm:spPr/>
      <dgm:t>
        <a:bodyPr/>
        <a:lstStyle/>
        <a:p>
          <a:endParaRPr lang="en-US"/>
        </a:p>
      </dgm:t>
    </dgm:pt>
    <dgm:pt modelId="{924C95DE-7E6C-42EB-80E0-A0004E4260CE}">
      <dgm:prSet phldrT="[Text]"/>
      <dgm:spPr>
        <a:blipFill rotWithShape="0">
          <a:blip xmlns:r="http://schemas.openxmlformats.org/officeDocument/2006/relationships" r:embed="rId2">
            <a:lum/>
          </a:blip>
          <a:stretch>
            <a:fillRect/>
          </a:stretch>
        </a:blipFill>
      </dgm:spPr>
      <dgm:t>
        <a:bodyPr/>
        <a:lstStyle/>
        <a:p>
          <a:r>
            <a:rPr lang="en-US" dirty="0"/>
            <a:t>PWS</a:t>
          </a:r>
        </a:p>
      </dgm:t>
    </dgm:pt>
    <dgm:pt modelId="{36CC2594-F3F4-49A2-A65D-BA455F27EEC4}" type="parTrans" cxnId="{5496D24E-46BF-4523-9ED4-FADDF7B16AC2}">
      <dgm:prSet/>
      <dgm:spPr/>
      <dgm:t>
        <a:bodyPr/>
        <a:lstStyle/>
        <a:p>
          <a:endParaRPr lang="en-US"/>
        </a:p>
      </dgm:t>
    </dgm:pt>
    <dgm:pt modelId="{9578B478-AFCF-4040-A77D-5F7157553CAC}" type="sibTrans" cxnId="{5496D24E-46BF-4523-9ED4-FADDF7B16AC2}">
      <dgm:prSet/>
      <dgm:spPr/>
      <dgm:t>
        <a:bodyPr/>
        <a:lstStyle/>
        <a:p>
          <a:endParaRPr lang="en-US"/>
        </a:p>
      </dgm:t>
    </dgm:pt>
    <dgm:pt modelId="{A56B185A-4EC1-4449-9EDD-84311375143E}">
      <dgm:prSet phldrT="[Text]" custT="1"/>
      <dgm:spPr/>
      <dgm:t>
        <a:bodyPr/>
        <a:lstStyle/>
        <a:p>
          <a:r>
            <a:rPr lang="en-US" sz="2400" b="1" dirty="0">
              <a:solidFill>
                <a:schemeClr val="bg1"/>
              </a:solidFill>
              <a:effectLst>
                <a:outerShdw blurRad="38100" dist="38100" dir="2700000" algn="tl">
                  <a:srgbClr val="000000">
                    <a:alpha val="43137"/>
                  </a:srgbClr>
                </a:outerShdw>
              </a:effectLst>
            </a:rPr>
            <a:t>My Account</a:t>
          </a:r>
        </a:p>
      </dgm:t>
    </dgm:pt>
    <dgm:pt modelId="{DA3E8546-AE3F-4109-B745-CA583E3C0038}" type="parTrans" cxnId="{06DFF4F4-FE81-4717-9D99-079124923A28}">
      <dgm:prSet/>
      <dgm:spPr/>
      <dgm:t>
        <a:bodyPr/>
        <a:lstStyle/>
        <a:p>
          <a:endParaRPr lang="en-US"/>
        </a:p>
      </dgm:t>
    </dgm:pt>
    <dgm:pt modelId="{62184B88-8EF9-4EC7-B78B-005F9C912FB0}" type="sibTrans" cxnId="{06DFF4F4-FE81-4717-9D99-079124923A28}">
      <dgm:prSet/>
      <dgm:spPr/>
      <dgm:t>
        <a:bodyPr/>
        <a:lstStyle/>
        <a:p>
          <a:endParaRPr lang="en-US"/>
        </a:p>
      </dgm:t>
    </dgm:pt>
    <dgm:pt modelId="{F4BAC925-A288-47DB-8219-BE98AAC745E2}">
      <dgm:prSet phldrT="[Text]"/>
      <dgm:spPr>
        <a:blipFill rotWithShape="0">
          <a:blip xmlns:r="http://schemas.openxmlformats.org/officeDocument/2006/relationships" r:embed="rId3">
            <a:lum bright="35000" contrast="-45000"/>
          </a:blip>
          <a:stretch>
            <a:fillRect/>
          </a:stretch>
        </a:blipFill>
      </dgm:spPr>
      <dgm:t>
        <a:bodyPr/>
        <a:lstStyle/>
        <a:p>
          <a:r>
            <a:rPr lang="en-US" dirty="0"/>
            <a:t>PWS</a:t>
          </a:r>
        </a:p>
      </dgm:t>
    </dgm:pt>
    <dgm:pt modelId="{1178BFBF-E30F-4975-93E1-04952A85A45B}" type="parTrans" cxnId="{3C638252-AA36-494E-9157-1B3DFDCDFF0F}">
      <dgm:prSet/>
      <dgm:spPr/>
      <dgm:t>
        <a:bodyPr/>
        <a:lstStyle/>
        <a:p>
          <a:endParaRPr lang="en-US"/>
        </a:p>
      </dgm:t>
    </dgm:pt>
    <dgm:pt modelId="{8974702E-401C-40AF-BD18-C8199FA838BC}" type="sibTrans" cxnId="{3C638252-AA36-494E-9157-1B3DFDCDFF0F}">
      <dgm:prSet/>
      <dgm:spPr/>
      <dgm:t>
        <a:bodyPr/>
        <a:lstStyle/>
        <a:p>
          <a:endParaRPr lang="en-US"/>
        </a:p>
      </dgm:t>
    </dgm:pt>
    <dgm:pt modelId="{A51A8323-A06B-4F65-89D4-F6EEE28CBA00}">
      <dgm:prSet phldrT="[Text]" custT="1"/>
      <dgm:spPr/>
      <dgm:t>
        <a:bodyPr/>
        <a:lstStyle/>
        <a:p>
          <a:r>
            <a:rPr lang="en-US" sz="2400" b="1" dirty="0">
              <a:effectLst>
                <a:outerShdw blurRad="38100" dist="38100" dir="2700000" algn="tl">
                  <a:srgbClr val="000000">
                    <a:alpha val="43137"/>
                  </a:srgbClr>
                </a:outerShdw>
              </a:effectLst>
            </a:rPr>
            <a:t>Sell Water</a:t>
          </a:r>
        </a:p>
      </dgm:t>
    </dgm:pt>
    <dgm:pt modelId="{2A766523-F23F-4285-BF2C-A7B08D24E568}" type="parTrans" cxnId="{346AE8D0-8E51-4582-8782-414D633F7C55}">
      <dgm:prSet/>
      <dgm:spPr/>
      <dgm:t>
        <a:bodyPr/>
        <a:lstStyle/>
        <a:p>
          <a:endParaRPr lang="en-US"/>
        </a:p>
      </dgm:t>
    </dgm:pt>
    <dgm:pt modelId="{FCAE0BCC-C6BD-4C47-A575-8D147CE90824}" type="sibTrans" cxnId="{346AE8D0-8E51-4582-8782-414D633F7C55}">
      <dgm:prSet/>
      <dgm:spPr/>
      <dgm:t>
        <a:bodyPr/>
        <a:lstStyle/>
        <a:p>
          <a:endParaRPr lang="en-US"/>
        </a:p>
      </dgm:t>
    </dgm:pt>
    <dgm:pt modelId="{7BF0E11D-5802-4D5E-9B1F-11A7F0426BB6}">
      <dgm:prSet phldrT="[Text]"/>
      <dgm:spPr>
        <a:blipFill rotWithShape="0">
          <a:blip xmlns:r="http://schemas.openxmlformats.org/officeDocument/2006/relationships" r:embed="rId4">
            <a:lum bright="35000" contrast="-45000"/>
          </a:blip>
          <a:stretch>
            <a:fillRect/>
          </a:stretch>
        </a:blipFill>
      </dgm:spPr>
      <dgm:t>
        <a:bodyPr/>
        <a:lstStyle/>
        <a:p>
          <a:r>
            <a:rPr lang="en-US" dirty="0"/>
            <a:t>PWS</a:t>
          </a:r>
        </a:p>
      </dgm:t>
    </dgm:pt>
    <dgm:pt modelId="{0456DEF6-2A14-449D-9FB7-86A8CC05C4AA}" type="parTrans" cxnId="{DF6449AE-26CF-48B7-8C20-029CB6AD7061}">
      <dgm:prSet/>
      <dgm:spPr/>
      <dgm:t>
        <a:bodyPr/>
        <a:lstStyle/>
        <a:p>
          <a:endParaRPr lang="en-US"/>
        </a:p>
      </dgm:t>
    </dgm:pt>
    <dgm:pt modelId="{FF800DD4-19C1-495B-B6DF-D5E1AB4F1F46}" type="sibTrans" cxnId="{DF6449AE-26CF-48B7-8C20-029CB6AD7061}">
      <dgm:prSet/>
      <dgm:spPr/>
      <dgm:t>
        <a:bodyPr/>
        <a:lstStyle/>
        <a:p>
          <a:endParaRPr lang="en-US"/>
        </a:p>
      </dgm:t>
    </dgm:pt>
    <dgm:pt modelId="{78C4E9BB-4684-4B1B-B206-3BA77F2817DF}">
      <dgm:prSet phldrT="[Text]" custT="1"/>
      <dgm:spPr/>
      <dgm:t>
        <a:bodyPr/>
        <a:lstStyle/>
        <a:p>
          <a:r>
            <a:rPr lang="en-US" sz="2400" b="1" dirty="0">
              <a:solidFill>
                <a:schemeClr val="bg1"/>
              </a:solidFill>
              <a:effectLst>
                <a:outerShdw blurRad="38100" dist="38100" dir="2700000" algn="tl">
                  <a:srgbClr val="000000">
                    <a:alpha val="43137"/>
                  </a:srgbClr>
                </a:outerShdw>
              </a:effectLst>
            </a:rPr>
            <a:t>Buy Water</a:t>
          </a:r>
        </a:p>
      </dgm:t>
    </dgm:pt>
    <dgm:pt modelId="{C960D8A1-FD1D-458C-9BCD-02398A057A7F}" type="parTrans" cxnId="{3EDFB92A-E800-49FF-9DD0-11F8938FFB9E}">
      <dgm:prSet/>
      <dgm:spPr/>
      <dgm:t>
        <a:bodyPr/>
        <a:lstStyle/>
        <a:p>
          <a:endParaRPr lang="en-US"/>
        </a:p>
      </dgm:t>
    </dgm:pt>
    <dgm:pt modelId="{79882B8D-6220-484C-8F83-89E3CC8F180E}" type="sibTrans" cxnId="{3EDFB92A-E800-49FF-9DD0-11F8938FFB9E}">
      <dgm:prSet/>
      <dgm:spPr/>
      <dgm:t>
        <a:bodyPr/>
        <a:lstStyle/>
        <a:p>
          <a:endParaRPr lang="en-US"/>
        </a:p>
      </dgm:t>
    </dgm:pt>
    <dgm:pt modelId="{F494723F-E03D-47B5-9614-E7FCCE6D6F7B}">
      <dgm:prSet phldrT="[Text]"/>
      <dgm:spPr>
        <a:blipFill rotWithShape="0">
          <a:blip xmlns:r="http://schemas.openxmlformats.org/officeDocument/2006/relationships" r:embed="rId1">
            <a:lum bright="70000" contrast="-70000"/>
          </a:blip>
          <a:stretch>
            <a:fillRect/>
          </a:stretch>
        </a:blipFill>
      </dgm:spPr>
      <dgm:t>
        <a:bodyPr/>
        <a:lstStyle/>
        <a:p>
          <a:pPr algn="ctr"/>
          <a:r>
            <a:rPr lang="en-US" b="1" dirty="0" smtClean="0">
              <a:solidFill>
                <a:schemeClr val="bg1"/>
              </a:solidFill>
            </a:rPr>
            <a:t>PWS</a:t>
          </a:r>
          <a:endParaRPr lang="en-US" b="1" dirty="0">
            <a:solidFill>
              <a:schemeClr val="bg1"/>
            </a:solidFill>
          </a:endParaRPr>
        </a:p>
      </dgm:t>
    </dgm:pt>
    <dgm:pt modelId="{B0ED159B-F27B-4FC5-BB69-2681715A2F02}" type="parTrans" cxnId="{F7C519AB-40F1-4C22-9C83-D1E081313FAC}">
      <dgm:prSet/>
      <dgm:spPr/>
      <dgm:t>
        <a:bodyPr/>
        <a:lstStyle/>
        <a:p>
          <a:endParaRPr lang="en-US"/>
        </a:p>
      </dgm:t>
    </dgm:pt>
    <dgm:pt modelId="{88D0639F-98B3-4150-BF8E-FB4F18B6D083}" type="sibTrans" cxnId="{F7C519AB-40F1-4C22-9C83-D1E081313FAC}">
      <dgm:prSet/>
      <dgm:spPr/>
      <dgm:t>
        <a:bodyPr/>
        <a:lstStyle/>
        <a:p>
          <a:endParaRPr lang="en-US"/>
        </a:p>
      </dgm:t>
    </dgm:pt>
    <dgm:pt modelId="{01971D2A-2E0C-4CBA-AD20-CAB8C398A036}">
      <dgm:prSet phldrT="[Text]" custT="1"/>
      <dgm:spPr/>
      <dgm:t>
        <a:bodyPr/>
        <a:lstStyle/>
        <a:p>
          <a:pPr algn="ctr">
            <a:lnSpc>
              <a:spcPct val="100000"/>
            </a:lnSpc>
            <a:spcAft>
              <a:spcPts val="0"/>
            </a:spcAft>
          </a:pPr>
          <a:endParaRPr lang="en-US" sz="1050" b="1" dirty="0" smtClean="0">
            <a:solidFill>
              <a:sysClr val="windowText" lastClr="000000"/>
            </a:solidFill>
          </a:endParaRPr>
        </a:p>
        <a:p>
          <a:pPr algn="ctr">
            <a:lnSpc>
              <a:spcPct val="100000"/>
            </a:lnSpc>
            <a:spcAft>
              <a:spcPct val="35000"/>
            </a:spcAft>
          </a:pPr>
          <a:r>
            <a:rPr lang="en-US" sz="2100" b="1" dirty="0" smtClean="0">
              <a:solidFill>
                <a:sysClr val="windowText" lastClr="000000"/>
              </a:solidFill>
              <a:effectLst>
                <a:outerShdw blurRad="38100" dist="38100" dir="2700000" algn="tl">
                  <a:srgbClr val="000000">
                    <a:alpha val="43137"/>
                  </a:srgbClr>
                </a:outerShdw>
              </a:effectLst>
            </a:rPr>
            <a:t>Contact</a:t>
          </a:r>
          <a:endParaRPr lang="en-US" sz="2100" b="1" dirty="0">
            <a:solidFill>
              <a:sysClr val="windowText" lastClr="000000"/>
            </a:solidFill>
            <a:effectLst>
              <a:outerShdw blurRad="38100" dist="38100" dir="2700000" algn="tl">
                <a:srgbClr val="000000">
                  <a:alpha val="43137"/>
                </a:srgbClr>
              </a:outerShdw>
            </a:effectLst>
          </a:endParaRPr>
        </a:p>
      </dgm:t>
    </dgm:pt>
    <dgm:pt modelId="{2F63A2C2-4C17-4310-B887-98631F6F9413}" type="parTrans" cxnId="{0776A30B-4EAD-4B83-B131-AD0C7C58A76B}">
      <dgm:prSet/>
      <dgm:spPr/>
      <dgm:t>
        <a:bodyPr/>
        <a:lstStyle/>
        <a:p>
          <a:endParaRPr lang="en-US"/>
        </a:p>
      </dgm:t>
    </dgm:pt>
    <dgm:pt modelId="{F688CDF8-C83C-4151-A7B0-C19D33F69418}" type="sibTrans" cxnId="{0776A30B-4EAD-4B83-B131-AD0C7C58A76B}">
      <dgm:prSet/>
      <dgm:spPr/>
      <dgm:t>
        <a:bodyPr/>
        <a:lstStyle/>
        <a:p>
          <a:endParaRPr lang="en-US"/>
        </a:p>
      </dgm:t>
    </dgm:pt>
    <dgm:pt modelId="{731F76D3-0915-4BEF-BE45-B0E519A28C40}">
      <dgm:prSet phldrT="[Text]" custT="1"/>
      <dgm:spPr>
        <a:blipFill rotWithShape="0">
          <a:blip xmlns:r="http://schemas.openxmlformats.org/officeDocument/2006/relationships" r:embed="rId5">
            <a:lum bright="35000" contrast="-45000"/>
          </a:blip>
          <a:stretch>
            <a:fillRect/>
          </a:stretch>
        </a:blipFill>
      </dgm:spPr>
      <dgm:t>
        <a:bodyPr/>
        <a:lstStyle/>
        <a:p>
          <a:r>
            <a:rPr lang="en-US" sz="1000" b="1" dirty="0" smtClean="0">
              <a:solidFill>
                <a:schemeClr val="bg1"/>
              </a:solidFill>
            </a:rPr>
            <a:t>PWS</a:t>
          </a:r>
          <a:endParaRPr lang="en-US" sz="2000" b="1" dirty="0">
            <a:solidFill>
              <a:schemeClr val="bg1"/>
            </a:solidFill>
          </a:endParaRPr>
        </a:p>
      </dgm:t>
    </dgm:pt>
    <dgm:pt modelId="{AE2092EE-3756-4B36-9443-6CC0F6D3C999}" type="parTrans" cxnId="{92BF077A-9A3C-49F8-A263-42C15E5008AE}">
      <dgm:prSet/>
      <dgm:spPr/>
      <dgm:t>
        <a:bodyPr/>
        <a:lstStyle/>
        <a:p>
          <a:endParaRPr lang="en-US"/>
        </a:p>
      </dgm:t>
    </dgm:pt>
    <dgm:pt modelId="{D490C7DC-CC1F-4B31-BC1D-CF452268482D}" type="sibTrans" cxnId="{92BF077A-9A3C-49F8-A263-42C15E5008AE}">
      <dgm:prSet/>
      <dgm:spPr/>
      <dgm:t>
        <a:bodyPr/>
        <a:lstStyle/>
        <a:p>
          <a:endParaRPr lang="en-US"/>
        </a:p>
      </dgm:t>
    </dgm:pt>
    <dgm:pt modelId="{4D363955-BAB3-4455-B8DC-9F09D6473B7F}">
      <dgm:prSet phldrT="[Text]" custT="1"/>
      <dgm:spPr/>
      <dgm:t>
        <a:bodyPr/>
        <a:lstStyle/>
        <a:p>
          <a:r>
            <a:rPr lang="en-US" sz="2100" b="1" dirty="0" smtClean="0">
              <a:solidFill>
                <a:schemeClr val="bg1"/>
              </a:solidFill>
              <a:effectLst>
                <a:outerShdw blurRad="38100" dist="38100" dir="2700000" algn="tl">
                  <a:srgbClr val="000000">
                    <a:alpha val="43137"/>
                  </a:srgbClr>
                </a:outerShdw>
              </a:effectLst>
            </a:rPr>
            <a:t>Market Results</a:t>
          </a:r>
          <a:endParaRPr lang="en-US" sz="2100" b="1" dirty="0">
            <a:solidFill>
              <a:schemeClr val="bg1"/>
            </a:solidFill>
            <a:effectLst>
              <a:outerShdw blurRad="38100" dist="38100" dir="2700000" algn="tl">
                <a:srgbClr val="000000">
                  <a:alpha val="43137"/>
                </a:srgbClr>
              </a:outerShdw>
            </a:effectLst>
          </a:endParaRPr>
        </a:p>
      </dgm:t>
    </dgm:pt>
    <dgm:pt modelId="{71D46BF3-19DB-4496-8D7D-8C5FD4FA4782}" type="parTrans" cxnId="{FDAAE01B-4D1C-49FB-8B48-E522B83630D0}">
      <dgm:prSet/>
      <dgm:spPr/>
      <dgm:t>
        <a:bodyPr/>
        <a:lstStyle/>
        <a:p>
          <a:endParaRPr lang="en-US"/>
        </a:p>
      </dgm:t>
    </dgm:pt>
    <dgm:pt modelId="{9A34246A-6245-464F-82EC-2E8FECE68051}" type="sibTrans" cxnId="{FDAAE01B-4D1C-49FB-8B48-E522B83630D0}">
      <dgm:prSet/>
      <dgm:spPr/>
      <dgm:t>
        <a:bodyPr/>
        <a:lstStyle/>
        <a:p>
          <a:endParaRPr lang="en-US"/>
        </a:p>
      </dgm:t>
    </dgm:pt>
    <dgm:pt modelId="{7D445AD1-4B4D-4C4E-A9D1-29812423F6C4}">
      <dgm:prSet phldrT="[Text]" custT="1"/>
      <dgm:spPr>
        <a:blipFill rotWithShape="0">
          <a:blip xmlns:r="http://schemas.openxmlformats.org/officeDocument/2006/relationships" r:embed="rId6">
            <a:lum bright="35000" contrast="-45000"/>
          </a:blip>
          <a:stretch>
            <a:fillRect/>
          </a:stretch>
        </a:blipFill>
      </dgm:spPr>
      <dgm:t>
        <a:bodyPr/>
        <a:lstStyle/>
        <a:p>
          <a:r>
            <a:rPr lang="en-US" sz="1000" b="1" dirty="0" smtClean="0">
              <a:solidFill>
                <a:schemeClr val="bg1"/>
              </a:solidFill>
            </a:rPr>
            <a:t>PWS</a:t>
          </a:r>
          <a:endParaRPr lang="en-US" sz="1000" b="1" dirty="0">
            <a:solidFill>
              <a:schemeClr val="bg1"/>
            </a:solidFill>
          </a:endParaRPr>
        </a:p>
      </dgm:t>
    </dgm:pt>
    <dgm:pt modelId="{EE81D355-501D-4B31-BF0A-0FF1507385C9}" type="parTrans" cxnId="{B534677E-287C-4DCD-9A81-FCDE9FF77014}">
      <dgm:prSet/>
      <dgm:spPr/>
      <dgm:t>
        <a:bodyPr/>
        <a:lstStyle/>
        <a:p>
          <a:endParaRPr lang="en-US"/>
        </a:p>
      </dgm:t>
    </dgm:pt>
    <dgm:pt modelId="{072EFC21-D940-468E-BDD9-68C3CFEFC42D}" type="sibTrans" cxnId="{B534677E-287C-4DCD-9A81-FCDE9FF77014}">
      <dgm:prSet/>
      <dgm:spPr/>
      <dgm:t>
        <a:bodyPr/>
        <a:lstStyle/>
        <a:p>
          <a:endParaRPr lang="en-US"/>
        </a:p>
      </dgm:t>
    </dgm:pt>
    <dgm:pt modelId="{B3357BD1-0573-44C5-842F-208149DCA956}">
      <dgm:prSet phldrT="[Text]" custT="1"/>
      <dgm:spPr/>
      <dgm:t>
        <a:bodyPr/>
        <a:lstStyle/>
        <a:p>
          <a:r>
            <a:rPr lang="en-US" sz="2100" b="1" dirty="0" smtClean="0">
              <a:solidFill>
                <a:schemeClr val="bg1"/>
              </a:solidFill>
              <a:effectLst>
                <a:outerShdw blurRad="38100" dist="38100" dir="2700000" algn="tl">
                  <a:srgbClr val="000000">
                    <a:alpha val="43137"/>
                  </a:srgbClr>
                </a:outerShdw>
              </a:effectLst>
            </a:rPr>
            <a:t>Market Rules</a:t>
          </a:r>
          <a:endParaRPr lang="en-US" sz="2100" b="1" dirty="0">
            <a:solidFill>
              <a:schemeClr val="bg1"/>
            </a:solidFill>
            <a:effectLst>
              <a:outerShdw blurRad="38100" dist="38100" dir="2700000" algn="tl">
                <a:srgbClr val="000000">
                  <a:alpha val="43137"/>
                </a:srgbClr>
              </a:outerShdw>
            </a:effectLst>
          </a:endParaRPr>
        </a:p>
      </dgm:t>
    </dgm:pt>
    <dgm:pt modelId="{100E9408-F1A3-4065-A0D2-EDA0715BC1B2}" type="parTrans" cxnId="{66CA1E18-1C16-495F-9435-70575AD0038D}">
      <dgm:prSet/>
      <dgm:spPr/>
      <dgm:t>
        <a:bodyPr/>
        <a:lstStyle/>
        <a:p>
          <a:endParaRPr lang="en-US"/>
        </a:p>
      </dgm:t>
    </dgm:pt>
    <dgm:pt modelId="{D8AA7DEE-DEEB-40FD-AECC-3961FFDF6DE8}" type="sibTrans" cxnId="{66CA1E18-1C16-495F-9435-70575AD0038D}">
      <dgm:prSet/>
      <dgm:spPr/>
      <dgm:t>
        <a:bodyPr/>
        <a:lstStyle/>
        <a:p>
          <a:endParaRPr lang="en-US"/>
        </a:p>
      </dgm:t>
    </dgm:pt>
    <dgm:pt modelId="{D185617B-21EA-41A4-99B1-428B1A6E5188}" type="pres">
      <dgm:prSet presAssocID="{47D5910D-5A50-40E7-9EDB-FF71FAB406EC}" presName="Name0" presStyleCnt="0">
        <dgm:presLayoutVars>
          <dgm:dir/>
          <dgm:animLvl val="lvl"/>
          <dgm:resizeHandles val="exact"/>
        </dgm:presLayoutVars>
      </dgm:prSet>
      <dgm:spPr/>
      <dgm:t>
        <a:bodyPr/>
        <a:lstStyle/>
        <a:p>
          <a:endParaRPr lang="en-US"/>
        </a:p>
      </dgm:t>
    </dgm:pt>
    <dgm:pt modelId="{FAFF8C5B-6584-4002-8846-DBB697C2C6C1}" type="pres">
      <dgm:prSet presAssocID="{C5825AF7-152A-42DB-9AE4-2FC391C82583}" presName="compositeNode" presStyleCnt="0">
        <dgm:presLayoutVars>
          <dgm:bulletEnabled val="1"/>
        </dgm:presLayoutVars>
      </dgm:prSet>
      <dgm:spPr/>
    </dgm:pt>
    <dgm:pt modelId="{F7EF9030-B52F-494F-B10B-DA45A00DE201}" type="pres">
      <dgm:prSet presAssocID="{C5825AF7-152A-42DB-9AE4-2FC391C82583}" presName="bgRect" presStyleLbl="node1" presStyleIdx="0" presStyleCnt="7" custScaleX="99081"/>
      <dgm:spPr/>
      <dgm:t>
        <a:bodyPr/>
        <a:lstStyle/>
        <a:p>
          <a:endParaRPr lang="en-US"/>
        </a:p>
      </dgm:t>
    </dgm:pt>
    <dgm:pt modelId="{223A6BA8-1565-4E19-8BFD-6B1DDF8278F9}" type="pres">
      <dgm:prSet presAssocID="{C5825AF7-152A-42DB-9AE4-2FC391C82583}" presName="parentNode" presStyleLbl="node1" presStyleIdx="0" presStyleCnt="7">
        <dgm:presLayoutVars>
          <dgm:chMax val="0"/>
          <dgm:bulletEnabled val="1"/>
        </dgm:presLayoutVars>
      </dgm:prSet>
      <dgm:spPr/>
      <dgm:t>
        <a:bodyPr/>
        <a:lstStyle/>
        <a:p>
          <a:endParaRPr lang="en-US"/>
        </a:p>
      </dgm:t>
    </dgm:pt>
    <dgm:pt modelId="{AC690B7D-FB15-46C5-946F-E7B6AB7A80A4}" type="pres">
      <dgm:prSet presAssocID="{C5825AF7-152A-42DB-9AE4-2FC391C82583}" presName="childNode" presStyleLbl="node1" presStyleIdx="0" presStyleCnt="7">
        <dgm:presLayoutVars>
          <dgm:bulletEnabled val="1"/>
        </dgm:presLayoutVars>
      </dgm:prSet>
      <dgm:spPr/>
      <dgm:t>
        <a:bodyPr/>
        <a:lstStyle/>
        <a:p>
          <a:endParaRPr lang="en-US"/>
        </a:p>
      </dgm:t>
    </dgm:pt>
    <dgm:pt modelId="{8AAFDF52-64D4-430B-B762-E47317B5B401}" type="pres">
      <dgm:prSet presAssocID="{29D69488-03B4-4C52-A3A4-2C3652BC87C9}" presName="hSp" presStyleCnt="0"/>
      <dgm:spPr/>
    </dgm:pt>
    <dgm:pt modelId="{0C0E746B-66E7-4EFD-9EF5-E51637781FFC}" type="pres">
      <dgm:prSet presAssocID="{29D69488-03B4-4C52-A3A4-2C3652BC87C9}" presName="vProcSp" presStyleCnt="0"/>
      <dgm:spPr/>
    </dgm:pt>
    <dgm:pt modelId="{A942DCAA-BA1C-41D8-9447-41B4594DC70B}" type="pres">
      <dgm:prSet presAssocID="{29D69488-03B4-4C52-A3A4-2C3652BC87C9}" presName="vSp1" presStyleCnt="0"/>
      <dgm:spPr/>
    </dgm:pt>
    <dgm:pt modelId="{5B0317A9-806D-461B-828A-8C60E30118C2}" type="pres">
      <dgm:prSet presAssocID="{29D69488-03B4-4C52-A3A4-2C3652BC87C9}" presName="simulatedConn" presStyleLbl="solidFgAcc1" presStyleIdx="0" presStyleCnt="6"/>
      <dgm:spPr/>
    </dgm:pt>
    <dgm:pt modelId="{D7DDA0DF-F980-444C-BE3C-7CAA1F3C821A}" type="pres">
      <dgm:prSet presAssocID="{29D69488-03B4-4C52-A3A4-2C3652BC87C9}" presName="vSp2" presStyleCnt="0"/>
      <dgm:spPr/>
    </dgm:pt>
    <dgm:pt modelId="{665856B7-35B3-451C-AE01-79115EAAA65C}" type="pres">
      <dgm:prSet presAssocID="{29D69488-03B4-4C52-A3A4-2C3652BC87C9}" presName="sibTrans" presStyleCnt="0"/>
      <dgm:spPr/>
    </dgm:pt>
    <dgm:pt modelId="{85D54BB2-51F1-49D4-B86E-553D1C6BCA5E}" type="pres">
      <dgm:prSet presAssocID="{924C95DE-7E6C-42EB-80E0-A0004E4260CE}" presName="compositeNode" presStyleCnt="0">
        <dgm:presLayoutVars>
          <dgm:bulletEnabled val="1"/>
        </dgm:presLayoutVars>
      </dgm:prSet>
      <dgm:spPr/>
    </dgm:pt>
    <dgm:pt modelId="{15BEEDC2-1F59-47CF-9B4B-D2BA41A772BD}" type="pres">
      <dgm:prSet presAssocID="{924C95DE-7E6C-42EB-80E0-A0004E4260CE}" presName="bgRect" presStyleLbl="node1" presStyleIdx="1" presStyleCnt="7" custScaleX="121043"/>
      <dgm:spPr/>
      <dgm:t>
        <a:bodyPr/>
        <a:lstStyle/>
        <a:p>
          <a:endParaRPr lang="en-US"/>
        </a:p>
      </dgm:t>
    </dgm:pt>
    <dgm:pt modelId="{1F2E24B4-175E-48AC-97E2-FD59F59E68BA}" type="pres">
      <dgm:prSet presAssocID="{924C95DE-7E6C-42EB-80E0-A0004E4260CE}" presName="parentNode" presStyleLbl="node1" presStyleIdx="1" presStyleCnt="7">
        <dgm:presLayoutVars>
          <dgm:chMax val="0"/>
          <dgm:bulletEnabled val="1"/>
        </dgm:presLayoutVars>
      </dgm:prSet>
      <dgm:spPr/>
      <dgm:t>
        <a:bodyPr/>
        <a:lstStyle/>
        <a:p>
          <a:endParaRPr lang="en-US"/>
        </a:p>
      </dgm:t>
    </dgm:pt>
    <dgm:pt modelId="{F86CF1F1-471F-4945-8F77-6E4E2D342E80}" type="pres">
      <dgm:prSet presAssocID="{924C95DE-7E6C-42EB-80E0-A0004E4260CE}" presName="childNode" presStyleLbl="node1" presStyleIdx="1" presStyleCnt="7">
        <dgm:presLayoutVars>
          <dgm:bulletEnabled val="1"/>
        </dgm:presLayoutVars>
      </dgm:prSet>
      <dgm:spPr/>
      <dgm:t>
        <a:bodyPr/>
        <a:lstStyle/>
        <a:p>
          <a:endParaRPr lang="en-US"/>
        </a:p>
      </dgm:t>
    </dgm:pt>
    <dgm:pt modelId="{F02E1668-9CC4-492A-975C-89773E14DCFB}" type="pres">
      <dgm:prSet presAssocID="{9578B478-AFCF-4040-A77D-5F7157553CAC}" presName="hSp" presStyleCnt="0"/>
      <dgm:spPr/>
    </dgm:pt>
    <dgm:pt modelId="{E078FE68-8657-4904-A254-40C8333981E6}" type="pres">
      <dgm:prSet presAssocID="{9578B478-AFCF-4040-A77D-5F7157553CAC}" presName="vProcSp" presStyleCnt="0"/>
      <dgm:spPr/>
    </dgm:pt>
    <dgm:pt modelId="{D4BF63EE-8AE6-407C-A68A-FF754AC86ACF}" type="pres">
      <dgm:prSet presAssocID="{9578B478-AFCF-4040-A77D-5F7157553CAC}" presName="vSp1" presStyleCnt="0"/>
      <dgm:spPr/>
    </dgm:pt>
    <dgm:pt modelId="{F604BE23-6B32-410A-ABAA-A28AF048759E}" type="pres">
      <dgm:prSet presAssocID="{9578B478-AFCF-4040-A77D-5F7157553CAC}" presName="simulatedConn" presStyleLbl="solidFgAcc1" presStyleIdx="1" presStyleCnt="6"/>
      <dgm:spPr/>
    </dgm:pt>
    <dgm:pt modelId="{59AEA11A-D67E-45B9-88CC-1A03DAB57DFC}" type="pres">
      <dgm:prSet presAssocID="{9578B478-AFCF-4040-A77D-5F7157553CAC}" presName="vSp2" presStyleCnt="0"/>
      <dgm:spPr/>
    </dgm:pt>
    <dgm:pt modelId="{0BE1BDD7-8E0D-41DB-B137-F844C9AB7298}" type="pres">
      <dgm:prSet presAssocID="{9578B478-AFCF-4040-A77D-5F7157553CAC}" presName="sibTrans" presStyleCnt="0"/>
      <dgm:spPr/>
    </dgm:pt>
    <dgm:pt modelId="{1428A674-96DC-411E-89B8-7992BF353DAF}" type="pres">
      <dgm:prSet presAssocID="{F4BAC925-A288-47DB-8219-BE98AAC745E2}" presName="compositeNode" presStyleCnt="0">
        <dgm:presLayoutVars>
          <dgm:bulletEnabled val="1"/>
        </dgm:presLayoutVars>
      </dgm:prSet>
      <dgm:spPr/>
    </dgm:pt>
    <dgm:pt modelId="{905FED6F-206C-4204-90DD-0AC39D8C61C6}" type="pres">
      <dgm:prSet presAssocID="{F4BAC925-A288-47DB-8219-BE98AAC745E2}" presName="bgRect" presStyleLbl="node1" presStyleIdx="2" presStyleCnt="7" custScaleX="95072" custLinFactNeighborX="-1042"/>
      <dgm:spPr/>
      <dgm:t>
        <a:bodyPr/>
        <a:lstStyle/>
        <a:p>
          <a:endParaRPr lang="en-US"/>
        </a:p>
      </dgm:t>
    </dgm:pt>
    <dgm:pt modelId="{BD888224-52AC-4A90-8711-CC0495F7CEC8}" type="pres">
      <dgm:prSet presAssocID="{F4BAC925-A288-47DB-8219-BE98AAC745E2}" presName="parentNode" presStyleLbl="node1" presStyleIdx="2" presStyleCnt="7">
        <dgm:presLayoutVars>
          <dgm:chMax val="0"/>
          <dgm:bulletEnabled val="1"/>
        </dgm:presLayoutVars>
      </dgm:prSet>
      <dgm:spPr/>
      <dgm:t>
        <a:bodyPr/>
        <a:lstStyle/>
        <a:p>
          <a:endParaRPr lang="en-US"/>
        </a:p>
      </dgm:t>
    </dgm:pt>
    <dgm:pt modelId="{FD46FF6D-4E38-404C-9840-C7C9CB6F3654}" type="pres">
      <dgm:prSet presAssocID="{F4BAC925-A288-47DB-8219-BE98AAC745E2}" presName="childNode" presStyleLbl="node1" presStyleIdx="2" presStyleCnt="7">
        <dgm:presLayoutVars>
          <dgm:bulletEnabled val="1"/>
        </dgm:presLayoutVars>
      </dgm:prSet>
      <dgm:spPr/>
      <dgm:t>
        <a:bodyPr/>
        <a:lstStyle/>
        <a:p>
          <a:endParaRPr lang="en-US"/>
        </a:p>
      </dgm:t>
    </dgm:pt>
    <dgm:pt modelId="{8724DD18-6748-40C7-865D-805D6923462B}" type="pres">
      <dgm:prSet presAssocID="{8974702E-401C-40AF-BD18-C8199FA838BC}" presName="hSp" presStyleCnt="0"/>
      <dgm:spPr/>
    </dgm:pt>
    <dgm:pt modelId="{359A0C24-E9BD-4E48-9E39-4E51965B2686}" type="pres">
      <dgm:prSet presAssocID="{8974702E-401C-40AF-BD18-C8199FA838BC}" presName="vProcSp" presStyleCnt="0"/>
      <dgm:spPr/>
    </dgm:pt>
    <dgm:pt modelId="{FAA32B60-6E13-4251-96E5-D8020268FA6F}" type="pres">
      <dgm:prSet presAssocID="{8974702E-401C-40AF-BD18-C8199FA838BC}" presName="vSp1" presStyleCnt="0"/>
      <dgm:spPr/>
    </dgm:pt>
    <dgm:pt modelId="{C02BEFE1-A765-4124-9DC9-A04589280D62}" type="pres">
      <dgm:prSet presAssocID="{8974702E-401C-40AF-BD18-C8199FA838BC}" presName="simulatedConn" presStyleLbl="solidFgAcc1" presStyleIdx="2" presStyleCnt="6"/>
      <dgm:spPr/>
    </dgm:pt>
    <dgm:pt modelId="{DC54ED3C-EC92-4DAF-9A9C-10EC3867D720}" type="pres">
      <dgm:prSet presAssocID="{8974702E-401C-40AF-BD18-C8199FA838BC}" presName="vSp2" presStyleCnt="0"/>
      <dgm:spPr/>
    </dgm:pt>
    <dgm:pt modelId="{2FBA14F4-8F95-4B30-996E-2351CA39A69D}" type="pres">
      <dgm:prSet presAssocID="{8974702E-401C-40AF-BD18-C8199FA838BC}" presName="sibTrans" presStyleCnt="0"/>
      <dgm:spPr/>
    </dgm:pt>
    <dgm:pt modelId="{205531AC-8945-45B7-B3B1-9EC95D28BD06}" type="pres">
      <dgm:prSet presAssocID="{7BF0E11D-5802-4D5E-9B1F-11A7F0426BB6}" presName="compositeNode" presStyleCnt="0">
        <dgm:presLayoutVars>
          <dgm:bulletEnabled val="1"/>
        </dgm:presLayoutVars>
      </dgm:prSet>
      <dgm:spPr/>
    </dgm:pt>
    <dgm:pt modelId="{95C82581-5935-4CD9-9CE8-139AEDF00492}" type="pres">
      <dgm:prSet presAssocID="{7BF0E11D-5802-4D5E-9B1F-11A7F0426BB6}" presName="bgRect" presStyleLbl="node1" presStyleIdx="3" presStyleCnt="7" custScaleX="92627" custLinFactNeighborY="7437"/>
      <dgm:spPr/>
      <dgm:t>
        <a:bodyPr/>
        <a:lstStyle/>
        <a:p>
          <a:endParaRPr lang="en-US"/>
        </a:p>
      </dgm:t>
    </dgm:pt>
    <dgm:pt modelId="{E6E4DC39-2EDA-4604-9C47-65A5BE1615FF}" type="pres">
      <dgm:prSet presAssocID="{7BF0E11D-5802-4D5E-9B1F-11A7F0426BB6}" presName="parentNode" presStyleLbl="node1" presStyleIdx="3" presStyleCnt="7">
        <dgm:presLayoutVars>
          <dgm:chMax val="0"/>
          <dgm:bulletEnabled val="1"/>
        </dgm:presLayoutVars>
      </dgm:prSet>
      <dgm:spPr/>
      <dgm:t>
        <a:bodyPr/>
        <a:lstStyle/>
        <a:p>
          <a:endParaRPr lang="en-US"/>
        </a:p>
      </dgm:t>
    </dgm:pt>
    <dgm:pt modelId="{105ED2A6-F7A0-4AC3-B2E5-DFAF649F2FB1}" type="pres">
      <dgm:prSet presAssocID="{7BF0E11D-5802-4D5E-9B1F-11A7F0426BB6}" presName="childNode" presStyleLbl="node1" presStyleIdx="3" presStyleCnt="7">
        <dgm:presLayoutVars>
          <dgm:bulletEnabled val="1"/>
        </dgm:presLayoutVars>
      </dgm:prSet>
      <dgm:spPr/>
      <dgm:t>
        <a:bodyPr/>
        <a:lstStyle/>
        <a:p>
          <a:endParaRPr lang="en-US"/>
        </a:p>
      </dgm:t>
    </dgm:pt>
    <dgm:pt modelId="{43B2017F-28D3-4869-88AD-5636E0419666}" type="pres">
      <dgm:prSet presAssocID="{FF800DD4-19C1-495B-B6DF-D5E1AB4F1F46}" presName="hSp" presStyleCnt="0"/>
      <dgm:spPr/>
    </dgm:pt>
    <dgm:pt modelId="{BEF399C6-93D4-4F20-845C-73E8985FE7FD}" type="pres">
      <dgm:prSet presAssocID="{FF800DD4-19C1-495B-B6DF-D5E1AB4F1F46}" presName="vProcSp" presStyleCnt="0"/>
      <dgm:spPr/>
    </dgm:pt>
    <dgm:pt modelId="{A08D0268-BB72-42EB-BBC8-7FE63A743D1C}" type="pres">
      <dgm:prSet presAssocID="{FF800DD4-19C1-495B-B6DF-D5E1AB4F1F46}" presName="vSp1" presStyleCnt="0"/>
      <dgm:spPr/>
    </dgm:pt>
    <dgm:pt modelId="{9C1D16B2-CBB8-4231-A80F-5103F1C60470}" type="pres">
      <dgm:prSet presAssocID="{FF800DD4-19C1-495B-B6DF-D5E1AB4F1F46}" presName="simulatedConn" presStyleLbl="solidFgAcc1" presStyleIdx="3" presStyleCnt="6"/>
      <dgm:spPr/>
    </dgm:pt>
    <dgm:pt modelId="{F607D2B4-1835-4055-AEFE-B1037FE93EBF}" type="pres">
      <dgm:prSet presAssocID="{FF800DD4-19C1-495B-B6DF-D5E1AB4F1F46}" presName="vSp2" presStyleCnt="0"/>
      <dgm:spPr/>
    </dgm:pt>
    <dgm:pt modelId="{1B085671-0969-4B99-8AD0-E55974B501DA}" type="pres">
      <dgm:prSet presAssocID="{FF800DD4-19C1-495B-B6DF-D5E1AB4F1F46}" presName="sibTrans" presStyleCnt="0"/>
      <dgm:spPr/>
    </dgm:pt>
    <dgm:pt modelId="{8994A817-FA4F-42F5-B5F0-5D31466520A8}" type="pres">
      <dgm:prSet presAssocID="{731F76D3-0915-4BEF-BE45-B0E519A28C40}" presName="compositeNode" presStyleCnt="0">
        <dgm:presLayoutVars>
          <dgm:bulletEnabled val="1"/>
        </dgm:presLayoutVars>
      </dgm:prSet>
      <dgm:spPr/>
    </dgm:pt>
    <dgm:pt modelId="{7A10EB17-1816-452C-8982-762E92720BDE}" type="pres">
      <dgm:prSet presAssocID="{731F76D3-0915-4BEF-BE45-B0E519A28C40}" presName="bgRect" presStyleLbl="node1" presStyleIdx="4" presStyleCnt="7" custScaleX="101877"/>
      <dgm:spPr/>
      <dgm:t>
        <a:bodyPr/>
        <a:lstStyle/>
        <a:p>
          <a:endParaRPr lang="en-US"/>
        </a:p>
      </dgm:t>
    </dgm:pt>
    <dgm:pt modelId="{E77FC8A5-E74F-4176-8A16-B431A6F25576}" type="pres">
      <dgm:prSet presAssocID="{731F76D3-0915-4BEF-BE45-B0E519A28C40}" presName="parentNode" presStyleLbl="node1" presStyleIdx="4" presStyleCnt="7">
        <dgm:presLayoutVars>
          <dgm:chMax val="0"/>
          <dgm:bulletEnabled val="1"/>
        </dgm:presLayoutVars>
      </dgm:prSet>
      <dgm:spPr/>
      <dgm:t>
        <a:bodyPr/>
        <a:lstStyle/>
        <a:p>
          <a:endParaRPr lang="en-US"/>
        </a:p>
      </dgm:t>
    </dgm:pt>
    <dgm:pt modelId="{545E1325-46B9-49EE-B087-41EDFB21B9BA}" type="pres">
      <dgm:prSet presAssocID="{731F76D3-0915-4BEF-BE45-B0E519A28C40}" presName="childNode" presStyleLbl="node1" presStyleIdx="4" presStyleCnt="7">
        <dgm:presLayoutVars>
          <dgm:bulletEnabled val="1"/>
        </dgm:presLayoutVars>
      </dgm:prSet>
      <dgm:spPr/>
      <dgm:t>
        <a:bodyPr/>
        <a:lstStyle/>
        <a:p>
          <a:endParaRPr lang="en-US"/>
        </a:p>
      </dgm:t>
    </dgm:pt>
    <dgm:pt modelId="{25AE9602-1ECC-426D-9170-1508D6701724}" type="pres">
      <dgm:prSet presAssocID="{D490C7DC-CC1F-4B31-BC1D-CF452268482D}" presName="hSp" presStyleCnt="0"/>
      <dgm:spPr/>
    </dgm:pt>
    <dgm:pt modelId="{B3D2507A-C489-43F5-80E4-BD309E1AA73E}" type="pres">
      <dgm:prSet presAssocID="{D490C7DC-CC1F-4B31-BC1D-CF452268482D}" presName="vProcSp" presStyleCnt="0"/>
      <dgm:spPr/>
    </dgm:pt>
    <dgm:pt modelId="{320A4363-715A-4D5E-8344-1A0F8BE09EB0}" type="pres">
      <dgm:prSet presAssocID="{D490C7DC-CC1F-4B31-BC1D-CF452268482D}" presName="vSp1" presStyleCnt="0"/>
      <dgm:spPr/>
    </dgm:pt>
    <dgm:pt modelId="{618C4864-EDBD-4547-9C9C-948CF7ACC320}" type="pres">
      <dgm:prSet presAssocID="{D490C7DC-CC1F-4B31-BC1D-CF452268482D}" presName="simulatedConn" presStyleLbl="solidFgAcc1" presStyleIdx="4" presStyleCnt="6"/>
      <dgm:spPr/>
    </dgm:pt>
    <dgm:pt modelId="{B7953250-D2AD-41D4-93C4-FB3709E1CA82}" type="pres">
      <dgm:prSet presAssocID="{D490C7DC-CC1F-4B31-BC1D-CF452268482D}" presName="vSp2" presStyleCnt="0"/>
      <dgm:spPr/>
    </dgm:pt>
    <dgm:pt modelId="{7228C519-8DED-43EF-8DA0-DA4F180F934A}" type="pres">
      <dgm:prSet presAssocID="{D490C7DC-CC1F-4B31-BC1D-CF452268482D}" presName="sibTrans" presStyleCnt="0"/>
      <dgm:spPr/>
    </dgm:pt>
    <dgm:pt modelId="{28E4920B-0A4F-4AA4-BA00-8686D413B190}" type="pres">
      <dgm:prSet presAssocID="{7D445AD1-4B4D-4C4E-A9D1-29812423F6C4}" presName="compositeNode" presStyleCnt="0">
        <dgm:presLayoutVars>
          <dgm:bulletEnabled val="1"/>
        </dgm:presLayoutVars>
      </dgm:prSet>
      <dgm:spPr/>
    </dgm:pt>
    <dgm:pt modelId="{7AF40E3A-15A5-4D83-90D6-D09206279D54}" type="pres">
      <dgm:prSet presAssocID="{7D445AD1-4B4D-4C4E-A9D1-29812423F6C4}" presName="bgRect" presStyleLbl="node1" presStyleIdx="5" presStyleCnt="7" custScaleX="91553"/>
      <dgm:spPr/>
      <dgm:t>
        <a:bodyPr/>
        <a:lstStyle/>
        <a:p>
          <a:endParaRPr lang="en-US"/>
        </a:p>
      </dgm:t>
    </dgm:pt>
    <dgm:pt modelId="{28D476D3-9EB2-4D02-BD8C-EEB5D33984B2}" type="pres">
      <dgm:prSet presAssocID="{7D445AD1-4B4D-4C4E-A9D1-29812423F6C4}" presName="parentNode" presStyleLbl="node1" presStyleIdx="5" presStyleCnt="7">
        <dgm:presLayoutVars>
          <dgm:chMax val="0"/>
          <dgm:bulletEnabled val="1"/>
        </dgm:presLayoutVars>
      </dgm:prSet>
      <dgm:spPr/>
      <dgm:t>
        <a:bodyPr/>
        <a:lstStyle/>
        <a:p>
          <a:endParaRPr lang="en-US"/>
        </a:p>
      </dgm:t>
    </dgm:pt>
    <dgm:pt modelId="{30EFE225-0BFA-465B-B090-3518F9641362}" type="pres">
      <dgm:prSet presAssocID="{7D445AD1-4B4D-4C4E-A9D1-29812423F6C4}" presName="childNode" presStyleLbl="node1" presStyleIdx="5" presStyleCnt="7">
        <dgm:presLayoutVars>
          <dgm:bulletEnabled val="1"/>
        </dgm:presLayoutVars>
      </dgm:prSet>
      <dgm:spPr/>
      <dgm:t>
        <a:bodyPr/>
        <a:lstStyle/>
        <a:p>
          <a:endParaRPr lang="en-US"/>
        </a:p>
      </dgm:t>
    </dgm:pt>
    <dgm:pt modelId="{47383BD6-4265-4E45-913F-179C1CBCC9C3}" type="pres">
      <dgm:prSet presAssocID="{072EFC21-D940-468E-BDD9-68C3CFEFC42D}" presName="hSp" presStyleCnt="0"/>
      <dgm:spPr/>
    </dgm:pt>
    <dgm:pt modelId="{F97B036D-91F1-4AD6-A98F-A390D7295B92}" type="pres">
      <dgm:prSet presAssocID="{072EFC21-D940-468E-BDD9-68C3CFEFC42D}" presName="vProcSp" presStyleCnt="0"/>
      <dgm:spPr/>
    </dgm:pt>
    <dgm:pt modelId="{E24B2041-C837-4AFA-8AA4-78B484045190}" type="pres">
      <dgm:prSet presAssocID="{072EFC21-D940-468E-BDD9-68C3CFEFC42D}" presName="vSp1" presStyleCnt="0"/>
      <dgm:spPr/>
    </dgm:pt>
    <dgm:pt modelId="{57B5A2DB-6ECF-4888-BDEE-82E23BB4A044}" type="pres">
      <dgm:prSet presAssocID="{072EFC21-D940-468E-BDD9-68C3CFEFC42D}" presName="simulatedConn" presStyleLbl="solidFgAcc1" presStyleIdx="5" presStyleCnt="6"/>
      <dgm:spPr/>
    </dgm:pt>
    <dgm:pt modelId="{3871D519-3C61-4C95-BF53-D07F6ACF4C46}" type="pres">
      <dgm:prSet presAssocID="{072EFC21-D940-468E-BDD9-68C3CFEFC42D}" presName="vSp2" presStyleCnt="0"/>
      <dgm:spPr/>
    </dgm:pt>
    <dgm:pt modelId="{B2D2ED40-71B8-4D64-B91D-E0D4CAE96DD1}" type="pres">
      <dgm:prSet presAssocID="{072EFC21-D940-468E-BDD9-68C3CFEFC42D}" presName="sibTrans" presStyleCnt="0"/>
      <dgm:spPr/>
    </dgm:pt>
    <dgm:pt modelId="{ECF8B1A9-0402-4249-94F0-66D38033FD31}" type="pres">
      <dgm:prSet presAssocID="{F494723F-E03D-47B5-9614-E7FCCE6D6F7B}" presName="compositeNode" presStyleCnt="0">
        <dgm:presLayoutVars>
          <dgm:bulletEnabled val="1"/>
        </dgm:presLayoutVars>
      </dgm:prSet>
      <dgm:spPr/>
    </dgm:pt>
    <dgm:pt modelId="{95DBFFAB-AC5A-4C42-A77C-E4A87D897312}" type="pres">
      <dgm:prSet presAssocID="{F494723F-E03D-47B5-9614-E7FCCE6D6F7B}" presName="bgRect" presStyleLbl="node1" presStyleIdx="6" presStyleCnt="7" custScaleX="97931"/>
      <dgm:spPr/>
      <dgm:t>
        <a:bodyPr/>
        <a:lstStyle/>
        <a:p>
          <a:endParaRPr lang="en-US"/>
        </a:p>
      </dgm:t>
    </dgm:pt>
    <dgm:pt modelId="{7FC8FDE8-6BFC-4499-81E3-D81B6E9829F5}" type="pres">
      <dgm:prSet presAssocID="{F494723F-E03D-47B5-9614-E7FCCE6D6F7B}" presName="parentNode" presStyleLbl="node1" presStyleIdx="6" presStyleCnt="7">
        <dgm:presLayoutVars>
          <dgm:chMax val="0"/>
          <dgm:bulletEnabled val="1"/>
        </dgm:presLayoutVars>
      </dgm:prSet>
      <dgm:spPr/>
      <dgm:t>
        <a:bodyPr/>
        <a:lstStyle/>
        <a:p>
          <a:endParaRPr lang="en-US"/>
        </a:p>
      </dgm:t>
    </dgm:pt>
    <dgm:pt modelId="{26D255E5-9C96-4C08-8CE4-95D937F4B8EB}" type="pres">
      <dgm:prSet presAssocID="{F494723F-E03D-47B5-9614-E7FCCE6D6F7B}" presName="childNode" presStyleLbl="node1" presStyleIdx="6" presStyleCnt="7">
        <dgm:presLayoutVars>
          <dgm:bulletEnabled val="1"/>
        </dgm:presLayoutVars>
      </dgm:prSet>
      <dgm:spPr/>
      <dgm:t>
        <a:bodyPr/>
        <a:lstStyle/>
        <a:p>
          <a:endParaRPr lang="en-US"/>
        </a:p>
      </dgm:t>
    </dgm:pt>
  </dgm:ptLst>
  <dgm:cxnLst>
    <dgm:cxn modelId="{D10C91A2-1A3B-4F7C-854B-E6E45FE1762A}" type="presOf" srcId="{7D445AD1-4B4D-4C4E-A9D1-29812423F6C4}" destId="{7AF40E3A-15A5-4D83-90D6-D09206279D54}" srcOrd="0" destOrd="0" presId="urn:microsoft.com/office/officeart/2005/8/layout/hProcess7"/>
    <dgm:cxn modelId="{FDAAE01B-4D1C-49FB-8B48-E522B83630D0}" srcId="{731F76D3-0915-4BEF-BE45-B0E519A28C40}" destId="{4D363955-BAB3-4455-B8DC-9F09D6473B7F}" srcOrd="0" destOrd="0" parTransId="{71D46BF3-19DB-4496-8D7D-8C5FD4FA4782}" sibTransId="{9A34246A-6245-464F-82EC-2E8FECE68051}"/>
    <dgm:cxn modelId="{66CA1E18-1C16-495F-9435-70575AD0038D}" srcId="{7D445AD1-4B4D-4C4E-A9D1-29812423F6C4}" destId="{B3357BD1-0573-44C5-842F-208149DCA956}" srcOrd="0" destOrd="0" parTransId="{100E9408-F1A3-4065-A0D2-EDA0715BC1B2}" sibTransId="{D8AA7DEE-DEEB-40FD-AECC-3961FFDF6DE8}"/>
    <dgm:cxn modelId="{E82B2C48-503E-4453-B2EE-0F83C970034F}" type="presOf" srcId="{47D5910D-5A50-40E7-9EDB-FF71FAB406EC}" destId="{D185617B-21EA-41A4-99B1-428B1A6E5188}" srcOrd="0" destOrd="0" presId="urn:microsoft.com/office/officeart/2005/8/layout/hProcess7"/>
    <dgm:cxn modelId="{34483BE2-02F4-48F5-B6CD-9AC0F58D970F}" type="presOf" srcId="{F494723F-E03D-47B5-9614-E7FCCE6D6F7B}" destId="{7FC8FDE8-6BFC-4499-81E3-D81B6E9829F5}" srcOrd="1" destOrd="0" presId="urn:microsoft.com/office/officeart/2005/8/layout/hProcess7"/>
    <dgm:cxn modelId="{767E88D5-7D3F-4D2C-A40D-3304AB6D0B50}" type="presOf" srcId="{F4BAC925-A288-47DB-8219-BE98AAC745E2}" destId="{BD888224-52AC-4A90-8711-CC0495F7CEC8}" srcOrd="1" destOrd="0" presId="urn:microsoft.com/office/officeart/2005/8/layout/hProcess7"/>
    <dgm:cxn modelId="{5496D24E-46BF-4523-9ED4-FADDF7B16AC2}" srcId="{47D5910D-5A50-40E7-9EDB-FF71FAB406EC}" destId="{924C95DE-7E6C-42EB-80E0-A0004E4260CE}" srcOrd="1" destOrd="0" parTransId="{36CC2594-F3F4-49A2-A65D-BA455F27EEC4}" sibTransId="{9578B478-AFCF-4040-A77D-5F7157553CAC}"/>
    <dgm:cxn modelId="{B7A691F0-3173-437D-9345-61B469191ADF}" srcId="{47D5910D-5A50-40E7-9EDB-FF71FAB406EC}" destId="{C5825AF7-152A-42DB-9AE4-2FC391C82583}" srcOrd="0" destOrd="0" parTransId="{CAC253D0-B34E-4FAB-A15D-6C13DEA0F0C5}" sibTransId="{29D69488-03B4-4C52-A3A4-2C3652BC87C9}"/>
    <dgm:cxn modelId="{346AE8D0-8E51-4582-8782-414D633F7C55}" srcId="{F4BAC925-A288-47DB-8219-BE98AAC745E2}" destId="{A51A8323-A06B-4F65-89D4-F6EEE28CBA00}" srcOrd="0" destOrd="0" parTransId="{2A766523-F23F-4285-BF2C-A7B08D24E568}" sibTransId="{FCAE0BCC-C6BD-4C47-A575-8D147CE90824}"/>
    <dgm:cxn modelId="{D0C1CDE0-9872-4510-A429-D871D2FB1B62}" type="presOf" srcId="{7BF0E11D-5802-4D5E-9B1F-11A7F0426BB6}" destId="{E6E4DC39-2EDA-4604-9C47-65A5BE1615FF}" srcOrd="1" destOrd="0" presId="urn:microsoft.com/office/officeart/2005/8/layout/hProcess7"/>
    <dgm:cxn modelId="{9F8C0276-2543-4FD5-A50A-EAD3E4BE25D2}" type="presOf" srcId="{7D445AD1-4B4D-4C4E-A9D1-29812423F6C4}" destId="{28D476D3-9EB2-4D02-BD8C-EEB5D33984B2}" srcOrd="1" destOrd="0" presId="urn:microsoft.com/office/officeart/2005/8/layout/hProcess7"/>
    <dgm:cxn modelId="{3C638252-AA36-494E-9157-1B3DFDCDFF0F}" srcId="{47D5910D-5A50-40E7-9EDB-FF71FAB406EC}" destId="{F4BAC925-A288-47DB-8219-BE98AAC745E2}" srcOrd="2" destOrd="0" parTransId="{1178BFBF-E30F-4975-93E1-04952A85A45B}" sibTransId="{8974702E-401C-40AF-BD18-C8199FA838BC}"/>
    <dgm:cxn modelId="{DF6449AE-26CF-48B7-8C20-029CB6AD7061}" srcId="{47D5910D-5A50-40E7-9EDB-FF71FAB406EC}" destId="{7BF0E11D-5802-4D5E-9B1F-11A7F0426BB6}" srcOrd="3" destOrd="0" parTransId="{0456DEF6-2A14-449D-9FB7-86A8CC05C4AA}" sibTransId="{FF800DD4-19C1-495B-B6DF-D5E1AB4F1F46}"/>
    <dgm:cxn modelId="{D19F9D15-2045-45CB-8F96-54E91AED219B}" type="presOf" srcId="{731F76D3-0915-4BEF-BE45-B0E519A28C40}" destId="{7A10EB17-1816-452C-8982-762E92720BDE}" srcOrd="0" destOrd="0" presId="urn:microsoft.com/office/officeart/2005/8/layout/hProcess7"/>
    <dgm:cxn modelId="{0776A30B-4EAD-4B83-B131-AD0C7C58A76B}" srcId="{F494723F-E03D-47B5-9614-E7FCCE6D6F7B}" destId="{01971D2A-2E0C-4CBA-AD20-CAB8C398A036}" srcOrd="0" destOrd="0" parTransId="{2F63A2C2-4C17-4310-B887-98631F6F9413}" sibTransId="{F688CDF8-C83C-4151-A7B0-C19D33F69418}"/>
    <dgm:cxn modelId="{64A3A01C-FD37-4FD3-ADE8-4699F8FE93DD}" type="presOf" srcId="{4D363955-BAB3-4455-B8DC-9F09D6473B7F}" destId="{545E1325-46B9-49EE-B087-41EDFB21B9BA}" srcOrd="0" destOrd="0" presId="urn:microsoft.com/office/officeart/2005/8/layout/hProcess7"/>
    <dgm:cxn modelId="{EB5450A9-750F-40C4-AB60-36D3CA71993C}" type="presOf" srcId="{F4BAC925-A288-47DB-8219-BE98AAC745E2}" destId="{905FED6F-206C-4204-90DD-0AC39D8C61C6}" srcOrd="0" destOrd="0" presId="urn:microsoft.com/office/officeart/2005/8/layout/hProcess7"/>
    <dgm:cxn modelId="{F8F83D3D-D54B-4031-ACF3-CEDC2470BA1F}" type="presOf" srcId="{A56B185A-4EC1-4449-9EDD-84311375143E}" destId="{F86CF1F1-471F-4945-8F77-6E4E2D342E80}" srcOrd="0" destOrd="0" presId="urn:microsoft.com/office/officeart/2005/8/layout/hProcess7"/>
    <dgm:cxn modelId="{B7AA222C-791B-4D92-81B7-C50DE37BAA66}" srcId="{C5825AF7-152A-42DB-9AE4-2FC391C82583}" destId="{11D5D3D2-39F8-4D14-BFD2-0E2A9CE3A0CE}" srcOrd="0" destOrd="0" parTransId="{52CFDA6A-6EB7-45B0-9B50-954E1F4C2F9C}" sibTransId="{C55B4377-0004-4F79-8A08-ECCD2BB5CEA7}"/>
    <dgm:cxn modelId="{B534677E-287C-4DCD-9A81-FCDE9FF77014}" srcId="{47D5910D-5A50-40E7-9EDB-FF71FAB406EC}" destId="{7D445AD1-4B4D-4C4E-A9D1-29812423F6C4}" srcOrd="5" destOrd="0" parTransId="{EE81D355-501D-4B31-BF0A-0FF1507385C9}" sibTransId="{072EFC21-D940-468E-BDD9-68C3CFEFC42D}"/>
    <dgm:cxn modelId="{4C327510-9896-4992-BD83-793F35518A37}" type="presOf" srcId="{924C95DE-7E6C-42EB-80E0-A0004E4260CE}" destId="{15BEEDC2-1F59-47CF-9B4B-D2BA41A772BD}" srcOrd="0" destOrd="0" presId="urn:microsoft.com/office/officeart/2005/8/layout/hProcess7"/>
    <dgm:cxn modelId="{3EDFB92A-E800-49FF-9DD0-11F8938FFB9E}" srcId="{7BF0E11D-5802-4D5E-9B1F-11A7F0426BB6}" destId="{78C4E9BB-4684-4B1B-B206-3BA77F2817DF}" srcOrd="0" destOrd="0" parTransId="{C960D8A1-FD1D-458C-9BCD-02398A057A7F}" sibTransId="{79882B8D-6220-484C-8F83-89E3CC8F180E}"/>
    <dgm:cxn modelId="{E479BC94-2EC7-4F13-91B7-068D026BCA2F}" type="presOf" srcId="{924C95DE-7E6C-42EB-80E0-A0004E4260CE}" destId="{1F2E24B4-175E-48AC-97E2-FD59F59E68BA}" srcOrd="1" destOrd="0" presId="urn:microsoft.com/office/officeart/2005/8/layout/hProcess7"/>
    <dgm:cxn modelId="{F7C519AB-40F1-4C22-9C83-D1E081313FAC}" srcId="{47D5910D-5A50-40E7-9EDB-FF71FAB406EC}" destId="{F494723F-E03D-47B5-9614-E7FCCE6D6F7B}" srcOrd="6" destOrd="0" parTransId="{B0ED159B-F27B-4FC5-BB69-2681715A2F02}" sibTransId="{88D0639F-98B3-4150-BF8E-FB4F18B6D083}"/>
    <dgm:cxn modelId="{B1499B52-01C5-46B6-BB37-2A006663D436}" type="presOf" srcId="{78C4E9BB-4684-4B1B-B206-3BA77F2817DF}" destId="{105ED2A6-F7A0-4AC3-B2E5-DFAF649F2FB1}" srcOrd="0" destOrd="0" presId="urn:microsoft.com/office/officeart/2005/8/layout/hProcess7"/>
    <dgm:cxn modelId="{0471DF27-8987-4EC5-9A27-D2603EBF419F}" type="presOf" srcId="{B3357BD1-0573-44C5-842F-208149DCA956}" destId="{30EFE225-0BFA-465B-B090-3518F9641362}" srcOrd="0" destOrd="0" presId="urn:microsoft.com/office/officeart/2005/8/layout/hProcess7"/>
    <dgm:cxn modelId="{96989E60-DC4B-4702-8339-37EE92C5F5DF}" type="presOf" srcId="{C5825AF7-152A-42DB-9AE4-2FC391C82583}" destId="{223A6BA8-1565-4E19-8BFD-6B1DDF8278F9}" srcOrd="1" destOrd="0" presId="urn:microsoft.com/office/officeart/2005/8/layout/hProcess7"/>
    <dgm:cxn modelId="{18148338-D90C-47B1-B3B0-23FE6CA7ECF3}" type="presOf" srcId="{01971D2A-2E0C-4CBA-AD20-CAB8C398A036}" destId="{26D255E5-9C96-4C08-8CE4-95D937F4B8EB}" srcOrd="0" destOrd="0" presId="urn:microsoft.com/office/officeart/2005/8/layout/hProcess7"/>
    <dgm:cxn modelId="{953B02A5-1CDC-4E5D-81B3-920AC524DE11}" type="presOf" srcId="{11D5D3D2-39F8-4D14-BFD2-0E2A9CE3A0CE}" destId="{AC690B7D-FB15-46C5-946F-E7B6AB7A80A4}" srcOrd="0" destOrd="0" presId="urn:microsoft.com/office/officeart/2005/8/layout/hProcess7"/>
    <dgm:cxn modelId="{FEE3B2F3-41DF-4EB9-A54A-00E63ABD6D28}" type="presOf" srcId="{F494723F-E03D-47B5-9614-E7FCCE6D6F7B}" destId="{95DBFFAB-AC5A-4C42-A77C-E4A87D897312}" srcOrd="0" destOrd="0" presId="urn:microsoft.com/office/officeart/2005/8/layout/hProcess7"/>
    <dgm:cxn modelId="{9B2F611A-029A-4A0C-99FD-1124C3E10F65}" type="presOf" srcId="{A51A8323-A06B-4F65-89D4-F6EEE28CBA00}" destId="{FD46FF6D-4E38-404C-9840-C7C9CB6F3654}" srcOrd="0" destOrd="0" presId="urn:microsoft.com/office/officeart/2005/8/layout/hProcess7"/>
    <dgm:cxn modelId="{379117B9-13B1-4ED4-91B7-504BD7DD31E5}" type="presOf" srcId="{7BF0E11D-5802-4D5E-9B1F-11A7F0426BB6}" destId="{95C82581-5935-4CD9-9CE8-139AEDF00492}" srcOrd="0" destOrd="0" presId="urn:microsoft.com/office/officeart/2005/8/layout/hProcess7"/>
    <dgm:cxn modelId="{92BF077A-9A3C-49F8-A263-42C15E5008AE}" srcId="{47D5910D-5A50-40E7-9EDB-FF71FAB406EC}" destId="{731F76D3-0915-4BEF-BE45-B0E519A28C40}" srcOrd="4" destOrd="0" parTransId="{AE2092EE-3756-4B36-9443-6CC0F6D3C999}" sibTransId="{D490C7DC-CC1F-4B31-BC1D-CF452268482D}"/>
    <dgm:cxn modelId="{B7D01BCA-8EC4-4683-B470-78132A59AA85}" type="presOf" srcId="{C5825AF7-152A-42DB-9AE4-2FC391C82583}" destId="{F7EF9030-B52F-494F-B10B-DA45A00DE201}" srcOrd="0" destOrd="0" presId="urn:microsoft.com/office/officeart/2005/8/layout/hProcess7"/>
    <dgm:cxn modelId="{AC0908B9-3C41-4BBB-848F-FF7CBA9BEC3E}" type="presOf" srcId="{731F76D3-0915-4BEF-BE45-B0E519A28C40}" destId="{E77FC8A5-E74F-4176-8A16-B431A6F25576}" srcOrd="1" destOrd="0" presId="urn:microsoft.com/office/officeart/2005/8/layout/hProcess7"/>
    <dgm:cxn modelId="{06DFF4F4-FE81-4717-9D99-079124923A28}" srcId="{924C95DE-7E6C-42EB-80E0-A0004E4260CE}" destId="{A56B185A-4EC1-4449-9EDD-84311375143E}" srcOrd="0" destOrd="0" parTransId="{DA3E8546-AE3F-4109-B745-CA583E3C0038}" sibTransId="{62184B88-8EF9-4EC7-B78B-005F9C912FB0}"/>
    <dgm:cxn modelId="{DE197698-4726-43D0-B89C-918B3A11231E}" type="presParOf" srcId="{D185617B-21EA-41A4-99B1-428B1A6E5188}" destId="{FAFF8C5B-6584-4002-8846-DBB697C2C6C1}" srcOrd="0" destOrd="0" presId="urn:microsoft.com/office/officeart/2005/8/layout/hProcess7"/>
    <dgm:cxn modelId="{4F743037-9AFB-4662-B293-114AAABAE576}" type="presParOf" srcId="{FAFF8C5B-6584-4002-8846-DBB697C2C6C1}" destId="{F7EF9030-B52F-494F-B10B-DA45A00DE201}" srcOrd="0" destOrd="0" presId="urn:microsoft.com/office/officeart/2005/8/layout/hProcess7"/>
    <dgm:cxn modelId="{2B243D25-3425-4A51-93C1-37E6207C11D7}" type="presParOf" srcId="{FAFF8C5B-6584-4002-8846-DBB697C2C6C1}" destId="{223A6BA8-1565-4E19-8BFD-6B1DDF8278F9}" srcOrd="1" destOrd="0" presId="urn:microsoft.com/office/officeart/2005/8/layout/hProcess7"/>
    <dgm:cxn modelId="{74CF85E4-CDBF-4819-9890-B5B56F68596B}" type="presParOf" srcId="{FAFF8C5B-6584-4002-8846-DBB697C2C6C1}" destId="{AC690B7D-FB15-46C5-946F-E7B6AB7A80A4}" srcOrd="2" destOrd="0" presId="urn:microsoft.com/office/officeart/2005/8/layout/hProcess7"/>
    <dgm:cxn modelId="{987EAE9F-8412-4F02-A4EF-B9288390485D}" type="presParOf" srcId="{D185617B-21EA-41A4-99B1-428B1A6E5188}" destId="{8AAFDF52-64D4-430B-B762-E47317B5B401}" srcOrd="1" destOrd="0" presId="urn:microsoft.com/office/officeart/2005/8/layout/hProcess7"/>
    <dgm:cxn modelId="{D2D986DC-3B52-4C67-BCAE-BD3B0F425A90}" type="presParOf" srcId="{D185617B-21EA-41A4-99B1-428B1A6E5188}" destId="{0C0E746B-66E7-4EFD-9EF5-E51637781FFC}" srcOrd="2" destOrd="0" presId="urn:microsoft.com/office/officeart/2005/8/layout/hProcess7"/>
    <dgm:cxn modelId="{23F3171D-267C-4281-800F-D431319F9E4A}" type="presParOf" srcId="{0C0E746B-66E7-4EFD-9EF5-E51637781FFC}" destId="{A942DCAA-BA1C-41D8-9447-41B4594DC70B}" srcOrd="0" destOrd="0" presId="urn:microsoft.com/office/officeart/2005/8/layout/hProcess7"/>
    <dgm:cxn modelId="{72EDD127-A325-4E37-963F-1D16BBE126EB}" type="presParOf" srcId="{0C0E746B-66E7-4EFD-9EF5-E51637781FFC}" destId="{5B0317A9-806D-461B-828A-8C60E30118C2}" srcOrd="1" destOrd="0" presId="urn:microsoft.com/office/officeart/2005/8/layout/hProcess7"/>
    <dgm:cxn modelId="{4FC7576E-03DB-4C9E-8EB5-C191C6DCE0D0}" type="presParOf" srcId="{0C0E746B-66E7-4EFD-9EF5-E51637781FFC}" destId="{D7DDA0DF-F980-444C-BE3C-7CAA1F3C821A}" srcOrd="2" destOrd="0" presId="urn:microsoft.com/office/officeart/2005/8/layout/hProcess7"/>
    <dgm:cxn modelId="{C0109D18-7868-4AF9-B6EB-C4BDBAA1B7FD}" type="presParOf" srcId="{D185617B-21EA-41A4-99B1-428B1A6E5188}" destId="{665856B7-35B3-451C-AE01-79115EAAA65C}" srcOrd="3" destOrd="0" presId="urn:microsoft.com/office/officeart/2005/8/layout/hProcess7"/>
    <dgm:cxn modelId="{FEF1CC01-5A45-483A-B841-E6F8ED7CEF8D}" type="presParOf" srcId="{D185617B-21EA-41A4-99B1-428B1A6E5188}" destId="{85D54BB2-51F1-49D4-B86E-553D1C6BCA5E}" srcOrd="4" destOrd="0" presId="urn:microsoft.com/office/officeart/2005/8/layout/hProcess7"/>
    <dgm:cxn modelId="{F186B75D-B107-442E-AC86-3831B633F7A2}" type="presParOf" srcId="{85D54BB2-51F1-49D4-B86E-553D1C6BCA5E}" destId="{15BEEDC2-1F59-47CF-9B4B-D2BA41A772BD}" srcOrd="0" destOrd="0" presId="urn:microsoft.com/office/officeart/2005/8/layout/hProcess7"/>
    <dgm:cxn modelId="{AEF562CF-ACE9-45DE-9008-742524A92805}" type="presParOf" srcId="{85D54BB2-51F1-49D4-B86E-553D1C6BCA5E}" destId="{1F2E24B4-175E-48AC-97E2-FD59F59E68BA}" srcOrd="1" destOrd="0" presId="urn:microsoft.com/office/officeart/2005/8/layout/hProcess7"/>
    <dgm:cxn modelId="{93D1D878-4365-4160-A4F4-5D8017D467F0}" type="presParOf" srcId="{85D54BB2-51F1-49D4-B86E-553D1C6BCA5E}" destId="{F86CF1F1-471F-4945-8F77-6E4E2D342E80}" srcOrd="2" destOrd="0" presId="urn:microsoft.com/office/officeart/2005/8/layout/hProcess7"/>
    <dgm:cxn modelId="{C329DA30-43B9-4603-87C9-196344DE5FB1}" type="presParOf" srcId="{D185617B-21EA-41A4-99B1-428B1A6E5188}" destId="{F02E1668-9CC4-492A-975C-89773E14DCFB}" srcOrd="5" destOrd="0" presId="urn:microsoft.com/office/officeart/2005/8/layout/hProcess7"/>
    <dgm:cxn modelId="{B904EDA4-BB86-4CA1-BEB4-1967303EEF59}" type="presParOf" srcId="{D185617B-21EA-41A4-99B1-428B1A6E5188}" destId="{E078FE68-8657-4904-A254-40C8333981E6}" srcOrd="6" destOrd="0" presId="urn:microsoft.com/office/officeart/2005/8/layout/hProcess7"/>
    <dgm:cxn modelId="{6E2FA4E0-B2D1-4BB4-B5D5-B956D9A3BD0A}" type="presParOf" srcId="{E078FE68-8657-4904-A254-40C8333981E6}" destId="{D4BF63EE-8AE6-407C-A68A-FF754AC86ACF}" srcOrd="0" destOrd="0" presId="urn:microsoft.com/office/officeart/2005/8/layout/hProcess7"/>
    <dgm:cxn modelId="{14B724D5-2DE4-4EC6-901F-140D1B41E9BA}" type="presParOf" srcId="{E078FE68-8657-4904-A254-40C8333981E6}" destId="{F604BE23-6B32-410A-ABAA-A28AF048759E}" srcOrd="1" destOrd="0" presId="urn:microsoft.com/office/officeart/2005/8/layout/hProcess7"/>
    <dgm:cxn modelId="{7EBA0FB0-F4B6-4955-829E-D3581479CE35}" type="presParOf" srcId="{E078FE68-8657-4904-A254-40C8333981E6}" destId="{59AEA11A-D67E-45B9-88CC-1A03DAB57DFC}" srcOrd="2" destOrd="0" presId="urn:microsoft.com/office/officeart/2005/8/layout/hProcess7"/>
    <dgm:cxn modelId="{55658D50-A625-4EAF-B9C9-7E012E25C18D}" type="presParOf" srcId="{D185617B-21EA-41A4-99B1-428B1A6E5188}" destId="{0BE1BDD7-8E0D-41DB-B137-F844C9AB7298}" srcOrd="7" destOrd="0" presId="urn:microsoft.com/office/officeart/2005/8/layout/hProcess7"/>
    <dgm:cxn modelId="{684C7724-F512-4039-80DB-B07A1C479220}" type="presParOf" srcId="{D185617B-21EA-41A4-99B1-428B1A6E5188}" destId="{1428A674-96DC-411E-89B8-7992BF353DAF}" srcOrd="8" destOrd="0" presId="urn:microsoft.com/office/officeart/2005/8/layout/hProcess7"/>
    <dgm:cxn modelId="{656F5760-18EC-4E94-8127-DD34DC0881C1}" type="presParOf" srcId="{1428A674-96DC-411E-89B8-7992BF353DAF}" destId="{905FED6F-206C-4204-90DD-0AC39D8C61C6}" srcOrd="0" destOrd="0" presId="urn:microsoft.com/office/officeart/2005/8/layout/hProcess7"/>
    <dgm:cxn modelId="{B2CA764B-1735-4642-9A8C-4050BA3F00C9}" type="presParOf" srcId="{1428A674-96DC-411E-89B8-7992BF353DAF}" destId="{BD888224-52AC-4A90-8711-CC0495F7CEC8}" srcOrd="1" destOrd="0" presId="urn:microsoft.com/office/officeart/2005/8/layout/hProcess7"/>
    <dgm:cxn modelId="{6B1766E6-FCF1-4F5A-B928-0584E97B3E2F}" type="presParOf" srcId="{1428A674-96DC-411E-89B8-7992BF353DAF}" destId="{FD46FF6D-4E38-404C-9840-C7C9CB6F3654}" srcOrd="2" destOrd="0" presId="urn:microsoft.com/office/officeart/2005/8/layout/hProcess7"/>
    <dgm:cxn modelId="{7FFE281F-6588-47D1-AC07-07EFBED45754}" type="presParOf" srcId="{D185617B-21EA-41A4-99B1-428B1A6E5188}" destId="{8724DD18-6748-40C7-865D-805D6923462B}" srcOrd="9" destOrd="0" presId="urn:microsoft.com/office/officeart/2005/8/layout/hProcess7"/>
    <dgm:cxn modelId="{D684C6AF-C92B-4E68-8D90-30E51DF10C88}" type="presParOf" srcId="{D185617B-21EA-41A4-99B1-428B1A6E5188}" destId="{359A0C24-E9BD-4E48-9E39-4E51965B2686}" srcOrd="10" destOrd="0" presId="urn:microsoft.com/office/officeart/2005/8/layout/hProcess7"/>
    <dgm:cxn modelId="{076384EA-28D3-48F0-9226-A16F4191652C}" type="presParOf" srcId="{359A0C24-E9BD-4E48-9E39-4E51965B2686}" destId="{FAA32B60-6E13-4251-96E5-D8020268FA6F}" srcOrd="0" destOrd="0" presId="urn:microsoft.com/office/officeart/2005/8/layout/hProcess7"/>
    <dgm:cxn modelId="{1B44A8BD-61E1-4CDE-8075-58EB5D697E0F}" type="presParOf" srcId="{359A0C24-E9BD-4E48-9E39-4E51965B2686}" destId="{C02BEFE1-A765-4124-9DC9-A04589280D62}" srcOrd="1" destOrd="0" presId="urn:microsoft.com/office/officeart/2005/8/layout/hProcess7"/>
    <dgm:cxn modelId="{073801BE-B9A3-4C90-9DC8-2C3A2D4D2EC0}" type="presParOf" srcId="{359A0C24-E9BD-4E48-9E39-4E51965B2686}" destId="{DC54ED3C-EC92-4DAF-9A9C-10EC3867D720}" srcOrd="2" destOrd="0" presId="urn:microsoft.com/office/officeart/2005/8/layout/hProcess7"/>
    <dgm:cxn modelId="{97C5B902-6468-4FF7-8728-53FE2466126A}" type="presParOf" srcId="{D185617B-21EA-41A4-99B1-428B1A6E5188}" destId="{2FBA14F4-8F95-4B30-996E-2351CA39A69D}" srcOrd="11" destOrd="0" presId="urn:microsoft.com/office/officeart/2005/8/layout/hProcess7"/>
    <dgm:cxn modelId="{2022E729-EF08-40ED-ABA0-C3708488C565}" type="presParOf" srcId="{D185617B-21EA-41A4-99B1-428B1A6E5188}" destId="{205531AC-8945-45B7-B3B1-9EC95D28BD06}" srcOrd="12" destOrd="0" presId="urn:microsoft.com/office/officeart/2005/8/layout/hProcess7"/>
    <dgm:cxn modelId="{33E51DD0-3F3B-494D-BF06-60B0661EB4AE}" type="presParOf" srcId="{205531AC-8945-45B7-B3B1-9EC95D28BD06}" destId="{95C82581-5935-4CD9-9CE8-139AEDF00492}" srcOrd="0" destOrd="0" presId="urn:microsoft.com/office/officeart/2005/8/layout/hProcess7"/>
    <dgm:cxn modelId="{895661A1-702F-4A47-8E4E-F00703F775B6}" type="presParOf" srcId="{205531AC-8945-45B7-B3B1-9EC95D28BD06}" destId="{E6E4DC39-2EDA-4604-9C47-65A5BE1615FF}" srcOrd="1" destOrd="0" presId="urn:microsoft.com/office/officeart/2005/8/layout/hProcess7"/>
    <dgm:cxn modelId="{781B9184-3ECA-438F-931F-3099687A3891}" type="presParOf" srcId="{205531AC-8945-45B7-B3B1-9EC95D28BD06}" destId="{105ED2A6-F7A0-4AC3-B2E5-DFAF649F2FB1}" srcOrd="2" destOrd="0" presId="urn:microsoft.com/office/officeart/2005/8/layout/hProcess7"/>
    <dgm:cxn modelId="{92645717-FA8F-4F9C-9CC0-58A9F3B5F4CA}" type="presParOf" srcId="{D185617B-21EA-41A4-99B1-428B1A6E5188}" destId="{43B2017F-28D3-4869-88AD-5636E0419666}" srcOrd="13" destOrd="0" presId="urn:microsoft.com/office/officeart/2005/8/layout/hProcess7"/>
    <dgm:cxn modelId="{F91ED591-7C63-4FF3-8E97-3EE89186DF28}" type="presParOf" srcId="{D185617B-21EA-41A4-99B1-428B1A6E5188}" destId="{BEF399C6-93D4-4F20-845C-73E8985FE7FD}" srcOrd="14" destOrd="0" presId="urn:microsoft.com/office/officeart/2005/8/layout/hProcess7"/>
    <dgm:cxn modelId="{11F35978-FBFB-4B8A-9F9B-A2F7D38BEC9A}" type="presParOf" srcId="{BEF399C6-93D4-4F20-845C-73E8985FE7FD}" destId="{A08D0268-BB72-42EB-BBC8-7FE63A743D1C}" srcOrd="0" destOrd="0" presId="urn:microsoft.com/office/officeart/2005/8/layout/hProcess7"/>
    <dgm:cxn modelId="{C20B9573-B568-4604-900C-54ECF3AAA55B}" type="presParOf" srcId="{BEF399C6-93D4-4F20-845C-73E8985FE7FD}" destId="{9C1D16B2-CBB8-4231-A80F-5103F1C60470}" srcOrd="1" destOrd="0" presId="urn:microsoft.com/office/officeart/2005/8/layout/hProcess7"/>
    <dgm:cxn modelId="{3D2B8BC0-00E1-46EA-BCDD-E35587B8BA1E}" type="presParOf" srcId="{BEF399C6-93D4-4F20-845C-73E8985FE7FD}" destId="{F607D2B4-1835-4055-AEFE-B1037FE93EBF}" srcOrd="2" destOrd="0" presId="urn:microsoft.com/office/officeart/2005/8/layout/hProcess7"/>
    <dgm:cxn modelId="{5A31377B-699F-4939-AB7E-B84F7D342C29}" type="presParOf" srcId="{D185617B-21EA-41A4-99B1-428B1A6E5188}" destId="{1B085671-0969-4B99-8AD0-E55974B501DA}" srcOrd="15" destOrd="0" presId="urn:microsoft.com/office/officeart/2005/8/layout/hProcess7"/>
    <dgm:cxn modelId="{DBCDADE1-4CEE-439E-947B-C206034CA6AC}" type="presParOf" srcId="{D185617B-21EA-41A4-99B1-428B1A6E5188}" destId="{8994A817-FA4F-42F5-B5F0-5D31466520A8}" srcOrd="16" destOrd="0" presId="urn:microsoft.com/office/officeart/2005/8/layout/hProcess7"/>
    <dgm:cxn modelId="{F8064AA9-69B6-4A35-A76A-87B33890FAC5}" type="presParOf" srcId="{8994A817-FA4F-42F5-B5F0-5D31466520A8}" destId="{7A10EB17-1816-452C-8982-762E92720BDE}" srcOrd="0" destOrd="0" presId="urn:microsoft.com/office/officeart/2005/8/layout/hProcess7"/>
    <dgm:cxn modelId="{4AC7C894-D480-44B5-954F-5F7D7AB67944}" type="presParOf" srcId="{8994A817-FA4F-42F5-B5F0-5D31466520A8}" destId="{E77FC8A5-E74F-4176-8A16-B431A6F25576}" srcOrd="1" destOrd="0" presId="urn:microsoft.com/office/officeart/2005/8/layout/hProcess7"/>
    <dgm:cxn modelId="{D8EF5A49-22C9-4168-9138-75670CF366F0}" type="presParOf" srcId="{8994A817-FA4F-42F5-B5F0-5D31466520A8}" destId="{545E1325-46B9-49EE-B087-41EDFB21B9BA}" srcOrd="2" destOrd="0" presId="urn:microsoft.com/office/officeart/2005/8/layout/hProcess7"/>
    <dgm:cxn modelId="{5D9B2C9A-A034-498B-85E9-9891F0BCCD27}" type="presParOf" srcId="{D185617B-21EA-41A4-99B1-428B1A6E5188}" destId="{25AE9602-1ECC-426D-9170-1508D6701724}" srcOrd="17" destOrd="0" presId="urn:microsoft.com/office/officeart/2005/8/layout/hProcess7"/>
    <dgm:cxn modelId="{1E0312A5-4191-4888-873D-0F3BE365C76F}" type="presParOf" srcId="{D185617B-21EA-41A4-99B1-428B1A6E5188}" destId="{B3D2507A-C489-43F5-80E4-BD309E1AA73E}" srcOrd="18" destOrd="0" presId="urn:microsoft.com/office/officeart/2005/8/layout/hProcess7"/>
    <dgm:cxn modelId="{A0DA6688-A985-4F49-8AB6-1C5F72522E4F}" type="presParOf" srcId="{B3D2507A-C489-43F5-80E4-BD309E1AA73E}" destId="{320A4363-715A-4D5E-8344-1A0F8BE09EB0}" srcOrd="0" destOrd="0" presId="urn:microsoft.com/office/officeart/2005/8/layout/hProcess7"/>
    <dgm:cxn modelId="{680A48DF-1532-4B2B-B2AD-DCB1A734D9FF}" type="presParOf" srcId="{B3D2507A-C489-43F5-80E4-BD309E1AA73E}" destId="{618C4864-EDBD-4547-9C9C-948CF7ACC320}" srcOrd="1" destOrd="0" presId="urn:microsoft.com/office/officeart/2005/8/layout/hProcess7"/>
    <dgm:cxn modelId="{FC8105A4-F572-4E4C-991C-62DBC05C52C1}" type="presParOf" srcId="{B3D2507A-C489-43F5-80E4-BD309E1AA73E}" destId="{B7953250-D2AD-41D4-93C4-FB3709E1CA82}" srcOrd="2" destOrd="0" presId="urn:microsoft.com/office/officeart/2005/8/layout/hProcess7"/>
    <dgm:cxn modelId="{F91C9BDC-4332-439C-8761-F35CB1531576}" type="presParOf" srcId="{D185617B-21EA-41A4-99B1-428B1A6E5188}" destId="{7228C519-8DED-43EF-8DA0-DA4F180F934A}" srcOrd="19" destOrd="0" presId="urn:microsoft.com/office/officeart/2005/8/layout/hProcess7"/>
    <dgm:cxn modelId="{0BC35749-38E1-4CC4-81AE-1DE64DE21FF7}" type="presParOf" srcId="{D185617B-21EA-41A4-99B1-428B1A6E5188}" destId="{28E4920B-0A4F-4AA4-BA00-8686D413B190}" srcOrd="20" destOrd="0" presId="urn:microsoft.com/office/officeart/2005/8/layout/hProcess7"/>
    <dgm:cxn modelId="{88F8B451-0F86-4520-9909-F347ECFCFD46}" type="presParOf" srcId="{28E4920B-0A4F-4AA4-BA00-8686D413B190}" destId="{7AF40E3A-15A5-4D83-90D6-D09206279D54}" srcOrd="0" destOrd="0" presId="urn:microsoft.com/office/officeart/2005/8/layout/hProcess7"/>
    <dgm:cxn modelId="{9514E83E-83A6-48BF-9EC3-4949C7ED4747}" type="presParOf" srcId="{28E4920B-0A4F-4AA4-BA00-8686D413B190}" destId="{28D476D3-9EB2-4D02-BD8C-EEB5D33984B2}" srcOrd="1" destOrd="0" presId="urn:microsoft.com/office/officeart/2005/8/layout/hProcess7"/>
    <dgm:cxn modelId="{B9AA2D15-DDDB-4CF7-83B3-E8E603A05E8F}" type="presParOf" srcId="{28E4920B-0A4F-4AA4-BA00-8686D413B190}" destId="{30EFE225-0BFA-465B-B090-3518F9641362}" srcOrd="2" destOrd="0" presId="urn:microsoft.com/office/officeart/2005/8/layout/hProcess7"/>
    <dgm:cxn modelId="{1FFE8276-0794-460A-B6CE-EA1774EA855A}" type="presParOf" srcId="{D185617B-21EA-41A4-99B1-428B1A6E5188}" destId="{47383BD6-4265-4E45-913F-179C1CBCC9C3}" srcOrd="21" destOrd="0" presId="urn:microsoft.com/office/officeart/2005/8/layout/hProcess7"/>
    <dgm:cxn modelId="{91FFA320-B1B7-413A-BD5A-49F17EF7CE49}" type="presParOf" srcId="{D185617B-21EA-41A4-99B1-428B1A6E5188}" destId="{F97B036D-91F1-4AD6-A98F-A390D7295B92}" srcOrd="22" destOrd="0" presId="urn:microsoft.com/office/officeart/2005/8/layout/hProcess7"/>
    <dgm:cxn modelId="{2509D81A-9EC9-4860-8776-8F9D56F3A069}" type="presParOf" srcId="{F97B036D-91F1-4AD6-A98F-A390D7295B92}" destId="{E24B2041-C837-4AFA-8AA4-78B484045190}" srcOrd="0" destOrd="0" presId="urn:microsoft.com/office/officeart/2005/8/layout/hProcess7"/>
    <dgm:cxn modelId="{6CC0B7AF-2D48-4D8F-ACBE-295E01671E65}" type="presParOf" srcId="{F97B036D-91F1-4AD6-A98F-A390D7295B92}" destId="{57B5A2DB-6ECF-4888-BDEE-82E23BB4A044}" srcOrd="1" destOrd="0" presId="urn:microsoft.com/office/officeart/2005/8/layout/hProcess7"/>
    <dgm:cxn modelId="{A08BD016-B88F-405A-819F-8B92B1F2BB56}" type="presParOf" srcId="{F97B036D-91F1-4AD6-A98F-A390D7295B92}" destId="{3871D519-3C61-4C95-BF53-D07F6ACF4C46}" srcOrd="2" destOrd="0" presId="urn:microsoft.com/office/officeart/2005/8/layout/hProcess7"/>
    <dgm:cxn modelId="{C16A6BB7-D337-4FD8-8678-C9969C8E1045}" type="presParOf" srcId="{D185617B-21EA-41A4-99B1-428B1A6E5188}" destId="{B2D2ED40-71B8-4D64-B91D-E0D4CAE96DD1}" srcOrd="23" destOrd="0" presId="urn:microsoft.com/office/officeart/2005/8/layout/hProcess7"/>
    <dgm:cxn modelId="{7162DE52-7AE9-4079-9C1D-0C3E92C463DC}" type="presParOf" srcId="{D185617B-21EA-41A4-99B1-428B1A6E5188}" destId="{ECF8B1A9-0402-4249-94F0-66D38033FD31}" srcOrd="24" destOrd="0" presId="urn:microsoft.com/office/officeart/2005/8/layout/hProcess7"/>
    <dgm:cxn modelId="{8FA53484-0E2D-4DC1-9102-31C44000EC05}" type="presParOf" srcId="{ECF8B1A9-0402-4249-94F0-66D38033FD31}" destId="{95DBFFAB-AC5A-4C42-A77C-E4A87D897312}" srcOrd="0" destOrd="0" presId="urn:microsoft.com/office/officeart/2005/8/layout/hProcess7"/>
    <dgm:cxn modelId="{832060CA-50F8-4F64-82AF-19D4A6B2FA9A}" type="presParOf" srcId="{ECF8B1A9-0402-4249-94F0-66D38033FD31}" destId="{7FC8FDE8-6BFC-4499-81E3-D81B6E9829F5}" srcOrd="1" destOrd="0" presId="urn:microsoft.com/office/officeart/2005/8/layout/hProcess7"/>
    <dgm:cxn modelId="{0478D9F0-F242-4616-A88A-CBCBA96007F9}" type="presParOf" srcId="{ECF8B1A9-0402-4249-94F0-66D38033FD31}" destId="{26D255E5-9C96-4C08-8CE4-95D937F4B8EB}" srcOrd="2" destOrd="0" presId="urn:microsoft.com/office/officeart/2005/8/layout/hProcess7"/>
  </dgm:cxnLst>
  <dgm:bg>
    <a:noFill/>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7EF9030-B52F-494F-B10B-DA45A00DE201}">
      <dsp:nvSpPr>
        <dsp:cNvPr id="0" name=""/>
        <dsp:cNvSpPr/>
      </dsp:nvSpPr>
      <dsp:spPr>
        <a:xfrm>
          <a:off x="5678" y="0"/>
          <a:ext cx="1193544" cy="764359"/>
        </a:xfrm>
        <a:prstGeom prst="roundRect">
          <a:avLst>
            <a:gd name="adj" fmla="val 5000"/>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41148" rIns="53340" bIns="0" numCol="1" spcCol="1270" anchor="t" anchorCtr="0">
          <a:noAutofit/>
        </a:bodyPr>
        <a:lstStyle/>
        <a:p>
          <a:pPr lvl="0" algn="r" defTabSz="533400">
            <a:lnSpc>
              <a:spcPct val="90000"/>
            </a:lnSpc>
            <a:spcBef>
              <a:spcPct val="0"/>
            </a:spcBef>
            <a:spcAft>
              <a:spcPct val="35000"/>
            </a:spcAft>
          </a:pPr>
          <a:r>
            <a:rPr lang="en-US" sz="1200" kern="1200" dirty="0"/>
            <a:t>PWS</a:t>
          </a:r>
        </a:p>
      </dsp:txBody>
      <dsp:txXfrm rot="16200000">
        <a:off x="-188354" y="194032"/>
        <a:ext cx="626774" cy="238708"/>
      </dsp:txXfrm>
    </dsp:sp>
    <dsp:sp modelId="{AC690B7D-FB15-46C5-946F-E7B6AB7A80A4}">
      <dsp:nvSpPr>
        <dsp:cNvPr id="0" name=""/>
        <dsp:cNvSpPr/>
      </dsp:nvSpPr>
      <dsp:spPr>
        <a:xfrm>
          <a:off x="245189" y="0"/>
          <a:ext cx="889190" cy="764359"/>
        </a:xfrm>
        <a:prstGeom prst="rect">
          <a:avLst/>
        </a:prstGeom>
        <a:noFill/>
        <a:ln>
          <a:noFill/>
        </a:ln>
        <a:effectLst>
          <a:outerShdw blurRad="40000" dist="23000" dir="5400000" rotWithShape="0">
            <a:srgbClr val="000000">
              <a:alpha val="35000"/>
            </a:srgbClr>
          </a:outerShdw>
        </a:effectLst>
        <a:scene3d>
          <a:camera prst="orthographicFront"/>
          <a:lightRig rig="flat" dir="t"/>
        </a:scene3d>
        <a:sp3d/>
      </dsp:spPr>
      <dsp:style>
        <a:lnRef idx="0">
          <a:scrgbClr r="0" g="0" b="0"/>
        </a:lnRef>
        <a:fillRef idx="3">
          <a:scrgbClr r="0" g="0" b="0"/>
        </a:fillRef>
        <a:effectRef idx="2">
          <a:scrgbClr r="0" g="0" b="0"/>
        </a:effectRef>
        <a:fontRef idx="minor">
          <a:schemeClr val="lt1"/>
        </a:fontRef>
      </dsp:style>
      <dsp:txBody>
        <a:bodyPr spcFirstLastPara="0" vert="horz" wrap="square" lIns="0" tIns="41148" rIns="0" bIns="0" numCol="1" spcCol="1270" anchor="t" anchorCtr="0">
          <a:noAutofit/>
        </a:bodyPr>
        <a:lstStyle/>
        <a:p>
          <a:pPr lvl="0" algn="l" defTabSz="533400">
            <a:lnSpc>
              <a:spcPct val="100000"/>
            </a:lnSpc>
            <a:spcBef>
              <a:spcPct val="0"/>
            </a:spcBef>
            <a:spcAft>
              <a:spcPts val="0"/>
            </a:spcAft>
          </a:pPr>
          <a:endParaRPr lang="en-US" sz="1200" b="1" kern="1200" dirty="0" smtClean="0">
            <a:solidFill>
              <a:schemeClr val="tx1"/>
            </a:solidFill>
          </a:endParaRPr>
        </a:p>
        <a:p>
          <a:pPr lvl="0" algn="l" defTabSz="533400">
            <a:lnSpc>
              <a:spcPct val="90000"/>
            </a:lnSpc>
            <a:spcBef>
              <a:spcPct val="0"/>
            </a:spcBef>
            <a:spcAft>
              <a:spcPct val="35000"/>
            </a:spcAft>
          </a:pPr>
          <a:r>
            <a:rPr lang="en-US" sz="2400" b="1" kern="1200" dirty="0" smtClean="0">
              <a:solidFill>
                <a:schemeClr val="tx1"/>
              </a:solidFill>
              <a:effectLst>
                <a:outerShdw blurRad="38100" dist="38100" dir="2700000" algn="tl">
                  <a:srgbClr val="000000">
                    <a:alpha val="43137"/>
                  </a:srgbClr>
                </a:outerShdw>
              </a:effectLst>
            </a:rPr>
            <a:t>Home</a:t>
          </a:r>
          <a:endParaRPr lang="en-US" sz="2400" b="1" kern="1200" dirty="0">
            <a:solidFill>
              <a:schemeClr val="tx1"/>
            </a:solidFill>
            <a:effectLst>
              <a:outerShdw blurRad="38100" dist="38100" dir="2700000" algn="tl">
                <a:srgbClr val="000000">
                  <a:alpha val="43137"/>
                </a:srgbClr>
              </a:outerShdw>
            </a:effectLst>
          </a:endParaRPr>
        </a:p>
      </dsp:txBody>
      <dsp:txXfrm>
        <a:off x="245189" y="0"/>
        <a:ext cx="889190" cy="764359"/>
      </dsp:txXfrm>
    </dsp:sp>
    <dsp:sp modelId="{15BEEDC2-1F59-47CF-9B4B-D2BA41A772BD}">
      <dsp:nvSpPr>
        <dsp:cNvPr id="0" name=""/>
        <dsp:cNvSpPr/>
      </dsp:nvSpPr>
      <dsp:spPr>
        <a:xfrm>
          <a:off x="1241384" y="0"/>
          <a:ext cx="1458101" cy="764359"/>
        </a:xfrm>
        <a:prstGeom prst="roundRect">
          <a:avLst>
            <a:gd name="adj" fmla="val 5000"/>
          </a:avLst>
        </a:prstGeom>
        <a:blipFill rotWithShape="0">
          <a:blip xmlns:r="http://schemas.openxmlformats.org/officeDocument/2006/relationships" r:embed="rId2">
            <a:lum bright="35000" contrast="-45000"/>
          </a:blip>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41148" rIns="53340" bIns="0" numCol="1" spcCol="1270" anchor="t" anchorCtr="0">
          <a:noAutofit/>
        </a:bodyPr>
        <a:lstStyle/>
        <a:p>
          <a:pPr lvl="0" algn="r" defTabSz="533400">
            <a:lnSpc>
              <a:spcPct val="90000"/>
            </a:lnSpc>
            <a:spcBef>
              <a:spcPct val="0"/>
            </a:spcBef>
            <a:spcAft>
              <a:spcPct val="35000"/>
            </a:spcAft>
          </a:pPr>
          <a:r>
            <a:rPr lang="en-US" sz="1200" kern="1200" dirty="0"/>
            <a:t>PWS</a:t>
          </a:r>
        </a:p>
      </dsp:txBody>
      <dsp:txXfrm rot="16200000">
        <a:off x="1073807" y="167576"/>
        <a:ext cx="626774" cy="291620"/>
      </dsp:txXfrm>
    </dsp:sp>
    <dsp:sp modelId="{5B0317A9-806D-461B-828A-8C60E30118C2}">
      <dsp:nvSpPr>
        <dsp:cNvPr id="0" name=""/>
        <dsp:cNvSpPr/>
      </dsp:nvSpPr>
      <dsp:spPr>
        <a:xfrm rot="5400000">
          <a:off x="1191259" y="564716"/>
          <a:ext cx="112296" cy="180692"/>
        </a:xfrm>
        <a:prstGeom prst="flowChartExtract">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F86CF1F1-471F-4945-8F77-6E4E2D342E80}">
      <dsp:nvSpPr>
        <dsp:cNvPr id="0" name=""/>
        <dsp:cNvSpPr/>
      </dsp:nvSpPr>
      <dsp:spPr>
        <a:xfrm>
          <a:off x="1514626" y="0"/>
          <a:ext cx="1086285" cy="764359"/>
        </a:xfrm>
        <a:prstGeom prst="rect">
          <a:avLst/>
        </a:prstGeom>
        <a:noFill/>
        <a:ln>
          <a:noFill/>
        </a:ln>
        <a:effectLst>
          <a:outerShdw blurRad="40000" dist="23000" dir="5400000" rotWithShape="0">
            <a:srgbClr val="000000">
              <a:alpha val="35000"/>
            </a:srgbClr>
          </a:outerShdw>
        </a:effectLst>
        <a:scene3d>
          <a:camera prst="orthographicFront"/>
          <a:lightRig rig="flat" dir="t"/>
        </a:scene3d>
        <a:sp3d/>
      </dsp:spPr>
      <dsp:style>
        <a:lnRef idx="0">
          <a:scrgbClr r="0" g="0" b="0"/>
        </a:lnRef>
        <a:fillRef idx="3">
          <a:scrgbClr r="0" g="0" b="0"/>
        </a:fillRef>
        <a:effectRef idx="2">
          <a:scrgbClr r="0" g="0" b="0"/>
        </a:effectRef>
        <a:fontRef idx="minor">
          <a:schemeClr val="lt1"/>
        </a:fontRef>
      </dsp:style>
      <dsp:txBody>
        <a:bodyPr spcFirstLastPara="0" vert="horz" wrap="square" lIns="0" tIns="82296" rIns="0" bIns="0" numCol="1" spcCol="1270" anchor="t" anchorCtr="0">
          <a:noAutofit/>
        </a:bodyPr>
        <a:lstStyle/>
        <a:p>
          <a:pPr lvl="0" algn="l" defTabSz="1066800">
            <a:lnSpc>
              <a:spcPct val="90000"/>
            </a:lnSpc>
            <a:spcBef>
              <a:spcPct val="0"/>
            </a:spcBef>
            <a:spcAft>
              <a:spcPct val="35000"/>
            </a:spcAft>
          </a:pPr>
          <a:r>
            <a:rPr lang="en-US" sz="2400" b="1" kern="1200" dirty="0">
              <a:solidFill>
                <a:schemeClr val="bg1"/>
              </a:solidFill>
              <a:effectLst>
                <a:outerShdw blurRad="38100" dist="38100" dir="2700000" algn="tl">
                  <a:srgbClr val="000000">
                    <a:alpha val="43137"/>
                  </a:srgbClr>
                </a:outerShdw>
              </a:effectLst>
            </a:rPr>
            <a:t>My Account</a:t>
          </a:r>
        </a:p>
      </dsp:txBody>
      <dsp:txXfrm>
        <a:off x="1514626" y="0"/>
        <a:ext cx="1086285" cy="764359"/>
      </dsp:txXfrm>
    </dsp:sp>
    <dsp:sp modelId="{905FED6F-206C-4204-90DD-0AC39D8C61C6}">
      <dsp:nvSpPr>
        <dsp:cNvPr id="0" name=""/>
        <dsp:cNvSpPr/>
      </dsp:nvSpPr>
      <dsp:spPr>
        <a:xfrm>
          <a:off x="2729095" y="0"/>
          <a:ext cx="1145251" cy="764359"/>
        </a:xfrm>
        <a:prstGeom prst="roundRect">
          <a:avLst>
            <a:gd name="adj" fmla="val 5000"/>
          </a:avLst>
        </a:prstGeom>
        <a:blipFill rotWithShape="0">
          <a:blip xmlns:r="http://schemas.openxmlformats.org/officeDocument/2006/relationships" r:embed="rId3">
            <a:lum bright="35000" contrast="-45000"/>
          </a:blip>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41148" rIns="53340" bIns="0" numCol="1" spcCol="1270" anchor="t" anchorCtr="0">
          <a:noAutofit/>
        </a:bodyPr>
        <a:lstStyle/>
        <a:p>
          <a:pPr lvl="0" algn="r" defTabSz="533400">
            <a:lnSpc>
              <a:spcPct val="90000"/>
            </a:lnSpc>
            <a:spcBef>
              <a:spcPct val="0"/>
            </a:spcBef>
            <a:spcAft>
              <a:spcPct val="35000"/>
            </a:spcAft>
          </a:pPr>
          <a:r>
            <a:rPr lang="en-US" sz="1200" kern="1200" dirty="0"/>
            <a:t>PWS</a:t>
          </a:r>
        </a:p>
      </dsp:txBody>
      <dsp:txXfrm rot="16200000">
        <a:off x="2530233" y="198862"/>
        <a:ext cx="626774" cy="229050"/>
      </dsp:txXfrm>
    </dsp:sp>
    <dsp:sp modelId="{F604BE23-6B32-410A-ABAA-A28AF048759E}">
      <dsp:nvSpPr>
        <dsp:cNvPr id="0" name=""/>
        <dsp:cNvSpPr/>
      </dsp:nvSpPr>
      <dsp:spPr>
        <a:xfrm rot="5400000">
          <a:off x="2691522" y="564716"/>
          <a:ext cx="112296" cy="180692"/>
        </a:xfrm>
        <a:prstGeom prst="flowChartExtract">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FD46FF6D-4E38-404C-9840-C7C9CB6F3654}">
      <dsp:nvSpPr>
        <dsp:cNvPr id="0" name=""/>
        <dsp:cNvSpPr/>
      </dsp:nvSpPr>
      <dsp:spPr>
        <a:xfrm>
          <a:off x="2962449" y="0"/>
          <a:ext cx="853212" cy="764359"/>
        </a:xfrm>
        <a:prstGeom prst="rect">
          <a:avLst/>
        </a:prstGeom>
        <a:noFill/>
        <a:ln>
          <a:noFill/>
        </a:ln>
        <a:effectLst>
          <a:outerShdw blurRad="40000" dist="23000" dir="5400000" rotWithShape="0">
            <a:srgbClr val="000000">
              <a:alpha val="35000"/>
            </a:srgbClr>
          </a:outerShdw>
        </a:effectLst>
        <a:scene3d>
          <a:camera prst="orthographicFront"/>
          <a:lightRig rig="flat" dir="t"/>
        </a:scene3d>
        <a:sp3d/>
      </dsp:spPr>
      <dsp:style>
        <a:lnRef idx="0">
          <a:scrgbClr r="0" g="0" b="0"/>
        </a:lnRef>
        <a:fillRef idx="3">
          <a:scrgbClr r="0" g="0" b="0"/>
        </a:fillRef>
        <a:effectRef idx="2">
          <a:scrgbClr r="0" g="0" b="0"/>
        </a:effectRef>
        <a:fontRef idx="minor">
          <a:schemeClr val="lt1"/>
        </a:fontRef>
      </dsp:style>
      <dsp:txBody>
        <a:bodyPr spcFirstLastPara="0" vert="horz" wrap="square" lIns="0" tIns="82296" rIns="0" bIns="0" numCol="1" spcCol="1270" anchor="t" anchorCtr="0">
          <a:noAutofit/>
        </a:bodyPr>
        <a:lstStyle/>
        <a:p>
          <a:pPr lvl="0" algn="l" defTabSz="1066800">
            <a:lnSpc>
              <a:spcPct val="90000"/>
            </a:lnSpc>
            <a:spcBef>
              <a:spcPct val="0"/>
            </a:spcBef>
            <a:spcAft>
              <a:spcPct val="35000"/>
            </a:spcAft>
          </a:pPr>
          <a:r>
            <a:rPr lang="en-US" sz="2400" b="1" kern="1200" dirty="0">
              <a:effectLst>
                <a:outerShdw blurRad="38100" dist="38100" dir="2700000" algn="tl">
                  <a:srgbClr val="000000">
                    <a:alpha val="43137"/>
                  </a:srgbClr>
                </a:outerShdw>
              </a:effectLst>
            </a:rPr>
            <a:t>Sell Water</a:t>
          </a:r>
        </a:p>
      </dsp:txBody>
      <dsp:txXfrm>
        <a:off x="2962449" y="0"/>
        <a:ext cx="853212" cy="764359"/>
      </dsp:txXfrm>
    </dsp:sp>
    <dsp:sp modelId="{95C82581-5935-4CD9-9CE8-139AEDF00492}">
      <dsp:nvSpPr>
        <dsp:cNvPr id="0" name=""/>
        <dsp:cNvSpPr/>
      </dsp:nvSpPr>
      <dsp:spPr>
        <a:xfrm>
          <a:off x="3929060" y="0"/>
          <a:ext cx="1115798" cy="764359"/>
        </a:xfrm>
        <a:prstGeom prst="roundRect">
          <a:avLst>
            <a:gd name="adj" fmla="val 5000"/>
          </a:avLst>
        </a:prstGeom>
        <a:blipFill rotWithShape="0">
          <a:blip xmlns:r="http://schemas.openxmlformats.org/officeDocument/2006/relationships" r:embed="rId4">
            <a:lum bright="35000" contrast="-45000"/>
          </a:blip>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41148" rIns="53340" bIns="0" numCol="1" spcCol="1270" anchor="t" anchorCtr="0">
          <a:noAutofit/>
        </a:bodyPr>
        <a:lstStyle/>
        <a:p>
          <a:pPr lvl="0" algn="r" defTabSz="533400">
            <a:lnSpc>
              <a:spcPct val="90000"/>
            </a:lnSpc>
            <a:spcBef>
              <a:spcPct val="0"/>
            </a:spcBef>
            <a:spcAft>
              <a:spcPct val="35000"/>
            </a:spcAft>
          </a:pPr>
          <a:r>
            <a:rPr lang="en-US" sz="1200" kern="1200" dirty="0"/>
            <a:t>PWS</a:t>
          </a:r>
        </a:p>
      </dsp:txBody>
      <dsp:txXfrm rot="16200000">
        <a:off x="3727253" y="201807"/>
        <a:ext cx="626774" cy="223159"/>
      </dsp:txXfrm>
    </dsp:sp>
    <dsp:sp modelId="{C02BEFE1-A765-4124-9DC9-A04589280D62}">
      <dsp:nvSpPr>
        <dsp:cNvPr id="0" name=""/>
        <dsp:cNvSpPr/>
      </dsp:nvSpPr>
      <dsp:spPr>
        <a:xfrm rot="5400000">
          <a:off x="3878935" y="564716"/>
          <a:ext cx="112296" cy="180692"/>
        </a:xfrm>
        <a:prstGeom prst="flowChartExtract">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105ED2A6-F7A0-4AC3-B2E5-DFAF649F2FB1}">
      <dsp:nvSpPr>
        <dsp:cNvPr id="0" name=""/>
        <dsp:cNvSpPr/>
      </dsp:nvSpPr>
      <dsp:spPr>
        <a:xfrm>
          <a:off x="4158659" y="0"/>
          <a:ext cx="831269" cy="764359"/>
        </a:xfrm>
        <a:prstGeom prst="rect">
          <a:avLst/>
        </a:prstGeom>
        <a:noFill/>
        <a:ln>
          <a:noFill/>
        </a:ln>
        <a:effectLst>
          <a:outerShdw blurRad="40000" dist="23000" dir="5400000" rotWithShape="0">
            <a:srgbClr val="000000">
              <a:alpha val="35000"/>
            </a:srgbClr>
          </a:outerShdw>
        </a:effectLst>
        <a:scene3d>
          <a:camera prst="orthographicFront"/>
          <a:lightRig rig="flat" dir="t"/>
        </a:scene3d>
        <a:sp3d/>
      </dsp:spPr>
      <dsp:style>
        <a:lnRef idx="0">
          <a:scrgbClr r="0" g="0" b="0"/>
        </a:lnRef>
        <a:fillRef idx="3">
          <a:scrgbClr r="0" g="0" b="0"/>
        </a:fillRef>
        <a:effectRef idx="2">
          <a:scrgbClr r="0" g="0" b="0"/>
        </a:effectRef>
        <a:fontRef idx="minor">
          <a:schemeClr val="lt1"/>
        </a:fontRef>
      </dsp:style>
      <dsp:txBody>
        <a:bodyPr spcFirstLastPara="0" vert="horz" wrap="square" lIns="0" tIns="82296" rIns="0" bIns="0" numCol="1" spcCol="1270" anchor="t" anchorCtr="0">
          <a:noAutofit/>
        </a:bodyPr>
        <a:lstStyle/>
        <a:p>
          <a:pPr lvl="0" algn="l" defTabSz="1066800">
            <a:lnSpc>
              <a:spcPct val="90000"/>
            </a:lnSpc>
            <a:spcBef>
              <a:spcPct val="0"/>
            </a:spcBef>
            <a:spcAft>
              <a:spcPct val="35000"/>
            </a:spcAft>
          </a:pPr>
          <a:r>
            <a:rPr lang="en-US" sz="2400" b="1" kern="1200" dirty="0">
              <a:solidFill>
                <a:schemeClr val="bg1"/>
              </a:solidFill>
              <a:effectLst>
                <a:outerShdw blurRad="38100" dist="38100" dir="2700000" algn="tl">
                  <a:srgbClr val="000000">
                    <a:alpha val="43137"/>
                  </a:srgbClr>
                </a:outerShdw>
              </a:effectLst>
            </a:rPr>
            <a:t>Buy Water</a:t>
          </a:r>
        </a:p>
      </dsp:txBody>
      <dsp:txXfrm>
        <a:off x="4158659" y="0"/>
        <a:ext cx="831269" cy="764359"/>
      </dsp:txXfrm>
    </dsp:sp>
    <dsp:sp modelId="{7A10EB17-1816-452C-8982-762E92720BDE}">
      <dsp:nvSpPr>
        <dsp:cNvPr id="0" name=""/>
        <dsp:cNvSpPr/>
      </dsp:nvSpPr>
      <dsp:spPr>
        <a:xfrm>
          <a:off x="5087020" y="0"/>
          <a:ext cx="1227225" cy="764359"/>
        </a:xfrm>
        <a:prstGeom prst="roundRect">
          <a:avLst>
            <a:gd name="adj" fmla="val 5000"/>
          </a:avLst>
        </a:prstGeom>
        <a:blipFill rotWithShape="0">
          <a:blip xmlns:r="http://schemas.openxmlformats.org/officeDocument/2006/relationships" r:embed="rId5">
            <a:lum bright="35000" contrast="-45000"/>
          </a:blip>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34290" rIns="44450" bIns="0" numCol="1" spcCol="1270" anchor="t" anchorCtr="0">
          <a:noAutofit/>
        </a:bodyPr>
        <a:lstStyle/>
        <a:p>
          <a:pPr lvl="0" algn="r" defTabSz="444500">
            <a:lnSpc>
              <a:spcPct val="90000"/>
            </a:lnSpc>
            <a:spcBef>
              <a:spcPct val="0"/>
            </a:spcBef>
            <a:spcAft>
              <a:spcPct val="35000"/>
            </a:spcAft>
          </a:pPr>
          <a:r>
            <a:rPr lang="en-US" sz="1000" b="1" kern="1200" dirty="0" smtClean="0">
              <a:solidFill>
                <a:schemeClr val="bg1"/>
              </a:solidFill>
            </a:rPr>
            <a:t>PWS</a:t>
          </a:r>
          <a:endParaRPr lang="en-US" sz="2000" b="1" kern="1200" dirty="0">
            <a:solidFill>
              <a:schemeClr val="bg1"/>
            </a:solidFill>
          </a:endParaRPr>
        </a:p>
      </dsp:txBody>
      <dsp:txXfrm rot="16200000">
        <a:off x="4896356" y="190664"/>
        <a:ext cx="626774" cy="245445"/>
      </dsp:txXfrm>
    </dsp:sp>
    <dsp:sp modelId="{9C1D16B2-CBB8-4231-A80F-5103F1C60470}">
      <dsp:nvSpPr>
        <dsp:cNvPr id="0" name=""/>
        <dsp:cNvSpPr/>
      </dsp:nvSpPr>
      <dsp:spPr>
        <a:xfrm rot="5400000">
          <a:off x="5036895" y="564716"/>
          <a:ext cx="112296" cy="180692"/>
        </a:xfrm>
        <a:prstGeom prst="flowChartExtract">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545E1325-46B9-49EE-B087-41EDFB21B9BA}">
      <dsp:nvSpPr>
        <dsp:cNvPr id="0" name=""/>
        <dsp:cNvSpPr/>
      </dsp:nvSpPr>
      <dsp:spPr>
        <a:xfrm>
          <a:off x="5330826" y="0"/>
          <a:ext cx="914282" cy="764359"/>
        </a:xfrm>
        <a:prstGeom prst="rect">
          <a:avLst/>
        </a:prstGeom>
        <a:noFill/>
        <a:ln>
          <a:noFill/>
        </a:ln>
        <a:effectLst>
          <a:outerShdw blurRad="40000" dist="23000" dir="5400000" rotWithShape="0">
            <a:srgbClr val="000000">
              <a:alpha val="35000"/>
            </a:srgbClr>
          </a:outerShdw>
        </a:effectLst>
        <a:scene3d>
          <a:camera prst="orthographicFront"/>
          <a:lightRig rig="flat" dir="t"/>
        </a:scene3d>
        <a:sp3d/>
      </dsp:spPr>
      <dsp:style>
        <a:lnRef idx="0">
          <a:scrgbClr r="0" g="0" b="0"/>
        </a:lnRef>
        <a:fillRef idx="3">
          <a:scrgbClr r="0" g="0" b="0"/>
        </a:fillRef>
        <a:effectRef idx="2">
          <a:scrgbClr r="0" g="0" b="0"/>
        </a:effectRef>
        <a:fontRef idx="minor">
          <a:schemeClr val="lt1"/>
        </a:fontRef>
      </dsp:style>
      <dsp:txBody>
        <a:bodyPr spcFirstLastPara="0" vert="horz" wrap="square" lIns="0" tIns="72009" rIns="0" bIns="0" numCol="1" spcCol="1270" anchor="t" anchorCtr="0">
          <a:noAutofit/>
        </a:bodyPr>
        <a:lstStyle/>
        <a:p>
          <a:pPr lvl="0" algn="l" defTabSz="933450">
            <a:lnSpc>
              <a:spcPct val="90000"/>
            </a:lnSpc>
            <a:spcBef>
              <a:spcPct val="0"/>
            </a:spcBef>
            <a:spcAft>
              <a:spcPct val="35000"/>
            </a:spcAft>
          </a:pPr>
          <a:r>
            <a:rPr lang="en-US" sz="2100" b="1" kern="1200" dirty="0" smtClean="0">
              <a:solidFill>
                <a:schemeClr val="bg1"/>
              </a:solidFill>
              <a:effectLst>
                <a:outerShdw blurRad="38100" dist="38100" dir="2700000" algn="tl">
                  <a:srgbClr val="000000">
                    <a:alpha val="43137"/>
                  </a:srgbClr>
                </a:outerShdw>
              </a:effectLst>
            </a:rPr>
            <a:t>Market Results</a:t>
          </a:r>
          <a:endParaRPr lang="en-US" sz="2100" b="1" kern="1200" dirty="0">
            <a:solidFill>
              <a:schemeClr val="bg1"/>
            </a:solidFill>
            <a:effectLst>
              <a:outerShdw blurRad="38100" dist="38100" dir="2700000" algn="tl">
                <a:srgbClr val="000000">
                  <a:alpha val="43137"/>
                </a:srgbClr>
              </a:outerShdw>
            </a:effectLst>
          </a:endParaRPr>
        </a:p>
      </dsp:txBody>
      <dsp:txXfrm>
        <a:off x="5330826" y="0"/>
        <a:ext cx="914282" cy="764359"/>
      </dsp:txXfrm>
    </dsp:sp>
    <dsp:sp modelId="{7AF40E3A-15A5-4D83-90D6-D09206279D54}">
      <dsp:nvSpPr>
        <dsp:cNvPr id="0" name=""/>
        <dsp:cNvSpPr/>
      </dsp:nvSpPr>
      <dsp:spPr>
        <a:xfrm>
          <a:off x="6356407" y="0"/>
          <a:ext cx="1102861" cy="764359"/>
        </a:xfrm>
        <a:prstGeom prst="roundRect">
          <a:avLst>
            <a:gd name="adj" fmla="val 5000"/>
          </a:avLst>
        </a:prstGeom>
        <a:blipFill rotWithShape="0">
          <a:blip xmlns:r="http://schemas.openxmlformats.org/officeDocument/2006/relationships" r:embed="rId6">
            <a:lum bright="35000" contrast="-45000"/>
          </a:blip>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34290" rIns="44450" bIns="0" numCol="1" spcCol="1270" anchor="t" anchorCtr="0">
          <a:noAutofit/>
        </a:bodyPr>
        <a:lstStyle/>
        <a:p>
          <a:pPr lvl="0" algn="r" defTabSz="444500">
            <a:lnSpc>
              <a:spcPct val="90000"/>
            </a:lnSpc>
            <a:spcBef>
              <a:spcPct val="0"/>
            </a:spcBef>
            <a:spcAft>
              <a:spcPct val="35000"/>
            </a:spcAft>
          </a:pPr>
          <a:r>
            <a:rPr lang="en-US" sz="1000" b="1" kern="1200" dirty="0" smtClean="0">
              <a:solidFill>
                <a:schemeClr val="bg1"/>
              </a:solidFill>
            </a:rPr>
            <a:t>PWS</a:t>
          </a:r>
          <a:endParaRPr lang="en-US" sz="1000" b="1" kern="1200" dirty="0">
            <a:solidFill>
              <a:schemeClr val="bg1"/>
            </a:solidFill>
          </a:endParaRPr>
        </a:p>
      </dsp:txBody>
      <dsp:txXfrm rot="16200000">
        <a:off x="6153306" y="203101"/>
        <a:ext cx="626774" cy="220572"/>
      </dsp:txXfrm>
    </dsp:sp>
    <dsp:sp modelId="{618C4864-EDBD-4547-9C9C-948CF7ACC320}">
      <dsp:nvSpPr>
        <dsp:cNvPr id="0" name=""/>
        <dsp:cNvSpPr/>
      </dsp:nvSpPr>
      <dsp:spPr>
        <a:xfrm rot="5400000">
          <a:off x="6306282" y="564716"/>
          <a:ext cx="112296" cy="180692"/>
        </a:xfrm>
        <a:prstGeom prst="flowChartExtract">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30EFE225-0BFA-465B-B090-3518F9641362}">
      <dsp:nvSpPr>
        <dsp:cNvPr id="0" name=""/>
        <dsp:cNvSpPr/>
      </dsp:nvSpPr>
      <dsp:spPr>
        <a:xfrm>
          <a:off x="6584357" y="0"/>
          <a:ext cx="821631" cy="764359"/>
        </a:xfrm>
        <a:prstGeom prst="rect">
          <a:avLst/>
        </a:prstGeom>
        <a:noFill/>
        <a:ln>
          <a:noFill/>
        </a:ln>
        <a:effectLst>
          <a:outerShdw blurRad="40000" dist="23000" dir="5400000" rotWithShape="0">
            <a:srgbClr val="000000">
              <a:alpha val="35000"/>
            </a:srgbClr>
          </a:outerShdw>
        </a:effectLst>
        <a:scene3d>
          <a:camera prst="orthographicFront"/>
          <a:lightRig rig="flat" dir="t"/>
        </a:scene3d>
        <a:sp3d/>
      </dsp:spPr>
      <dsp:style>
        <a:lnRef idx="0">
          <a:scrgbClr r="0" g="0" b="0"/>
        </a:lnRef>
        <a:fillRef idx="3">
          <a:scrgbClr r="0" g="0" b="0"/>
        </a:fillRef>
        <a:effectRef idx="2">
          <a:scrgbClr r="0" g="0" b="0"/>
        </a:effectRef>
        <a:fontRef idx="minor">
          <a:schemeClr val="lt1"/>
        </a:fontRef>
      </dsp:style>
      <dsp:txBody>
        <a:bodyPr spcFirstLastPara="0" vert="horz" wrap="square" lIns="0" tIns="72009" rIns="0" bIns="0" numCol="1" spcCol="1270" anchor="t" anchorCtr="0">
          <a:noAutofit/>
        </a:bodyPr>
        <a:lstStyle/>
        <a:p>
          <a:pPr lvl="0" algn="l" defTabSz="933450">
            <a:lnSpc>
              <a:spcPct val="90000"/>
            </a:lnSpc>
            <a:spcBef>
              <a:spcPct val="0"/>
            </a:spcBef>
            <a:spcAft>
              <a:spcPct val="35000"/>
            </a:spcAft>
          </a:pPr>
          <a:r>
            <a:rPr lang="en-US" sz="2100" b="1" kern="1200" dirty="0" smtClean="0">
              <a:solidFill>
                <a:schemeClr val="bg1"/>
              </a:solidFill>
              <a:effectLst>
                <a:outerShdw blurRad="38100" dist="38100" dir="2700000" algn="tl">
                  <a:srgbClr val="000000">
                    <a:alpha val="43137"/>
                  </a:srgbClr>
                </a:outerShdw>
              </a:effectLst>
            </a:rPr>
            <a:t>Market Rules</a:t>
          </a:r>
          <a:endParaRPr lang="en-US" sz="2100" b="1" kern="1200" dirty="0">
            <a:solidFill>
              <a:schemeClr val="bg1"/>
            </a:solidFill>
            <a:effectLst>
              <a:outerShdw blurRad="38100" dist="38100" dir="2700000" algn="tl">
                <a:srgbClr val="000000">
                  <a:alpha val="43137"/>
                </a:srgbClr>
              </a:outerShdw>
            </a:effectLst>
          </a:endParaRPr>
        </a:p>
      </dsp:txBody>
      <dsp:txXfrm>
        <a:off x="6584357" y="0"/>
        <a:ext cx="821631" cy="764359"/>
      </dsp:txXfrm>
    </dsp:sp>
    <dsp:sp modelId="{95DBFFAB-AC5A-4C42-A77C-E4A87D897312}">
      <dsp:nvSpPr>
        <dsp:cNvPr id="0" name=""/>
        <dsp:cNvSpPr/>
      </dsp:nvSpPr>
      <dsp:spPr>
        <a:xfrm>
          <a:off x="7501430" y="0"/>
          <a:ext cx="1179691" cy="764359"/>
        </a:xfrm>
        <a:prstGeom prst="roundRect">
          <a:avLst>
            <a:gd name="adj" fmla="val 5000"/>
          </a:avLst>
        </a:prstGeom>
        <a:blipFill rotWithShape="0">
          <a:blip xmlns:r="http://schemas.openxmlformats.org/officeDocument/2006/relationships" r:embed="rId1">
            <a:lum bright="70000" contrast="-70000"/>
          </a:blip>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41148" rIns="53340" bIns="0" numCol="1" spcCol="1270" anchor="t" anchorCtr="0">
          <a:noAutofit/>
        </a:bodyPr>
        <a:lstStyle/>
        <a:p>
          <a:pPr lvl="0" algn="ctr" defTabSz="533400">
            <a:lnSpc>
              <a:spcPct val="90000"/>
            </a:lnSpc>
            <a:spcBef>
              <a:spcPct val="0"/>
            </a:spcBef>
            <a:spcAft>
              <a:spcPct val="35000"/>
            </a:spcAft>
          </a:pPr>
          <a:r>
            <a:rPr lang="en-US" sz="1200" b="1" kern="1200" dirty="0" smtClean="0">
              <a:solidFill>
                <a:schemeClr val="bg1"/>
              </a:solidFill>
            </a:rPr>
            <a:t>PWS</a:t>
          </a:r>
          <a:endParaRPr lang="en-US" sz="1200" b="1" kern="1200" dirty="0">
            <a:solidFill>
              <a:schemeClr val="bg1"/>
            </a:solidFill>
          </a:endParaRPr>
        </a:p>
      </dsp:txBody>
      <dsp:txXfrm rot="16200000">
        <a:off x="7306012" y="195418"/>
        <a:ext cx="626774" cy="235938"/>
      </dsp:txXfrm>
    </dsp:sp>
    <dsp:sp modelId="{57B5A2DB-6ECF-4888-BDEE-82E23BB4A044}">
      <dsp:nvSpPr>
        <dsp:cNvPr id="0" name=""/>
        <dsp:cNvSpPr/>
      </dsp:nvSpPr>
      <dsp:spPr>
        <a:xfrm rot="5400000">
          <a:off x="7451305" y="564716"/>
          <a:ext cx="112296" cy="180692"/>
        </a:xfrm>
        <a:prstGeom prst="flowChartExtract">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26D255E5-9C96-4C08-8CE4-95D937F4B8EB}">
      <dsp:nvSpPr>
        <dsp:cNvPr id="0" name=""/>
        <dsp:cNvSpPr/>
      </dsp:nvSpPr>
      <dsp:spPr>
        <a:xfrm>
          <a:off x="7739175" y="0"/>
          <a:ext cx="878870" cy="764359"/>
        </a:xfrm>
        <a:prstGeom prst="rect">
          <a:avLst/>
        </a:prstGeom>
        <a:noFill/>
        <a:ln>
          <a:noFill/>
        </a:ln>
        <a:effectLst>
          <a:outerShdw blurRad="40000" dist="23000" dir="5400000" rotWithShape="0">
            <a:srgbClr val="000000">
              <a:alpha val="35000"/>
            </a:srgbClr>
          </a:outerShdw>
        </a:effectLst>
        <a:scene3d>
          <a:camera prst="orthographicFront"/>
          <a:lightRig rig="flat" dir="t"/>
        </a:scene3d>
        <a:sp3d/>
      </dsp:spPr>
      <dsp:style>
        <a:lnRef idx="0">
          <a:scrgbClr r="0" g="0" b="0"/>
        </a:lnRef>
        <a:fillRef idx="3">
          <a:scrgbClr r="0" g="0" b="0"/>
        </a:fillRef>
        <a:effectRef idx="2">
          <a:scrgbClr r="0" g="0" b="0"/>
        </a:effectRef>
        <a:fontRef idx="minor">
          <a:schemeClr val="lt1"/>
        </a:fontRef>
      </dsp:style>
      <dsp:txBody>
        <a:bodyPr spcFirstLastPara="0" vert="horz" wrap="square" lIns="0" tIns="37719" rIns="0" bIns="0" numCol="1" spcCol="1270" anchor="t" anchorCtr="0">
          <a:noAutofit/>
        </a:bodyPr>
        <a:lstStyle/>
        <a:p>
          <a:pPr lvl="0" algn="ctr" defTabSz="466725">
            <a:lnSpc>
              <a:spcPct val="100000"/>
            </a:lnSpc>
            <a:spcBef>
              <a:spcPct val="0"/>
            </a:spcBef>
            <a:spcAft>
              <a:spcPts val="0"/>
            </a:spcAft>
          </a:pPr>
          <a:endParaRPr lang="en-US" sz="1050" b="1" kern="1200" dirty="0" smtClean="0">
            <a:solidFill>
              <a:sysClr val="windowText" lastClr="000000"/>
            </a:solidFill>
          </a:endParaRPr>
        </a:p>
        <a:p>
          <a:pPr lvl="0" algn="ctr" defTabSz="466725">
            <a:lnSpc>
              <a:spcPct val="100000"/>
            </a:lnSpc>
            <a:spcBef>
              <a:spcPct val="0"/>
            </a:spcBef>
            <a:spcAft>
              <a:spcPct val="35000"/>
            </a:spcAft>
          </a:pPr>
          <a:r>
            <a:rPr lang="en-US" sz="2100" b="1" kern="1200" dirty="0" smtClean="0">
              <a:solidFill>
                <a:sysClr val="windowText" lastClr="000000"/>
              </a:solidFill>
              <a:effectLst>
                <a:outerShdw blurRad="38100" dist="38100" dir="2700000" algn="tl">
                  <a:srgbClr val="000000">
                    <a:alpha val="43137"/>
                  </a:srgbClr>
                </a:outerShdw>
              </a:effectLst>
            </a:rPr>
            <a:t>Contact</a:t>
          </a:r>
          <a:endParaRPr lang="en-US" sz="2100" b="1" kern="1200" dirty="0">
            <a:solidFill>
              <a:sysClr val="windowText" lastClr="000000"/>
            </a:solidFill>
            <a:effectLst>
              <a:outerShdw blurRad="38100" dist="38100" dir="2700000" algn="tl">
                <a:srgbClr val="000000">
                  <a:alpha val="43137"/>
                </a:srgbClr>
              </a:outerShdw>
            </a:effectLst>
          </a:endParaRPr>
        </a:p>
      </dsp:txBody>
      <dsp:txXfrm>
        <a:off x="7739175" y="0"/>
        <a:ext cx="878870" cy="764359"/>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7EF9030-B52F-494F-B10B-DA45A00DE201}">
      <dsp:nvSpPr>
        <dsp:cNvPr id="0" name=""/>
        <dsp:cNvSpPr/>
      </dsp:nvSpPr>
      <dsp:spPr>
        <a:xfrm>
          <a:off x="5678" y="0"/>
          <a:ext cx="1193544" cy="764359"/>
        </a:xfrm>
        <a:prstGeom prst="roundRect">
          <a:avLst>
            <a:gd name="adj" fmla="val 5000"/>
          </a:avLst>
        </a:prstGeom>
        <a:blipFill rotWithShape="0">
          <a:blip xmlns:r="http://schemas.openxmlformats.org/officeDocument/2006/relationships" r:embed="rId1">
            <a:lum bright="70000" contrast="-70000"/>
          </a:blip>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41148" rIns="53340" bIns="0" numCol="1" spcCol="1270" anchor="t" anchorCtr="0">
          <a:noAutofit/>
        </a:bodyPr>
        <a:lstStyle/>
        <a:p>
          <a:pPr lvl="0" algn="r" defTabSz="533400">
            <a:lnSpc>
              <a:spcPct val="90000"/>
            </a:lnSpc>
            <a:spcBef>
              <a:spcPct val="0"/>
            </a:spcBef>
            <a:spcAft>
              <a:spcPct val="35000"/>
            </a:spcAft>
          </a:pPr>
          <a:r>
            <a:rPr lang="en-US" sz="1200" kern="1200" dirty="0"/>
            <a:t>PWS</a:t>
          </a:r>
        </a:p>
      </dsp:txBody>
      <dsp:txXfrm rot="16200000">
        <a:off x="-188354" y="194032"/>
        <a:ext cx="626774" cy="238708"/>
      </dsp:txXfrm>
    </dsp:sp>
    <dsp:sp modelId="{AC690B7D-FB15-46C5-946F-E7B6AB7A80A4}">
      <dsp:nvSpPr>
        <dsp:cNvPr id="0" name=""/>
        <dsp:cNvSpPr/>
      </dsp:nvSpPr>
      <dsp:spPr>
        <a:xfrm>
          <a:off x="245189" y="0"/>
          <a:ext cx="889190" cy="764359"/>
        </a:xfrm>
        <a:prstGeom prst="rect">
          <a:avLst/>
        </a:prstGeom>
        <a:noFill/>
        <a:ln>
          <a:noFill/>
        </a:ln>
        <a:effectLst>
          <a:outerShdw blurRad="40000" dist="23000" dir="5400000" rotWithShape="0">
            <a:srgbClr val="000000">
              <a:alpha val="35000"/>
            </a:srgbClr>
          </a:outerShdw>
        </a:effectLst>
        <a:scene3d>
          <a:camera prst="orthographicFront"/>
          <a:lightRig rig="flat" dir="t"/>
        </a:scene3d>
        <a:sp3d/>
      </dsp:spPr>
      <dsp:style>
        <a:lnRef idx="0">
          <a:scrgbClr r="0" g="0" b="0"/>
        </a:lnRef>
        <a:fillRef idx="3">
          <a:scrgbClr r="0" g="0" b="0"/>
        </a:fillRef>
        <a:effectRef idx="2">
          <a:scrgbClr r="0" g="0" b="0"/>
        </a:effectRef>
        <a:fontRef idx="minor">
          <a:schemeClr val="lt1"/>
        </a:fontRef>
      </dsp:style>
      <dsp:txBody>
        <a:bodyPr spcFirstLastPara="0" vert="horz" wrap="square" lIns="0" tIns="41148" rIns="0" bIns="0" numCol="1" spcCol="1270" anchor="t" anchorCtr="0">
          <a:noAutofit/>
        </a:bodyPr>
        <a:lstStyle/>
        <a:p>
          <a:pPr lvl="0" algn="l" defTabSz="533400">
            <a:lnSpc>
              <a:spcPct val="100000"/>
            </a:lnSpc>
            <a:spcBef>
              <a:spcPct val="0"/>
            </a:spcBef>
            <a:spcAft>
              <a:spcPts val="0"/>
            </a:spcAft>
          </a:pPr>
          <a:endParaRPr lang="en-US" sz="1200" b="1" kern="1200" dirty="0" smtClean="0">
            <a:solidFill>
              <a:schemeClr val="tx1"/>
            </a:solidFill>
          </a:endParaRPr>
        </a:p>
        <a:p>
          <a:pPr lvl="0" algn="l" defTabSz="533400">
            <a:lnSpc>
              <a:spcPct val="90000"/>
            </a:lnSpc>
            <a:spcBef>
              <a:spcPct val="0"/>
            </a:spcBef>
            <a:spcAft>
              <a:spcPct val="35000"/>
            </a:spcAft>
          </a:pPr>
          <a:r>
            <a:rPr lang="en-US" sz="2400" b="1" kern="1200" dirty="0" smtClean="0">
              <a:solidFill>
                <a:schemeClr val="tx1"/>
              </a:solidFill>
              <a:effectLst>
                <a:outerShdw blurRad="38100" dist="38100" dir="2700000" algn="tl">
                  <a:srgbClr val="000000">
                    <a:alpha val="43137"/>
                  </a:srgbClr>
                </a:outerShdw>
              </a:effectLst>
            </a:rPr>
            <a:t>Home</a:t>
          </a:r>
          <a:endParaRPr lang="en-US" sz="2400" b="1" kern="1200" dirty="0">
            <a:solidFill>
              <a:schemeClr val="tx1"/>
            </a:solidFill>
            <a:effectLst>
              <a:outerShdw blurRad="38100" dist="38100" dir="2700000" algn="tl">
                <a:srgbClr val="000000">
                  <a:alpha val="43137"/>
                </a:srgbClr>
              </a:outerShdw>
            </a:effectLst>
          </a:endParaRPr>
        </a:p>
      </dsp:txBody>
      <dsp:txXfrm>
        <a:off x="245189" y="0"/>
        <a:ext cx="889190" cy="764359"/>
      </dsp:txXfrm>
    </dsp:sp>
    <dsp:sp modelId="{15BEEDC2-1F59-47CF-9B4B-D2BA41A772BD}">
      <dsp:nvSpPr>
        <dsp:cNvPr id="0" name=""/>
        <dsp:cNvSpPr/>
      </dsp:nvSpPr>
      <dsp:spPr>
        <a:xfrm>
          <a:off x="1241384" y="0"/>
          <a:ext cx="1458101" cy="764359"/>
        </a:xfrm>
        <a:prstGeom prst="roundRect">
          <a:avLst>
            <a:gd name="adj" fmla="val 5000"/>
          </a:avLst>
        </a:prstGeom>
        <a:blipFill rotWithShape="0">
          <a:blip xmlns:r="http://schemas.openxmlformats.org/officeDocument/2006/relationships" r:embed="rId2">
            <a:lum bright="35000" contrast="-45000"/>
          </a:blip>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41148" rIns="53340" bIns="0" numCol="1" spcCol="1270" anchor="t" anchorCtr="0">
          <a:noAutofit/>
        </a:bodyPr>
        <a:lstStyle/>
        <a:p>
          <a:pPr lvl="0" algn="r" defTabSz="533400">
            <a:lnSpc>
              <a:spcPct val="90000"/>
            </a:lnSpc>
            <a:spcBef>
              <a:spcPct val="0"/>
            </a:spcBef>
            <a:spcAft>
              <a:spcPct val="35000"/>
            </a:spcAft>
          </a:pPr>
          <a:r>
            <a:rPr lang="en-US" sz="1200" kern="1200" dirty="0"/>
            <a:t>PWS</a:t>
          </a:r>
        </a:p>
      </dsp:txBody>
      <dsp:txXfrm rot="16200000">
        <a:off x="1073807" y="167576"/>
        <a:ext cx="626774" cy="291620"/>
      </dsp:txXfrm>
    </dsp:sp>
    <dsp:sp modelId="{5B0317A9-806D-461B-828A-8C60E30118C2}">
      <dsp:nvSpPr>
        <dsp:cNvPr id="0" name=""/>
        <dsp:cNvSpPr/>
      </dsp:nvSpPr>
      <dsp:spPr>
        <a:xfrm rot="5400000">
          <a:off x="1191259" y="564716"/>
          <a:ext cx="112296" cy="180692"/>
        </a:xfrm>
        <a:prstGeom prst="flowChartExtract">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F86CF1F1-471F-4945-8F77-6E4E2D342E80}">
      <dsp:nvSpPr>
        <dsp:cNvPr id="0" name=""/>
        <dsp:cNvSpPr/>
      </dsp:nvSpPr>
      <dsp:spPr>
        <a:xfrm>
          <a:off x="1514626" y="0"/>
          <a:ext cx="1086285" cy="764359"/>
        </a:xfrm>
        <a:prstGeom prst="rect">
          <a:avLst/>
        </a:prstGeom>
        <a:noFill/>
        <a:ln>
          <a:noFill/>
        </a:ln>
        <a:effectLst>
          <a:outerShdw blurRad="40000" dist="23000" dir="5400000" rotWithShape="0">
            <a:srgbClr val="000000">
              <a:alpha val="35000"/>
            </a:srgbClr>
          </a:outerShdw>
        </a:effectLst>
        <a:scene3d>
          <a:camera prst="orthographicFront"/>
          <a:lightRig rig="flat" dir="t"/>
        </a:scene3d>
        <a:sp3d/>
      </dsp:spPr>
      <dsp:style>
        <a:lnRef idx="0">
          <a:scrgbClr r="0" g="0" b="0"/>
        </a:lnRef>
        <a:fillRef idx="3">
          <a:scrgbClr r="0" g="0" b="0"/>
        </a:fillRef>
        <a:effectRef idx="2">
          <a:scrgbClr r="0" g="0" b="0"/>
        </a:effectRef>
        <a:fontRef idx="minor">
          <a:schemeClr val="lt1"/>
        </a:fontRef>
      </dsp:style>
      <dsp:txBody>
        <a:bodyPr spcFirstLastPara="0" vert="horz" wrap="square" lIns="0" tIns="82296" rIns="0" bIns="0" numCol="1" spcCol="1270" anchor="t" anchorCtr="0">
          <a:noAutofit/>
        </a:bodyPr>
        <a:lstStyle/>
        <a:p>
          <a:pPr lvl="0" algn="l" defTabSz="1066800">
            <a:lnSpc>
              <a:spcPct val="90000"/>
            </a:lnSpc>
            <a:spcBef>
              <a:spcPct val="0"/>
            </a:spcBef>
            <a:spcAft>
              <a:spcPct val="35000"/>
            </a:spcAft>
          </a:pPr>
          <a:r>
            <a:rPr lang="en-US" sz="2400" b="1" kern="1200" dirty="0">
              <a:solidFill>
                <a:schemeClr val="bg1"/>
              </a:solidFill>
              <a:effectLst>
                <a:outerShdw blurRad="38100" dist="38100" dir="2700000" algn="tl">
                  <a:srgbClr val="000000">
                    <a:alpha val="43137"/>
                  </a:srgbClr>
                </a:outerShdw>
              </a:effectLst>
            </a:rPr>
            <a:t>My Account</a:t>
          </a:r>
        </a:p>
      </dsp:txBody>
      <dsp:txXfrm>
        <a:off x="1514626" y="0"/>
        <a:ext cx="1086285" cy="764359"/>
      </dsp:txXfrm>
    </dsp:sp>
    <dsp:sp modelId="{905FED6F-206C-4204-90DD-0AC39D8C61C6}">
      <dsp:nvSpPr>
        <dsp:cNvPr id="0" name=""/>
        <dsp:cNvSpPr/>
      </dsp:nvSpPr>
      <dsp:spPr>
        <a:xfrm>
          <a:off x="2729095" y="0"/>
          <a:ext cx="1145251" cy="764359"/>
        </a:xfrm>
        <a:prstGeom prst="roundRect">
          <a:avLst>
            <a:gd name="adj" fmla="val 5000"/>
          </a:avLst>
        </a:prstGeom>
        <a:blipFill rotWithShape="0">
          <a:blip xmlns:r="http://schemas.openxmlformats.org/officeDocument/2006/relationships" r:embed="rId3">
            <a:lum bright="35000" contrast="-45000"/>
          </a:blip>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41148" rIns="53340" bIns="0" numCol="1" spcCol="1270" anchor="t" anchorCtr="0">
          <a:noAutofit/>
        </a:bodyPr>
        <a:lstStyle/>
        <a:p>
          <a:pPr lvl="0" algn="r" defTabSz="533400">
            <a:lnSpc>
              <a:spcPct val="90000"/>
            </a:lnSpc>
            <a:spcBef>
              <a:spcPct val="0"/>
            </a:spcBef>
            <a:spcAft>
              <a:spcPct val="35000"/>
            </a:spcAft>
          </a:pPr>
          <a:r>
            <a:rPr lang="en-US" sz="1200" kern="1200" dirty="0"/>
            <a:t>PWS</a:t>
          </a:r>
        </a:p>
      </dsp:txBody>
      <dsp:txXfrm rot="16200000">
        <a:off x="2530233" y="198862"/>
        <a:ext cx="626774" cy="229050"/>
      </dsp:txXfrm>
    </dsp:sp>
    <dsp:sp modelId="{F604BE23-6B32-410A-ABAA-A28AF048759E}">
      <dsp:nvSpPr>
        <dsp:cNvPr id="0" name=""/>
        <dsp:cNvSpPr/>
      </dsp:nvSpPr>
      <dsp:spPr>
        <a:xfrm rot="5400000">
          <a:off x="2691522" y="564716"/>
          <a:ext cx="112296" cy="180692"/>
        </a:xfrm>
        <a:prstGeom prst="flowChartExtract">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FD46FF6D-4E38-404C-9840-C7C9CB6F3654}">
      <dsp:nvSpPr>
        <dsp:cNvPr id="0" name=""/>
        <dsp:cNvSpPr/>
      </dsp:nvSpPr>
      <dsp:spPr>
        <a:xfrm>
          <a:off x="2962449" y="0"/>
          <a:ext cx="853212" cy="764359"/>
        </a:xfrm>
        <a:prstGeom prst="rect">
          <a:avLst/>
        </a:prstGeom>
        <a:noFill/>
        <a:ln>
          <a:noFill/>
        </a:ln>
        <a:effectLst>
          <a:outerShdw blurRad="40000" dist="23000" dir="5400000" rotWithShape="0">
            <a:srgbClr val="000000">
              <a:alpha val="35000"/>
            </a:srgbClr>
          </a:outerShdw>
        </a:effectLst>
        <a:scene3d>
          <a:camera prst="orthographicFront"/>
          <a:lightRig rig="flat" dir="t"/>
        </a:scene3d>
        <a:sp3d/>
      </dsp:spPr>
      <dsp:style>
        <a:lnRef idx="0">
          <a:scrgbClr r="0" g="0" b="0"/>
        </a:lnRef>
        <a:fillRef idx="3">
          <a:scrgbClr r="0" g="0" b="0"/>
        </a:fillRef>
        <a:effectRef idx="2">
          <a:scrgbClr r="0" g="0" b="0"/>
        </a:effectRef>
        <a:fontRef idx="minor">
          <a:schemeClr val="lt1"/>
        </a:fontRef>
      </dsp:style>
      <dsp:txBody>
        <a:bodyPr spcFirstLastPara="0" vert="horz" wrap="square" lIns="0" tIns="82296" rIns="0" bIns="0" numCol="1" spcCol="1270" anchor="t" anchorCtr="0">
          <a:noAutofit/>
        </a:bodyPr>
        <a:lstStyle/>
        <a:p>
          <a:pPr lvl="0" algn="l" defTabSz="1066800">
            <a:lnSpc>
              <a:spcPct val="90000"/>
            </a:lnSpc>
            <a:spcBef>
              <a:spcPct val="0"/>
            </a:spcBef>
            <a:spcAft>
              <a:spcPct val="35000"/>
            </a:spcAft>
          </a:pPr>
          <a:r>
            <a:rPr lang="en-US" sz="2400" b="1" kern="1200" dirty="0">
              <a:effectLst>
                <a:outerShdw blurRad="38100" dist="38100" dir="2700000" algn="tl">
                  <a:srgbClr val="000000">
                    <a:alpha val="43137"/>
                  </a:srgbClr>
                </a:outerShdw>
              </a:effectLst>
            </a:rPr>
            <a:t>Sell Water</a:t>
          </a:r>
        </a:p>
      </dsp:txBody>
      <dsp:txXfrm>
        <a:off x="2962449" y="0"/>
        <a:ext cx="853212" cy="764359"/>
      </dsp:txXfrm>
    </dsp:sp>
    <dsp:sp modelId="{95C82581-5935-4CD9-9CE8-139AEDF00492}">
      <dsp:nvSpPr>
        <dsp:cNvPr id="0" name=""/>
        <dsp:cNvSpPr/>
      </dsp:nvSpPr>
      <dsp:spPr>
        <a:xfrm>
          <a:off x="3929060" y="0"/>
          <a:ext cx="1115798" cy="764359"/>
        </a:xfrm>
        <a:prstGeom prst="roundRect">
          <a:avLst>
            <a:gd name="adj" fmla="val 5000"/>
          </a:avLst>
        </a:prstGeom>
        <a:blipFill rotWithShape="0">
          <a:blip xmlns:r="http://schemas.openxmlformats.org/officeDocument/2006/relationships" r:embed="rId4">
            <a:lum/>
          </a:blip>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41148" rIns="53340" bIns="0" numCol="1" spcCol="1270" anchor="t" anchorCtr="0">
          <a:noAutofit/>
        </a:bodyPr>
        <a:lstStyle/>
        <a:p>
          <a:pPr lvl="0" algn="r" defTabSz="533400">
            <a:lnSpc>
              <a:spcPct val="90000"/>
            </a:lnSpc>
            <a:spcBef>
              <a:spcPct val="0"/>
            </a:spcBef>
            <a:spcAft>
              <a:spcPct val="35000"/>
            </a:spcAft>
          </a:pPr>
          <a:r>
            <a:rPr lang="en-US" sz="1200" kern="1200" dirty="0"/>
            <a:t>PWS</a:t>
          </a:r>
        </a:p>
      </dsp:txBody>
      <dsp:txXfrm rot="16200000">
        <a:off x="3727253" y="201807"/>
        <a:ext cx="626774" cy="223159"/>
      </dsp:txXfrm>
    </dsp:sp>
    <dsp:sp modelId="{C02BEFE1-A765-4124-9DC9-A04589280D62}">
      <dsp:nvSpPr>
        <dsp:cNvPr id="0" name=""/>
        <dsp:cNvSpPr/>
      </dsp:nvSpPr>
      <dsp:spPr>
        <a:xfrm rot="5400000">
          <a:off x="3878935" y="564716"/>
          <a:ext cx="112296" cy="180692"/>
        </a:xfrm>
        <a:prstGeom prst="flowChartExtract">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105ED2A6-F7A0-4AC3-B2E5-DFAF649F2FB1}">
      <dsp:nvSpPr>
        <dsp:cNvPr id="0" name=""/>
        <dsp:cNvSpPr/>
      </dsp:nvSpPr>
      <dsp:spPr>
        <a:xfrm>
          <a:off x="4158659" y="0"/>
          <a:ext cx="831269" cy="764359"/>
        </a:xfrm>
        <a:prstGeom prst="rect">
          <a:avLst/>
        </a:prstGeom>
        <a:noFill/>
        <a:ln>
          <a:noFill/>
        </a:ln>
        <a:effectLst>
          <a:outerShdw blurRad="40000" dist="23000" dir="5400000" rotWithShape="0">
            <a:srgbClr val="000000">
              <a:alpha val="35000"/>
            </a:srgbClr>
          </a:outerShdw>
        </a:effectLst>
        <a:scene3d>
          <a:camera prst="orthographicFront"/>
          <a:lightRig rig="flat" dir="t"/>
        </a:scene3d>
        <a:sp3d/>
      </dsp:spPr>
      <dsp:style>
        <a:lnRef idx="0">
          <a:scrgbClr r="0" g="0" b="0"/>
        </a:lnRef>
        <a:fillRef idx="3">
          <a:scrgbClr r="0" g="0" b="0"/>
        </a:fillRef>
        <a:effectRef idx="2">
          <a:scrgbClr r="0" g="0" b="0"/>
        </a:effectRef>
        <a:fontRef idx="minor">
          <a:schemeClr val="lt1"/>
        </a:fontRef>
      </dsp:style>
      <dsp:txBody>
        <a:bodyPr spcFirstLastPara="0" vert="horz" wrap="square" lIns="0" tIns="82296" rIns="0" bIns="0" numCol="1" spcCol="1270" anchor="t" anchorCtr="0">
          <a:noAutofit/>
        </a:bodyPr>
        <a:lstStyle/>
        <a:p>
          <a:pPr lvl="0" algn="l" defTabSz="1066800">
            <a:lnSpc>
              <a:spcPct val="90000"/>
            </a:lnSpc>
            <a:spcBef>
              <a:spcPct val="0"/>
            </a:spcBef>
            <a:spcAft>
              <a:spcPct val="35000"/>
            </a:spcAft>
          </a:pPr>
          <a:r>
            <a:rPr lang="en-US" sz="2400" b="1" kern="1200" dirty="0">
              <a:solidFill>
                <a:schemeClr val="bg1"/>
              </a:solidFill>
              <a:effectLst>
                <a:outerShdw blurRad="38100" dist="38100" dir="2700000" algn="tl">
                  <a:srgbClr val="000000">
                    <a:alpha val="43137"/>
                  </a:srgbClr>
                </a:outerShdw>
              </a:effectLst>
            </a:rPr>
            <a:t>Buy Water</a:t>
          </a:r>
        </a:p>
      </dsp:txBody>
      <dsp:txXfrm>
        <a:off x="4158659" y="0"/>
        <a:ext cx="831269" cy="764359"/>
      </dsp:txXfrm>
    </dsp:sp>
    <dsp:sp modelId="{7A10EB17-1816-452C-8982-762E92720BDE}">
      <dsp:nvSpPr>
        <dsp:cNvPr id="0" name=""/>
        <dsp:cNvSpPr/>
      </dsp:nvSpPr>
      <dsp:spPr>
        <a:xfrm>
          <a:off x="5087020" y="0"/>
          <a:ext cx="1227225" cy="764359"/>
        </a:xfrm>
        <a:prstGeom prst="roundRect">
          <a:avLst>
            <a:gd name="adj" fmla="val 5000"/>
          </a:avLst>
        </a:prstGeom>
        <a:blipFill rotWithShape="0">
          <a:blip xmlns:r="http://schemas.openxmlformats.org/officeDocument/2006/relationships" r:embed="rId5">
            <a:lum bright="35000" contrast="-45000"/>
          </a:blip>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34290" rIns="44450" bIns="0" numCol="1" spcCol="1270" anchor="t" anchorCtr="0">
          <a:noAutofit/>
        </a:bodyPr>
        <a:lstStyle/>
        <a:p>
          <a:pPr lvl="0" algn="r" defTabSz="444500">
            <a:lnSpc>
              <a:spcPct val="90000"/>
            </a:lnSpc>
            <a:spcBef>
              <a:spcPct val="0"/>
            </a:spcBef>
            <a:spcAft>
              <a:spcPct val="35000"/>
            </a:spcAft>
          </a:pPr>
          <a:r>
            <a:rPr lang="en-US" sz="1000" b="1" kern="1200" dirty="0" smtClean="0">
              <a:solidFill>
                <a:schemeClr val="bg1"/>
              </a:solidFill>
            </a:rPr>
            <a:t>PWS</a:t>
          </a:r>
          <a:endParaRPr lang="en-US" sz="2000" b="1" kern="1200" dirty="0">
            <a:solidFill>
              <a:schemeClr val="bg1"/>
            </a:solidFill>
          </a:endParaRPr>
        </a:p>
      </dsp:txBody>
      <dsp:txXfrm rot="16200000">
        <a:off x="4896356" y="190664"/>
        <a:ext cx="626774" cy="245445"/>
      </dsp:txXfrm>
    </dsp:sp>
    <dsp:sp modelId="{9C1D16B2-CBB8-4231-A80F-5103F1C60470}">
      <dsp:nvSpPr>
        <dsp:cNvPr id="0" name=""/>
        <dsp:cNvSpPr/>
      </dsp:nvSpPr>
      <dsp:spPr>
        <a:xfrm rot="5400000">
          <a:off x="5036895" y="564716"/>
          <a:ext cx="112296" cy="180692"/>
        </a:xfrm>
        <a:prstGeom prst="flowChartExtract">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545E1325-46B9-49EE-B087-41EDFB21B9BA}">
      <dsp:nvSpPr>
        <dsp:cNvPr id="0" name=""/>
        <dsp:cNvSpPr/>
      </dsp:nvSpPr>
      <dsp:spPr>
        <a:xfrm>
          <a:off x="5330826" y="0"/>
          <a:ext cx="914282" cy="764359"/>
        </a:xfrm>
        <a:prstGeom prst="rect">
          <a:avLst/>
        </a:prstGeom>
        <a:noFill/>
        <a:ln>
          <a:noFill/>
        </a:ln>
        <a:effectLst>
          <a:outerShdw blurRad="40000" dist="23000" dir="5400000" rotWithShape="0">
            <a:srgbClr val="000000">
              <a:alpha val="35000"/>
            </a:srgbClr>
          </a:outerShdw>
        </a:effectLst>
        <a:scene3d>
          <a:camera prst="orthographicFront"/>
          <a:lightRig rig="flat" dir="t"/>
        </a:scene3d>
        <a:sp3d/>
      </dsp:spPr>
      <dsp:style>
        <a:lnRef idx="0">
          <a:scrgbClr r="0" g="0" b="0"/>
        </a:lnRef>
        <a:fillRef idx="3">
          <a:scrgbClr r="0" g="0" b="0"/>
        </a:fillRef>
        <a:effectRef idx="2">
          <a:scrgbClr r="0" g="0" b="0"/>
        </a:effectRef>
        <a:fontRef idx="minor">
          <a:schemeClr val="lt1"/>
        </a:fontRef>
      </dsp:style>
      <dsp:txBody>
        <a:bodyPr spcFirstLastPara="0" vert="horz" wrap="square" lIns="0" tIns="72009" rIns="0" bIns="0" numCol="1" spcCol="1270" anchor="t" anchorCtr="0">
          <a:noAutofit/>
        </a:bodyPr>
        <a:lstStyle/>
        <a:p>
          <a:pPr lvl="0" algn="l" defTabSz="933450">
            <a:lnSpc>
              <a:spcPct val="90000"/>
            </a:lnSpc>
            <a:spcBef>
              <a:spcPct val="0"/>
            </a:spcBef>
            <a:spcAft>
              <a:spcPct val="35000"/>
            </a:spcAft>
          </a:pPr>
          <a:r>
            <a:rPr lang="en-US" sz="2100" b="1" kern="1200" dirty="0" smtClean="0">
              <a:solidFill>
                <a:schemeClr val="bg1"/>
              </a:solidFill>
              <a:effectLst>
                <a:outerShdw blurRad="38100" dist="38100" dir="2700000" algn="tl">
                  <a:srgbClr val="000000">
                    <a:alpha val="43137"/>
                  </a:srgbClr>
                </a:outerShdw>
              </a:effectLst>
            </a:rPr>
            <a:t>Market Results</a:t>
          </a:r>
          <a:endParaRPr lang="en-US" sz="2100" b="1" kern="1200" dirty="0">
            <a:solidFill>
              <a:schemeClr val="bg1"/>
            </a:solidFill>
            <a:effectLst>
              <a:outerShdw blurRad="38100" dist="38100" dir="2700000" algn="tl">
                <a:srgbClr val="000000">
                  <a:alpha val="43137"/>
                </a:srgbClr>
              </a:outerShdw>
            </a:effectLst>
          </a:endParaRPr>
        </a:p>
      </dsp:txBody>
      <dsp:txXfrm>
        <a:off x="5330826" y="0"/>
        <a:ext cx="914282" cy="764359"/>
      </dsp:txXfrm>
    </dsp:sp>
    <dsp:sp modelId="{7AF40E3A-15A5-4D83-90D6-D09206279D54}">
      <dsp:nvSpPr>
        <dsp:cNvPr id="0" name=""/>
        <dsp:cNvSpPr/>
      </dsp:nvSpPr>
      <dsp:spPr>
        <a:xfrm>
          <a:off x="6356407" y="0"/>
          <a:ext cx="1102861" cy="764359"/>
        </a:xfrm>
        <a:prstGeom prst="roundRect">
          <a:avLst>
            <a:gd name="adj" fmla="val 5000"/>
          </a:avLst>
        </a:prstGeom>
        <a:blipFill rotWithShape="0">
          <a:blip xmlns:r="http://schemas.openxmlformats.org/officeDocument/2006/relationships" r:embed="rId6">
            <a:lum bright="35000" contrast="-45000"/>
          </a:blip>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34290" rIns="44450" bIns="0" numCol="1" spcCol="1270" anchor="t" anchorCtr="0">
          <a:noAutofit/>
        </a:bodyPr>
        <a:lstStyle/>
        <a:p>
          <a:pPr lvl="0" algn="r" defTabSz="444500">
            <a:lnSpc>
              <a:spcPct val="90000"/>
            </a:lnSpc>
            <a:spcBef>
              <a:spcPct val="0"/>
            </a:spcBef>
            <a:spcAft>
              <a:spcPct val="35000"/>
            </a:spcAft>
          </a:pPr>
          <a:r>
            <a:rPr lang="en-US" sz="1000" b="1" kern="1200" dirty="0" smtClean="0">
              <a:solidFill>
                <a:schemeClr val="bg1"/>
              </a:solidFill>
            </a:rPr>
            <a:t>PWS</a:t>
          </a:r>
          <a:endParaRPr lang="en-US" sz="1000" b="1" kern="1200" dirty="0">
            <a:solidFill>
              <a:schemeClr val="bg1"/>
            </a:solidFill>
          </a:endParaRPr>
        </a:p>
      </dsp:txBody>
      <dsp:txXfrm rot="16200000">
        <a:off x="6153306" y="203101"/>
        <a:ext cx="626774" cy="220572"/>
      </dsp:txXfrm>
    </dsp:sp>
    <dsp:sp modelId="{618C4864-EDBD-4547-9C9C-948CF7ACC320}">
      <dsp:nvSpPr>
        <dsp:cNvPr id="0" name=""/>
        <dsp:cNvSpPr/>
      </dsp:nvSpPr>
      <dsp:spPr>
        <a:xfrm rot="5400000">
          <a:off x="6306282" y="564716"/>
          <a:ext cx="112296" cy="180692"/>
        </a:xfrm>
        <a:prstGeom prst="flowChartExtract">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30EFE225-0BFA-465B-B090-3518F9641362}">
      <dsp:nvSpPr>
        <dsp:cNvPr id="0" name=""/>
        <dsp:cNvSpPr/>
      </dsp:nvSpPr>
      <dsp:spPr>
        <a:xfrm>
          <a:off x="6584357" y="0"/>
          <a:ext cx="821631" cy="764359"/>
        </a:xfrm>
        <a:prstGeom prst="rect">
          <a:avLst/>
        </a:prstGeom>
        <a:noFill/>
        <a:ln>
          <a:noFill/>
        </a:ln>
        <a:effectLst>
          <a:outerShdw blurRad="40000" dist="23000" dir="5400000" rotWithShape="0">
            <a:srgbClr val="000000">
              <a:alpha val="35000"/>
            </a:srgbClr>
          </a:outerShdw>
        </a:effectLst>
        <a:scene3d>
          <a:camera prst="orthographicFront"/>
          <a:lightRig rig="flat" dir="t"/>
        </a:scene3d>
        <a:sp3d/>
      </dsp:spPr>
      <dsp:style>
        <a:lnRef idx="0">
          <a:scrgbClr r="0" g="0" b="0"/>
        </a:lnRef>
        <a:fillRef idx="3">
          <a:scrgbClr r="0" g="0" b="0"/>
        </a:fillRef>
        <a:effectRef idx="2">
          <a:scrgbClr r="0" g="0" b="0"/>
        </a:effectRef>
        <a:fontRef idx="minor">
          <a:schemeClr val="lt1"/>
        </a:fontRef>
      </dsp:style>
      <dsp:txBody>
        <a:bodyPr spcFirstLastPara="0" vert="horz" wrap="square" lIns="0" tIns="72009" rIns="0" bIns="0" numCol="1" spcCol="1270" anchor="t" anchorCtr="0">
          <a:noAutofit/>
        </a:bodyPr>
        <a:lstStyle/>
        <a:p>
          <a:pPr lvl="0" algn="l" defTabSz="933450">
            <a:lnSpc>
              <a:spcPct val="90000"/>
            </a:lnSpc>
            <a:spcBef>
              <a:spcPct val="0"/>
            </a:spcBef>
            <a:spcAft>
              <a:spcPct val="35000"/>
            </a:spcAft>
          </a:pPr>
          <a:r>
            <a:rPr lang="en-US" sz="2100" b="1" kern="1200" dirty="0" smtClean="0">
              <a:solidFill>
                <a:schemeClr val="bg1"/>
              </a:solidFill>
              <a:effectLst>
                <a:outerShdw blurRad="38100" dist="38100" dir="2700000" algn="tl">
                  <a:srgbClr val="000000">
                    <a:alpha val="43137"/>
                  </a:srgbClr>
                </a:outerShdw>
              </a:effectLst>
            </a:rPr>
            <a:t>Market Rules</a:t>
          </a:r>
          <a:endParaRPr lang="en-US" sz="2100" b="1" kern="1200" dirty="0">
            <a:solidFill>
              <a:schemeClr val="bg1"/>
            </a:solidFill>
            <a:effectLst>
              <a:outerShdw blurRad="38100" dist="38100" dir="2700000" algn="tl">
                <a:srgbClr val="000000">
                  <a:alpha val="43137"/>
                </a:srgbClr>
              </a:outerShdw>
            </a:effectLst>
          </a:endParaRPr>
        </a:p>
      </dsp:txBody>
      <dsp:txXfrm>
        <a:off x="6584357" y="0"/>
        <a:ext cx="821631" cy="764359"/>
      </dsp:txXfrm>
    </dsp:sp>
    <dsp:sp modelId="{95DBFFAB-AC5A-4C42-A77C-E4A87D897312}">
      <dsp:nvSpPr>
        <dsp:cNvPr id="0" name=""/>
        <dsp:cNvSpPr/>
      </dsp:nvSpPr>
      <dsp:spPr>
        <a:xfrm>
          <a:off x="7501430" y="0"/>
          <a:ext cx="1179691" cy="764359"/>
        </a:xfrm>
        <a:prstGeom prst="roundRect">
          <a:avLst>
            <a:gd name="adj" fmla="val 5000"/>
          </a:avLst>
        </a:prstGeom>
        <a:blipFill rotWithShape="0">
          <a:blip xmlns:r="http://schemas.openxmlformats.org/officeDocument/2006/relationships" r:embed="rId1">
            <a:lum bright="70000" contrast="-70000"/>
          </a:blip>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41148" rIns="53340" bIns="0" numCol="1" spcCol="1270" anchor="t" anchorCtr="0">
          <a:noAutofit/>
        </a:bodyPr>
        <a:lstStyle/>
        <a:p>
          <a:pPr lvl="0" algn="ctr" defTabSz="533400">
            <a:lnSpc>
              <a:spcPct val="90000"/>
            </a:lnSpc>
            <a:spcBef>
              <a:spcPct val="0"/>
            </a:spcBef>
            <a:spcAft>
              <a:spcPct val="35000"/>
            </a:spcAft>
          </a:pPr>
          <a:r>
            <a:rPr lang="en-US" sz="1200" b="1" kern="1200" dirty="0" smtClean="0">
              <a:solidFill>
                <a:schemeClr val="bg1"/>
              </a:solidFill>
            </a:rPr>
            <a:t>PWS</a:t>
          </a:r>
          <a:endParaRPr lang="en-US" sz="1200" b="1" kern="1200" dirty="0">
            <a:solidFill>
              <a:schemeClr val="bg1"/>
            </a:solidFill>
          </a:endParaRPr>
        </a:p>
      </dsp:txBody>
      <dsp:txXfrm rot="16200000">
        <a:off x="7306012" y="195418"/>
        <a:ext cx="626774" cy="235938"/>
      </dsp:txXfrm>
    </dsp:sp>
    <dsp:sp modelId="{57B5A2DB-6ECF-4888-BDEE-82E23BB4A044}">
      <dsp:nvSpPr>
        <dsp:cNvPr id="0" name=""/>
        <dsp:cNvSpPr/>
      </dsp:nvSpPr>
      <dsp:spPr>
        <a:xfrm rot="5400000">
          <a:off x="7451305" y="564716"/>
          <a:ext cx="112296" cy="180692"/>
        </a:xfrm>
        <a:prstGeom prst="flowChartExtract">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26D255E5-9C96-4C08-8CE4-95D937F4B8EB}">
      <dsp:nvSpPr>
        <dsp:cNvPr id="0" name=""/>
        <dsp:cNvSpPr/>
      </dsp:nvSpPr>
      <dsp:spPr>
        <a:xfrm>
          <a:off x="7739175" y="0"/>
          <a:ext cx="878870" cy="764359"/>
        </a:xfrm>
        <a:prstGeom prst="rect">
          <a:avLst/>
        </a:prstGeom>
        <a:noFill/>
        <a:ln>
          <a:noFill/>
        </a:ln>
        <a:effectLst>
          <a:outerShdw blurRad="40000" dist="23000" dir="5400000" rotWithShape="0">
            <a:srgbClr val="000000">
              <a:alpha val="35000"/>
            </a:srgbClr>
          </a:outerShdw>
        </a:effectLst>
        <a:scene3d>
          <a:camera prst="orthographicFront"/>
          <a:lightRig rig="flat" dir="t"/>
        </a:scene3d>
        <a:sp3d/>
      </dsp:spPr>
      <dsp:style>
        <a:lnRef idx="0">
          <a:scrgbClr r="0" g="0" b="0"/>
        </a:lnRef>
        <a:fillRef idx="3">
          <a:scrgbClr r="0" g="0" b="0"/>
        </a:fillRef>
        <a:effectRef idx="2">
          <a:scrgbClr r="0" g="0" b="0"/>
        </a:effectRef>
        <a:fontRef idx="minor">
          <a:schemeClr val="lt1"/>
        </a:fontRef>
      </dsp:style>
      <dsp:txBody>
        <a:bodyPr spcFirstLastPara="0" vert="horz" wrap="square" lIns="0" tIns="37719" rIns="0" bIns="0" numCol="1" spcCol="1270" anchor="t" anchorCtr="0">
          <a:noAutofit/>
        </a:bodyPr>
        <a:lstStyle/>
        <a:p>
          <a:pPr lvl="0" algn="ctr" defTabSz="466725">
            <a:lnSpc>
              <a:spcPct val="100000"/>
            </a:lnSpc>
            <a:spcBef>
              <a:spcPct val="0"/>
            </a:spcBef>
            <a:spcAft>
              <a:spcPts val="0"/>
            </a:spcAft>
          </a:pPr>
          <a:endParaRPr lang="en-US" sz="1050" b="1" kern="1200" dirty="0" smtClean="0">
            <a:solidFill>
              <a:sysClr val="windowText" lastClr="000000"/>
            </a:solidFill>
          </a:endParaRPr>
        </a:p>
        <a:p>
          <a:pPr lvl="0" algn="ctr" defTabSz="466725">
            <a:lnSpc>
              <a:spcPct val="100000"/>
            </a:lnSpc>
            <a:spcBef>
              <a:spcPct val="0"/>
            </a:spcBef>
            <a:spcAft>
              <a:spcPct val="35000"/>
            </a:spcAft>
          </a:pPr>
          <a:r>
            <a:rPr lang="en-US" sz="2100" b="1" kern="1200" dirty="0" smtClean="0">
              <a:solidFill>
                <a:sysClr val="windowText" lastClr="000000"/>
              </a:solidFill>
              <a:effectLst>
                <a:outerShdw blurRad="38100" dist="38100" dir="2700000" algn="tl">
                  <a:srgbClr val="000000">
                    <a:alpha val="43137"/>
                  </a:srgbClr>
                </a:outerShdw>
              </a:effectLst>
            </a:rPr>
            <a:t>Contact</a:t>
          </a:r>
          <a:endParaRPr lang="en-US" sz="2100" b="1" kern="1200" dirty="0">
            <a:solidFill>
              <a:sysClr val="windowText" lastClr="000000"/>
            </a:solidFill>
            <a:effectLst>
              <a:outerShdw blurRad="38100" dist="38100" dir="2700000" algn="tl">
                <a:srgbClr val="000000">
                  <a:alpha val="43137"/>
                </a:srgbClr>
              </a:outerShdw>
            </a:effectLst>
          </a:endParaRPr>
        </a:p>
      </dsp:txBody>
      <dsp:txXfrm>
        <a:off x="7739175" y="0"/>
        <a:ext cx="878870" cy="764359"/>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7EF9030-B52F-494F-B10B-DA45A00DE201}">
      <dsp:nvSpPr>
        <dsp:cNvPr id="0" name=""/>
        <dsp:cNvSpPr/>
      </dsp:nvSpPr>
      <dsp:spPr>
        <a:xfrm>
          <a:off x="5678" y="0"/>
          <a:ext cx="1193544" cy="764359"/>
        </a:xfrm>
        <a:prstGeom prst="roundRect">
          <a:avLst>
            <a:gd name="adj" fmla="val 5000"/>
          </a:avLst>
        </a:prstGeom>
        <a:blipFill rotWithShape="0">
          <a:blip xmlns:r="http://schemas.openxmlformats.org/officeDocument/2006/relationships" r:embed="rId1">
            <a:lum bright="70000" contrast="-70000"/>
          </a:blip>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41148" rIns="53340" bIns="0" numCol="1" spcCol="1270" anchor="t" anchorCtr="0">
          <a:noAutofit/>
        </a:bodyPr>
        <a:lstStyle/>
        <a:p>
          <a:pPr lvl="0" algn="r" defTabSz="533400">
            <a:lnSpc>
              <a:spcPct val="90000"/>
            </a:lnSpc>
            <a:spcBef>
              <a:spcPct val="0"/>
            </a:spcBef>
            <a:spcAft>
              <a:spcPct val="35000"/>
            </a:spcAft>
          </a:pPr>
          <a:r>
            <a:rPr lang="en-US" sz="1200" kern="1200" dirty="0"/>
            <a:t>PWS</a:t>
          </a:r>
        </a:p>
      </dsp:txBody>
      <dsp:txXfrm rot="16200000">
        <a:off x="-188354" y="194032"/>
        <a:ext cx="626774" cy="238708"/>
      </dsp:txXfrm>
    </dsp:sp>
    <dsp:sp modelId="{AC690B7D-FB15-46C5-946F-E7B6AB7A80A4}">
      <dsp:nvSpPr>
        <dsp:cNvPr id="0" name=""/>
        <dsp:cNvSpPr/>
      </dsp:nvSpPr>
      <dsp:spPr>
        <a:xfrm>
          <a:off x="245189" y="0"/>
          <a:ext cx="889190" cy="764359"/>
        </a:xfrm>
        <a:prstGeom prst="rect">
          <a:avLst/>
        </a:prstGeom>
        <a:noFill/>
        <a:ln>
          <a:noFill/>
        </a:ln>
        <a:effectLst>
          <a:outerShdw blurRad="40000" dist="23000" dir="5400000" rotWithShape="0">
            <a:srgbClr val="000000">
              <a:alpha val="35000"/>
            </a:srgbClr>
          </a:outerShdw>
        </a:effectLst>
        <a:scene3d>
          <a:camera prst="orthographicFront"/>
          <a:lightRig rig="flat" dir="t"/>
        </a:scene3d>
        <a:sp3d/>
      </dsp:spPr>
      <dsp:style>
        <a:lnRef idx="0">
          <a:scrgbClr r="0" g="0" b="0"/>
        </a:lnRef>
        <a:fillRef idx="3">
          <a:scrgbClr r="0" g="0" b="0"/>
        </a:fillRef>
        <a:effectRef idx="2">
          <a:scrgbClr r="0" g="0" b="0"/>
        </a:effectRef>
        <a:fontRef idx="minor">
          <a:schemeClr val="lt1"/>
        </a:fontRef>
      </dsp:style>
      <dsp:txBody>
        <a:bodyPr spcFirstLastPara="0" vert="horz" wrap="square" lIns="0" tIns="41148" rIns="0" bIns="0" numCol="1" spcCol="1270" anchor="t" anchorCtr="0">
          <a:noAutofit/>
        </a:bodyPr>
        <a:lstStyle/>
        <a:p>
          <a:pPr lvl="0" algn="l" defTabSz="533400">
            <a:lnSpc>
              <a:spcPct val="100000"/>
            </a:lnSpc>
            <a:spcBef>
              <a:spcPct val="0"/>
            </a:spcBef>
            <a:spcAft>
              <a:spcPts val="0"/>
            </a:spcAft>
          </a:pPr>
          <a:endParaRPr lang="en-US" sz="1200" b="1" kern="1200" dirty="0" smtClean="0">
            <a:solidFill>
              <a:schemeClr val="tx1"/>
            </a:solidFill>
          </a:endParaRPr>
        </a:p>
        <a:p>
          <a:pPr lvl="0" algn="l" defTabSz="533400">
            <a:lnSpc>
              <a:spcPct val="90000"/>
            </a:lnSpc>
            <a:spcBef>
              <a:spcPct val="0"/>
            </a:spcBef>
            <a:spcAft>
              <a:spcPct val="35000"/>
            </a:spcAft>
          </a:pPr>
          <a:r>
            <a:rPr lang="en-US" sz="2400" b="1" kern="1200" dirty="0" smtClean="0">
              <a:solidFill>
                <a:schemeClr val="tx1"/>
              </a:solidFill>
              <a:effectLst>
                <a:outerShdw blurRad="38100" dist="38100" dir="2700000" algn="tl">
                  <a:srgbClr val="000000">
                    <a:alpha val="43137"/>
                  </a:srgbClr>
                </a:outerShdw>
              </a:effectLst>
            </a:rPr>
            <a:t>Home</a:t>
          </a:r>
          <a:endParaRPr lang="en-US" sz="2400" b="1" kern="1200" dirty="0">
            <a:solidFill>
              <a:schemeClr val="tx1"/>
            </a:solidFill>
            <a:effectLst>
              <a:outerShdw blurRad="38100" dist="38100" dir="2700000" algn="tl">
                <a:srgbClr val="000000">
                  <a:alpha val="43137"/>
                </a:srgbClr>
              </a:outerShdw>
            </a:effectLst>
          </a:endParaRPr>
        </a:p>
      </dsp:txBody>
      <dsp:txXfrm>
        <a:off x="245189" y="0"/>
        <a:ext cx="889190" cy="764359"/>
      </dsp:txXfrm>
    </dsp:sp>
    <dsp:sp modelId="{15BEEDC2-1F59-47CF-9B4B-D2BA41A772BD}">
      <dsp:nvSpPr>
        <dsp:cNvPr id="0" name=""/>
        <dsp:cNvSpPr/>
      </dsp:nvSpPr>
      <dsp:spPr>
        <a:xfrm>
          <a:off x="1241384" y="0"/>
          <a:ext cx="1458101" cy="764359"/>
        </a:xfrm>
        <a:prstGeom prst="roundRect">
          <a:avLst>
            <a:gd name="adj" fmla="val 5000"/>
          </a:avLst>
        </a:prstGeom>
        <a:blipFill rotWithShape="0">
          <a:blip xmlns:r="http://schemas.openxmlformats.org/officeDocument/2006/relationships" r:embed="rId2">
            <a:lum bright="35000" contrast="-45000"/>
          </a:blip>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41148" rIns="53340" bIns="0" numCol="1" spcCol="1270" anchor="t" anchorCtr="0">
          <a:noAutofit/>
        </a:bodyPr>
        <a:lstStyle/>
        <a:p>
          <a:pPr lvl="0" algn="r" defTabSz="533400">
            <a:lnSpc>
              <a:spcPct val="90000"/>
            </a:lnSpc>
            <a:spcBef>
              <a:spcPct val="0"/>
            </a:spcBef>
            <a:spcAft>
              <a:spcPct val="35000"/>
            </a:spcAft>
          </a:pPr>
          <a:r>
            <a:rPr lang="en-US" sz="1200" kern="1200" dirty="0"/>
            <a:t>PWS</a:t>
          </a:r>
        </a:p>
      </dsp:txBody>
      <dsp:txXfrm rot="16200000">
        <a:off x="1073807" y="167576"/>
        <a:ext cx="626774" cy="291620"/>
      </dsp:txXfrm>
    </dsp:sp>
    <dsp:sp modelId="{5B0317A9-806D-461B-828A-8C60E30118C2}">
      <dsp:nvSpPr>
        <dsp:cNvPr id="0" name=""/>
        <dsp:cNvSpPr/>
      </dsp:nvSpPr>
      <dsp:spPr>
        <a:xfrm rot="5400000">
          <a:off x="1191259" y="564716"/>
          <a:ext cx="112296" cy="180692"/>
        </a:xfrm>
        <a:prstGeom prst="flowChartExtract">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F86CF1F1-471F-4945-8F77-6E4E2D342E80}">
      <dsp:nvSpPr>
        <dsp:cNvPr id="0" name=""/>
        <dsp:cNvSpPr/>
      </dsp:nvSpPr>
      <dsp:spPr>
        <a:xfrm>
          <a:off x="1514626" y="0"/>
          <a:ext cx="1086285" cy="764359"/>
        </a:xfrm>
        <a:prstGeom prst="rect">
          <a:avLst/>
        </a:prstGeom>
        <a:noFill/>
        <a:ln>
          <a:noFill/>
        </a:ln>
        <a:effectLst>
          <a:outerShdw blurRad="40000" dist="23000" dir="5400000" rotWithShape="0">
            <a:srgbClr val="000000">
              <a:alpha val="35000"/>
            </a:srgbClr>
          </a:outerShdw>
        </a:effectLst>
        <a:scene3d>
          <a:camera prst="orthographicFront"/>
          <a:lightRig rig="flat" dir="t"/>
        </a:scene3d>
        <a:sp3d/>
      </dsp:spPr>
      <dsp:style>
        <a:lnRef idx="0">
          <a:scrgbClr r="0" g="0" b="0"/>
        </a:lnRef>
        <a:fillRef idx="3">
          <a:scrgbClr r="0" g="0" b="0"/>
        </a:fillRef>
        <a:effectRef idx="2">
          <a:scrgbClr r="0" g="0" b="0"/>
        </a:effectRef>
        <a:fontRef idx="minor">
          <a:schemeClr val="lt1"/>
        </a:fontRef>
      </dsp:style>
      <dsp:txBody>
        <a:bodyPr spcFirstLastPara="0" vert="horz" wrap="square" lIns="0" tIns="82296" rIns="0" bIns="0" numCol="1" spcCol="1270" anchor="t" anchorCtr="0">
          <a:noAutofit/>
        </a:bodyPr>
        <a:lstStyle/>
        <a:p>
          <a:pPr lvl="0" algn="l" defTabSz="1066800">
            <a:lnSpc>
              <a:spcPct val="90000"/>
            </a:lnSpc>
            <a:spcBef>
              <a:spcPct val="0"/>
            </a:spcBef>
            <a:spcAft>
              <a:spcPct val="35000"/>
            </a:spcAft>
          </a:pPr>
          <a:r>
            <a:rPr lang="en-US" sz="2400" b="1" kern="1200" dirty="0">
              <a:solidFill>
                <a:schemeClr val="bg1"/>
              </a:solidFill>
              <a:effectLst>
                <a:outerShdw blurRad="38100" dist="38100" dir="2700000" algn="tl">
                  <a:srgbClr val="000000">
                    <a:alpha val="43137"/>
                  </a:srgbClr>
                </a:outerShdw>
              </a:effectLst>
            </a:rPr>
            <a:t>My Account</a:t>
          </a:r>
        </a:p>
      </dsp:txBody>
      <dsp:txXfrm>
        <a:off x="1514626" y="0"/>
        <a:ext cx="1086285" cy="764359"/>
      </dsp:txXfrm>
    </dsp:sp>
    <dsp:sp modelId="{905FED6F-206C-4204-90DD-0AC39D8C61C6}">
      <dsp:nvSpPr>
        <dsp:cNvPr id="0" name=""/>
        <dsp:cNvSpPr/>
      </dsp:nvSpPr>
      <dsp:spPr>
        <a:xfrm>
          <a:off x="2729095" y="0"/>
          <a:ext cx="1145251" cy="764359"/>
        </a:xfrm>
        <a:prstGeom prst="roundRect">
          <a:avLst>
            <a:gd name="adj" fmla="val 5000"/>
          </a:avLst>
        </a:prstGeom>
        <a:blipFill rotWithShape="0">
          <a:blip xmlns:r="http://schemas.openxmlformats.org/officeDocument/2006/relationships" r:embed="rId3">
            <a:lum bright="35000" contrast="-45000"/>
          </a:blip>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41148" rIns="53340" bIns="0" numCol="1" spcCol="1270" anchor="t" anchorCtr="0">
          <a:noAutofit/>
        </a:bodyPr>
        <a:lstStyle/>
        <a:p>
          <a:pPr lvl="0" algn="r" defTabSz="533400">
            <a:lnSpc>
              <a:spcPct val="90000"/>
            </a:lnSpc>
            <a:spcBef>
              <a:spcPct val="0"/>
            </a:spcBef>
            <a:spcAft>
              <a:spcPct val="35000"/>
            </a:spcAft>
          </a:pPr>
          <a:r>
            <a:rPr lang="en-US" sz="1200" kern="1200" dirty="0"/>
            <a:t>PWS</a:t>
          </a:r>
        </a:p>
      </dsp:txBody>
      <dsp:txXfrm rot="16200000">
        <a:off x="2530233" y="198862"/>
        <a:ext cx="626774" cy="229050"/>
      </dsp:txXfrm>
    </dsp:sp>
    <dsp:sp modelId="{F604BE23-6B32-410A-ABAA-A28AF048759E}">
      <dsp:nvSpPr>
        <dsp:cNvPr id="0" name=""/>
        <dsp:cNvSpPr/>
      </dsp:nvSpPr>
      <dsp:spPr>
        <a:xfrm rot="5400000">
          <a:off x="2691522" y="564716"/>
          <a:ext cx="112296" cy="180692"/>
        </a:xfrm>
        <a:prstGeom prst="flowChartExtract">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FD46FF6D-4E38-404C-9840-C7C9CB6F3654}">
      <dsp:nvSpPr>
        <dsp:cNvPr id="0" name=""/>
        <dsp:cNvSpPr/>
      </dsp:nvSpPr>
      <dsp:spPr>
        <a:xfrm>
          <a:off x="2962449" y="0"/>
          <a:ext cx="853212" cy="764359"/>
        </a:xfrm>
        <a:prstGeom prst="rect">
          <a:avLst/>
        </a:prstGeom>
        <a:noFill/>
        <a:ln>
          <a:noFill/>
        </a:ln>
        <a:effectLst>
          <a:outerShdw blurRad="40000" dist="23000" dir="5400000" rotWithShape="0">
            <a:srgbClr val="000000">
              <a:alpha val="35000"/>
            </a:srgbClr>
          </a:outerShdw>
        </a:effectLst>
        <a:scene3d>
          <a:camera prst="orthographicFront"/>
          <a:lightRig rig="flat" dir="t"/>
        </a:scene3d>
        <a:sp3d/>
      </dsp:spPr>
      <dsp:style>
        <a:lnRef idx="0">
          <a:scrgbClr r="0" g="0" b="0"/>
        </a:lnRef>
        <a:fillRef idx="3">
          <a:scrgbClr r="0" g="0" b="0"/>
        </a:fillRef>
        <a:effectRef idx="2">
          <a:scrgbClr r="0" g="0" b="0"/>
        </a:effectRef>
        <a:fontRef idx="minor">
          <a:schemeClr val="lt1"/>
        </a:fontRef>
      </dsp:style>
      <dsp:txBody>
        <a:bodyPr spcFirstLastPara="0" vert="horz" wrap="square" lIns="0" tIns="82296" rIns="0" bIns="0" numCol="1" spcCol="1270" anchor="t" anchorCtr="0">
          <a:noAutofit/>
        </a:bodyPr>
        <a:lstStyle/>
        <a:p>
          <a:pPr lvl="0" algn="l" defTabSz="1066800">
            <a:lnSpc>
              <a:spcPct val="90000"/>
            </a:lnSpc>
            <a:spcBef>
              <a:spcPct val="0"/>
            </a:spcBef>
            <a:spcAft>
              <a:spcPct val="35000"/>
            </a:spcAft>
          </a:pPr>
          <a:r>
            <a:rPr lang="en-US" sz="2400" b="1" kern="1200" dirty="0">
              <a:effectLst>
                <a:outerShdw blurRad="38100" dist="38100" dir="2700000" algn="tl">
                  <a:srgbClr val="000000">
                    <a:alpha val="43137"/>
                  </a:srgbClr>
                </a:outerShdw>
              </a:effectLst>
            </a:rPr>
            <a:t>Sell Water</a:t>
          </a:r>
        </a:p>
      </dsp:txBody>
      <dsp:txXfrm>
        <a:off x="2962449" y="0"/>
        <a:ext cx="853212" cy="764359"/>
      </dsp:txXfrm>
    </dsp:sp>
    <dsp:sp modelId="{95C82581-5935-4CD9-9CE8-139AEDF00492}">
      <dsp:nvSpPr>
        <dsp:cNvPr id="0" name=""/>
        <dsp:cNvSpPr/>
      </dsp:nvSpPr>
      <dsp:spPr>
        <a:xfrm>
          <a:off x="3929060" y="0"/>
          <a:ext cx="1115798" cy="764359"/>
        </a:xfrm>
        <a:prstGeom prst="roundRect">
          <a:avLst>
            <a:gd name="adj" fmla="val 5000"/>
          </a:avLst>
        </a:prstGeom>
        <a:blipFill rotWithShape="0">
          <a:blip xmlns:r="http://schemas.openxmlformats.org/officeDocument/2006/relationships" r:embed="rId4">
            <a:lum bright="35000" contrast="-45000"/>
          </a:blip>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41148" rIns="53340" bIns="0" numCol="1" spcCol="1270" anchor="t" anchorCtr="0">
          <a:noAutofit/>
        </a:bodyPr>
        <a:lstStyle/>
        <a:p>
          <a:pPr lvl="0" algn="r" defTabSz="533400">
            <a:lnSpc>
              <a:spcPct val="90000"/>
            </a:lnSpc>
            <a:spcBef>
              <a:spcPct val="0"/>
            </a:spcBef>
            <a:spcAft>
              <a:spcPct val="35000"/>
            </a:spcAft>
          </a:pPr>
          <a:r>
            <a:rPr lang="en-US" sz="1200" kern="1200" dirty="0"/>
            <a:t>PWS</a:t>
          </a:r>
        </a:p>
      </dsp:txBody>
      <dsp:txXfrm rot="16200000">
        <a:off x="3727253" y="201807"/>
        <a:ext cx="626774" cy="223159"/>
      </dsp:txXfrm>
    </dsp:sp>
    <dsp:sp modelId="{C02BEFE1-A765-4124-9DC9-A04589280D62}">
      <dsp:nvSpPr>
        <dsp:cNvPr id="0" name=""/>
        <dsp:cNvSpPr/>
      </dsp:nvSpPr>
      <dsp:spPr>
        <a:xfrm rot="5400000">
          <a:off x="3878935" y="564716"/>
          <a:ext cx="112296" cy="180692"/>
        </a:xfrm>
        <a:prstGeom prst="flowChartExtract">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105ED2A6-F7A0-4AC3-B2E5-DFAF649F2FB1}">
      <dsp:nvSpPr>
        <dsp:cNvPr id="0" name=""/>
        <dsp:cNvSpPr/>
      </dsp:nvSpPr>
      <dsp:spPr>
        <a:xfrm>
          <a:off x="4158659" y="0"/>
          <a:ext cx="831269" cy="764359"/>
        </a:xfrm>
        <a:prstGeom prst="rect">
          <a:avLst/>
        </a:prstGeom>
        <a:noFill/>
        <a:ln>
          <a:noFill/>
        </a:ln>
        <a:effectLst>
          <a:outerShdw blurRad="40000" dist="23000" dir="5400000" rotWithShape="0">
            <a:srgbClr val="000000">
              <a:alpha val="35000"/>
            </a:srgbClr>
          </a:outerShdw>
        </a:effectLst>
        <a:scene3d>
          <a:camera prst="orthographicFront"/>
          <a:lightRig rig="flat" dir="t"/>
        </a:scene3d>
        <a:sp3d/>
      </dsp:spPr>
      <dsp:style>
        <a:lnRef idx="0">
          <a:scrgbClr r="0" g="0" b="0"/>
        </a:lnRef>
        <a:fillRef idx="3">
          <a:scrgbClr r="0" g="0" b="0"/>
        </a:fillRef>
        <a:effectRef idx="2">
          <a:scrgbClr r="0" g="0" b="0"/>
        </a:effectRef>
        <a:fontRef idx="minor">
          <a:schemeClr val="lt1"/>
        </a:fontRef>
      </dsp:style>
      <dsp:txBody>
        <a:bodyPr spcFirstLastPara="0" vert="horz" wrap="square" lIns="0" tIns="82296" rIns="0" bIns="0" numCol="1" spcCol="1270" anchor="t" anchorCtr="0">
          <a:noAutofit/>
        </a:bodyPr>
        <a:lstStyle/>
        <a:p>
          <a:pPr lvl="0" algn="l" defTabSz="1066800">
            <a:lnSpc>
              <a:spcPct val="90000"/>
            </a:lnSpc>
            <a:spcBef>
              <a:spcPct val="0"/>
            </a:spcBef>
            <a:spcAft>
              <a:spcPct val="35000"/>
            </a:spcAft>
          </a:pPr>
          <a:r>
            <a:rPr lang="en-US" sz="2400" b="1" kern="1200" dirty="0">
              <a:solidFill>
                <a:schemeClr val="bg1"/>
              </a:solidFill>
              <a:effectLst>
                <a:outerShdw blurRad="38100" dist="38100" dir="2700000" algn="tl">
                  <a:srgbClr val="000000">
                    <a:alpha val="43137"/>
                  </a:srgbClr>
                </a:outerShdw>
              </a:effectLst>
            </a:rPr>
            <a:t>Buy Water</a:t>
          </a:r>
        </a:p>
      </dsp:txBody>
      <dsp:txXfrm>
        <a:off x="4158659" y="0"/>
        <a:ext cx="831269" cy="764359"/>
      </dsp:txXfrm>
    </dsp:sp>
    <dsp:sp modelId="{7A10EB17-1816-452C-8982-762E92720BDE}">
      <dsp:nvSpPr>
        <dsp:cNvPr id="0" name=""/>
        <dsp:cNvSpPr/>
      </dsp:nvSpPr>
      <dsp:spPr>
        <a:xfrm>
          <a:off x="5087020" y="0"/>
          <a:ext cx="1227225" cy="764359"/>
        </a:xfrm>
        <a:prstGeom prst="roundRect">
          <a:avLst>
            <a:gd name="adj" fmla="val 5000"/>
          </a:avLst>
        </a:prstGeom>
        <a:blipFill rotWithShape="0">
          <a:blip xmlns:r="http://schemas.openxmlformats.org/officeDocument/2006/relationships" r:embed="rId5">
            <a:lum/>
          </a:blip>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34290" rIns="44450" bIns="0" numCol="1" spcCol="1270" anchor="t" anchorCtr="0">
          <a:noAutofit/>
        </a:bodyPr>
        <a:lstStyle/>
        <a:p>
          <a:pPr lvl="0" algn="r" defTabSz="444500">
            <a:lnSpc>
              <a:spcPct val="90000"/>
            </a:lnSpc>
            <a:spcBef>
              <a:spcPct val="0"/>
            </a:spcBef>
            <a:spcAft>
              <a:spcPct val="35000"/>
            </a:spcAft>
          </a:pPr>
          <a:r>
            <a:rPr lang="en-US" sz="1000" b="1" kern="1200" dirty="0" smtClean="0">
              <a:solidFill>
                <a:schemeClr val="bg1"/>
              </a:solidFill>
            </a:rPr>
            <a:t>PWS</a:t>
          </a:r>
          <a:endParaRPr lang="en-US" sz="2000" b="1" kern="1200" dirty="0">
            <a:solidFill>
              <a:schemeClr val="bg1"/>
            </a:solidFill>
          </a:endParaRPr>
        </a:p>
      </dsp:txBody>
      <dsp:txXfrm rot="16200000">
        <a:off x="4896356" y="190664"/>
        <a:ext cx="626774" cy="245445"/>
      </dsp:txXfrm>
    </dsp:sp>
    <dsp:sp modelId="{9C1D16B2-CBB8-4231-A80F-5103F1C60470}">
      <dsp:nvSpPr>
        <dsp:cNvPr id="0" name=""/>
        <dsp:cNvSpPr/>
      </dsp:nvSpPr>
      <dsp:spPr>
        <a:xfrm rot="5400000">
          <a:off x="5036895" y="564716"/>
          <a:ext cx="112296" cy="180692"/>
        </a:xfrm>
        <a:prstGeom prst="flowChartExtract">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545E1325-46B9-49EE-B087-41EDFB21B9BA}">
      <dsp:nvSpPr>
        <dsp:cNvPr id="0" name=""/>
        <dsp:cNvSpPr/>
      </dsp:nvSpPr>
      <dsp:spPr>
        <a:xfrm>
          <a:off x="5330826" y="0"/>
          <a:ext cx="914282" cy="764359"/>
        </a:xfrm>
        <a:prstGeom prst="rect">
          <a:avLst/>
        </a:prstGeom>
        <a:noFill/>
        <a:ln>
          <a:noFill/>
        </a:ln>
        <a:effectLst>
          <a:outerShdw blurRad="40000" dist="23000" dir="5400000" rotWithShape="0">
            <a:srgbClr val="000000">
              <a:alpha val="35000"/>
            </a:srgbClr>
          </a:outerShdw>
        </a:effectLst>
        <a:scene3d>
          <a:camera prst="orthographicFront"/>
          <a:lightRig rig="flat" dir="t"/>
        </a:scene3d>
        <a:sp3d/>
      </dsp:spPr>
      <dsp:style>
        <a:lnRef idx="0">
          <a:scrgbClr r="0" g="0" b="0"/>
        </a:lnRef>
        <a:fillRef idx="3">
          <a:scrgbClr r="0" g="0" b="0"/>
        </a:fillRef>
        <a:effectRef idx="2">
          <a:scrgbClr r="0" g="0" b="0"/>
        </a:effectRef>
        <a:fontRef idx="minor">
          <a:schemeClr val="lt1"/>
        </a:fontRef>
      </dsp:style>
      <dsp:txBody>
        <a:bodyPr spcFirstLastPara="0" vert="horz" wrap="square" lIns="0" tIns="72009" rIns="0" bIns="0" numCol="1" spcCol="1270" anchor="t" anchorCtr="0">
          <a:noAutofit/>
        </a:bodyPr>
        <a:lstStyle/>
        <a:p>
          <a:pPr lvl="0" algn="l" defTabSz="933450">
            <a:lnSpc>
              <a:spcPct val="90000"/>
            </a:lnSpc>
            <a:spcBef>
              <a:spcPct val="0"/>
            </a:spcBef>
            <a:spcAft>
              <a:spcPct val="35000"/>
            </a:spcAft>
          </a:pPr>
          <a:r>
            <a:rPr lang="en-US" sz="2100" b="1" kern="1200" dirty="0" smtClean="0">
              <a:solidFill>
                <a:schemeClr val="bg1"/>
              </a:solidFill>
              <a:effectLst>
                <a:outerShdw blurRad="38100" dist="38100" dir="2700000" algn="tl">
                  <a:srgbClr val="000000">
                    <a:alpha val="43137"/>
                  </a:srgbClr>
                </a:outerShdw>
              </a:effectLst>
            </a:rPr>
            <a:t>Market Results</a:t>
          </a:r>
          <a:endParaRPr lang="en-US" sz="2100" b="1" kern="1200" dirty="0">
            <a:solidFill>
              <a:schemeClr val="bg1"/>
            </a:solidFill>
            <a:effectLst>
              <a:outerShdw blurRad="38100" dist="38100" dir="2700000" algn="tl">
                <a:srgbClr val="000000">
                  <a:alpha val="43137"/>
                </a:srgbClr>
              </a:outerShdw>
            </a:effectLst>
          </a:endParaRPr>
        </a:p>
      </dsp:txBody>
      <dsp:txXfrm>
        <a:off x="5330826" y="0"/>
        <a:ext cx="914282" cy="764359"/>
      </dsp:txXfrm>
    </dsp:sp>
    <dsp:sp modelId="{7AF40E3A-15A5-4D83-90D6-D09206279D54}">
      <dsp:nvSpPr>
        <dsp:cNvPr id="0" name=""/>
        <dsp:cNvSpPr/>
      </dsp:nvSpPr>
      <dsp:spPr>
        <a:xfrm>
          <a:off x="6356407" y="0"/>
          <a:ext cx="1102861" cy="764359"/>
        </a:xfrm>
        <a:prstGeom prst="roundRect">
          <a:avLst>
            <a:gd name="adj" fmla="val 5000"/>
          </a:avLst>
        </a:prstGeom>
        <a:blipFill rotWithShape="0">
          <a:blip xmlns:r="http://schemas.openxmlformats.org/officeDocument/2006/relationships" r:embed="rId6">
            <a:lum bright="35000" contrast="-45000"/>
          </a:blip>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34290" rIns="44450" bIns="0" numCol="1" spcCol="1270" anchor="t" anchorCtr="0">
          <a:noAutofit/>
        </a:bodyPr>
        <a:lstStyle/>
        <a:p>
          <a:pPr lvl="0" algn="r" defTabSz="444500">
            <a:lnSpc>
              <a:spcPct val="90000"/>
            </a:lnSpc>
            <a:spcBef>
              <a:spcPct val="0"/>
            </a:spcBef>
            <a:spcAft>
              <a:spcPct val="35000"/>
            </a:spcAft>
          </a:pPr>
          <a:r>
            <a:rPr lang="en-US" sz="1000" b="1" kern="1200" dirty="0" smtClean="0">
              <a:solidFill>
                <a:schemeClr val="bg1"/>
              </a:solidFill>
            </a:rPr>
            <a:t>PWS</a:t>
          </a:r>
          <a:endParaRPr lang="en-US" sz="1000" b="1" kern="1200" dirty="0">
            <a:solidFill>
              <a:schemeClr val="bg1"/>
            </a:solidFill>
          </a:endParaRPr>
        </a:p>
      </dsp:txBody>
      <dsp:txXfrm rot="16200000">
        <a:off x="6153306" y="203101"/>
        <a:ext cx="626774" cy="220572"/>
      </dsp:txXfrm>
    </dsp:sp>
    <dsp:sp modelId="{618C4864-EDBD-4547-9C9C-948CF7ACC320}">
      <dsp:nvSpPr>
        <dsp:cNvPr id="0" name=""/>
        <dsp:cNvSpPr/>
      </dsp:nvSpPr>
      <dsp:spPr>
        <a:xfrm rot="5400000">
          <a:off x="6306282" y="564716"/>
          <a:ext cx="112296" cy="180692"/>
        </a:xfrm>
        <a:prstGeom prst="flowChartExtract">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30EFE225-0BFA-465B-B090-3518F9641362}">
      <dsp:nvSpPr>
        <dsp:cNvPr id="0" name=""/>
        <dsp:cNvSpPr/>
      </dsp:nvSpPr>
      <dsp:spPr>
        <a:xfrm>
          <a:off x="6584357" y="0"/>
          <a:ext cx="821631" cy="764359"/>
        </a:xfrm>
        <a:prstGeom prst="rect">
          <a:avLst/>
        </a:prstGeom>
        <a:noFill/>
        <a:ln>
          <a:noFill/>
        </a:ln>
        <a:effectLst>
          <a:outerShdw blurRad="40000" dist="23000" dir="5400000" rotWithShape="0">
            <a:srgbClr val="000000">
              <a:alpha val="35000"/>
            </a:srgbClr>
          </a:outerShdw>
        </a:effectLst>
        <a:scene3d>
          <a:camera prst="orthographicFront"/>
          <a:lightRig rig="flat" dir="t"/>
        </a:scene3d>
        <a:sp3d/>
      </dsp:spPr>
      <dsp:style>
        <a:lnRef idx="0">
          <a:scrgbClr r="0" g="0" b="0"/>
        </a:lnRef>
        <a:fillRef idx="3">
          <a:scrgbClr r="0" g="0" b="0"/>
        </a:fillRef>
        <a:effectRef idx="2">
          <a:scrgbClr r="0" g="0" b="0"/>
        </a:effectRef>
        <a:fontRef idx="minor">
          <a:schemeClr val="lt1"/>
        </a:fontRef>
      </dsp:style>
      <dsp:txBody>
        <a:bodyPr spcFirstLastPara="0" vert="horz" wrap="square" lIns="0" tIns="72009" rIns="0" bIns="0" numCol="1" spcCol="1270" anchor="t" anchorCtr="0">
          <a:noAutofit/>
        </a:bodyPr>
        <a:lstStyle/>
        <a:p>
          <a:pPr lvl="0" algn="l" defTabSz="933450">
            <a:lnSpc>
              <a:spcPct val="90000"/>
            </a:lnSpc>
            <a:spcBef>
              <a:spcPct val="0"/>
            </a:spcBef>
            <a:spcAft>
              <a:spcPct val="35000"/>
            </a:spcAft>
          </a:pPr>
          <a:r>
            <a:rPr lang="en-US" sz="2100" b="1" kern="1200" dirty="0" smtClean="0">
              <a:solidFill>
                <a:schemeClr val="bg1"/>
              </a:solidFill>
              <a:effectLst>
                <a:outerShdw blurRad="38100" dist="38100" dir="2700000" algn="tl">
                  <a:srgbClr val="000000">
                    <a:alpha val="43137"/>
                  </a:srgbClr>
                </a:outerShdw>
              </a:effectLst>
            </a:rPr>
            <a:t>Market Rules</a:t>
          </a:r>
          <a:endParaRPr lang="en-US" sz="2100" b="1" kern="1200" dirty="0">
            <a:solidFill>
              <a:schemeClr val="bg1"/>
            </a:solidFill>
            <a:effectLst>
              <a:outerShdw blurRad="38100" dist="38100" dir="2700000" algn="tl">
                <a:srgbClr val="000000">
                  <a:alpha val="43137"/>
                </a:srgbClr>
              </a:outerShdw>
            </a:effectLst>
          </a:endParaRPr>
        </a:p>
      </dsp:txBody>
      <dsp:txXfrm>
        <a:off x="6584357" y="0"/>
        <a:ext cx="821631" cy="764359"/>
      </dsp:txXfrm>
    </dsp:sp>
    <dsp:sp modelId="{95DBFFAB-AC5A-4C42-A77C-E4A87D897312}">
      <dsp:nvSpPr>
        <dsp:cNvPr id="0" name=""/>
        <dsp:cNvSpPr/>
      </dsp:nvSpPr>
      <dsp:spPr>
        <a:xfrm>
          <a:off x="7501430" y="0"/>
          <a:ext cx="1179691" cy="764359"/>
        </a:xfrm>
        <a:prstGeom prst="roundRect">
          <a:avLst>
            <a:gd name="adj" fmla="val 5000"/>
          </a:avLst>
        </a:prstGeom>
        <a:blipFill rotWithShape="0">
          <a:blip xmlns:r="http://schemas.openxmlformats.org/officeDocument/2006/relationships" r:embed="rId1">
            <a:lum bright="70000" contrast="-70000"/>
          </a:blip>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41148" rIns="53340" bIns="0" numCol="1" spcCol="1270" anchor="t" anchorCtr="0">
          <a:noAutofit/>
        </a:bodyPr>
        <a:lstStyle/>
        <a:p>
          <a:pPr lvl="0" algn="ctr" defTabSz="533400">
            <a:lnSpc>
              <a:spcPct val="90000"/>
            </a:lnSpc>
            <a:spcBef>
              <a:spcPct val="0"/>
            </a:spcBef>
            <a:spcAft>
              <a:spcPct val="35000"/>
            </a:spcAft>
          </a:pPr>
          <a:r>
            <a:rPr lang="en-US" sz="1200" b="1" kern="1200" dirty="0" smtClean="0">
              <a:solidFill>
                <a:schemeClr val="bg1"/>
              </a:solidFill>
            </a:rPr>
            <a:t>PWS</a:t>
          </a:r>
          <a:endParaRPr lang="en-US" sz="1200" b="1" kern="1200" dirty="0">
            <a:solidFill>
              <a:schemeClr val="bg1"/>
            </a:solidFill>
          </a:endParaRPr>
        </a:p>
      </dsp:txBody>
      <dsp:txXfrm rot="16200000">
        <a:off x="7306012" y="195418"/>
        <a:ext cx="626774" cy="235938"/>
      </dsp:txXfrm>
    </dsp:sp>
    <dsp:sp modelId="{57B5A2DB-6ECF-4888-BDEE-82E23BB4A044}">
      <dsp:nvSpPr>
        <dsp:cNvPr id="0" name=""/>
        <dsp:cNvSpPr/>
      </dsp:nvSpPr>
      <dsp:spPr>
        <a:xfrm rot="5400000">
          <a:off x="7451305" y="564716"/>
          <a:ext cx="112296" cy="180692"/>
        </a:xfrm>
        <a:prstGeom prst="flowChartExtract">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26D255E5-9C96-4C08-8CE4-95D937F4B8EB}">
      <dsp:nvSpPr>
        <dsp:cNvPr id="0" name=""/>
        <dsp:cNvSpPr/>
      </dsp:nvSpPr>
      <dsp:spPr>
        <a:xfrm>
          <a:off x="7739175" y="0"/>
          <a:ext cx="878870" cy="764359"/>
        </a:xfrm>
        <a:prstGeom prst="rect">
          <a:avLst/>
        </a:prstGeom>
        <a:noFill/>
        <a:ln>
          <a:noFill/>
        </a:ln>
        <a:effectLst>
          <a:outerShdw blurRad="40000" dist="23000" dir="5400000" rotWithShape="0">
            <a:srgbClr val="000000">
              <a:alpha val="35000"/>
            </a:srgbClr>
          </a:outerShdw>
        </a:effectLst>
        <a:scene3d>
          <a:camera prst="orthographicFront"/>
          <a:lightRig rig="flat" dir="t"/>
        </a:scene3d>
        <a:sp3d/>
      </dsp:spPr>
      <dsp:style>
        <a:lnRef idx="0">
          <a:scrgbClr r="0" g="0" b="0"/>
        </a:lnRef>
        <a:fillRef idx="3">
          <a:scrgbClr r="0" g="0" b="0"/>
        </a:fillRef>
        <a:effectRef idx="2">
          <a:scrgbClr r="0" g="0" b="0"/>
        </a:effectRef>
        <a:fontRef idx="minor">
          <a:schemeClr val="lt1"/>
        </a:fontRef>
      </dsp:style>
      <dsp:txBody>
        <a:bodyPr spcFirstLastPara="0" vert="horz" wrap="square" lIns="0" tIns="37719" rIns="0" bIns="0" numCol="1" spcCol="1270" anchor="t" anchorCtr="0">
          <a:noAutofit/>
        </a:bodyPr>
        <a:lstStyle/>
        <a:p>
          <a:pPr lvl="0" algn="ctr" defTabSz="466725">
            <a:lnSpc>
              <a:spcPct val="100000"/>
            </a:lnSpc>
            <a:spcBef>
              <a:spcPct val="0"/>
            </a:spcBef>
            <a:spcAft>
              <a:spcPts val="0"/>
            </a:spcAft>
          </a:pPr>
          <a:endParaRPr lang="en-US" sz="1050" b="1" kern="1200" dirty="0" smtClean="0">
            <a:solidFill>
              <a:sysClr val="windowText" lastClr="000000"/>
            </a:solidFill>
          </a:endParaRPr>
        </a:p>
        <a:p>
          <a:pPr lvl="0" algn="ctr" defTabSz="466725">
            <a:lnSpc>
              <a:spcPct val="100000"/>
            </a:lnSpc>
            <a:spcBef>
              <a:spcPct val="0"/>
            </a:spcBef>
            <a:spcAft>
              <a:spcPct val="35000"/>
            </a:spcAft>
          </a:pPr>
          <a:r>
            <a:rPr lang="en-US" sz="2100" b="1" kern="1200" dirty="0" smtClean="0">
              <a:solidFill>
                <a:sysClr val="windowText" lastClr="000000"/>
              </a:solidFill>
              <a:effectLst>
                <a:outerShdw blurRad="38100" dist="38100" dir="2700000" algn="tl">
                  <a:srgbClr val="000000">
                    <a:alpha val="43137"/>
                  </a:srgbClr>
                </a:outerShdw>
              </a:effectLst>
            </a:rPr>
            <a:t>Contact</a:t>
          </a:r>
          <a:endParaRPr lang="en-US" sz="2100" b="1" kern="1200" dirty="0">
            <a:solidFill>
              <a:sysClr val="windowText" lastClr="000000"/>
            </a:solidFill>
            <a:effectLst>
              <a:outerShdw blurRad="38100" dist="38100" dir="2700000" algn="tl">
                <a:srgbClr val="000000">
                  <a:alpha val="43137"/>
                </a:srgbClr>
              </a:outerShdw>
            </a:effectLst>
          </a:endParaRPr>
        </a:p>
      </dsp:txBody>
      <dsp:txXfrm>
        <a:off x="7739175" y="0"/>
        <a:ext cx="878870" cy="764359"/>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7EF9030-B52F-494F-B10B-DA45A00DE201}">
      <dsp:nvSpPr>
        <dsp:cNvPr id="0" name=""/>
        <dsp:cNvSpPr/>
      </dsp:nvSpPr>
      <dsp:spPr>
        <a:xfrm>
          <a:off x="5678" y="0"/>
          <a:ext cx="1193544" cy="764359"/>
        </a:xfrm>
        <a:prstGeom prst="roundRect">
          <a:avLst>
            <a:gd name="adj" fmla="val 5000"/>
          </a:avLst>
        </a:prstGeom>
        <a:blipFill rotWithShape="0">
          <a:blip xmlns:r="http://schemas.openxmlformats.org/officeDocument/2006/relationships" r:embed="rId1">
            <a:lum bright="70000" contrast="-70000"/>
          </a:blip>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41148" rIns="53340" bIns="0" numCol="1" spcCol="1270" anchor="t" anchorCtr="0">
          <a:noAutofit/>
        </a:bodyPr>
        <a:lstStyle/>
        <a:p>
          <a:pPr lvl="0" algn="r" defTabSz="533400">
            <a:lnSpc>
              <a:spcPct val="90000"/>
            </a:lnSpc>
            <a:spcBef>
              <a:spcPct val="0"/>
            </a:spcBef>
            <a:spcAft>
              <a:spcPct val="35000"/>
            </a:spcAft>
          </a:pPr>
          <a:r>
            <a:rPr lang="en-US" sz="1200" kern="1200" dirty="0"/>
            <a:t>PWS</a:t>
          </a:r>
        </a:p>
      </dsp:txBody>
      <dsp:txXfrm rot="16200000">
        <a:off x="-188354" y="194032"/>
        <a:ext cx="626774" cy="238708"/>
      </dsp:txXfrm>
    </dsp:sp>
    <dsp:sp modelId="{AC690B7D-FB15-46C5-946F-E7B6AB7A80A4}">
      <dsp:nvSpPr>
        <dsp:cNvPr id="0" name=""/>
        <dsp:cNvSpPr/>
      </dsp:nvSpPr>
      <dsp:spPr>
        <a:xfrm>
          <a:off x="245189" y="0"/>
          <a:ext cx="889190" cy="764359"/>
        </a:xfrm>
        <a:prstGeom prst="rect">
          <a:avLst/>
        </a:prstGeom>
        <a:noFill/>
        <a:ln>
          <a:noFill/>
        </a:ln>
        <a:effectLst>
          <a:outerShdw blurRad="40000" dist="23000" dir="5400000" rotWithShape="0">
            <a:srgbClr val="000000">
              <a:alpha val="35000"/>
            </a:srgbClr>
          </a:outerShdw>
        </a:effectLst>
        <a:scene3d>
          <a:camera prst="orthographicFront"/>
          <a:lightRig rig="flat" dir="t"/>
        </a:scene3d>
        <a:sp3d/>
      </dsp:spPr>
      <dsp:style>
        <a:lnRef idx="0">
          <a:scrgbClr r="0" g="0" b="0"/>
        </a:lnRef>
        <a:fillRef idx="3">
          <a:scrgbClr r="0" g="0" b="0"/>
        </a:fillRef>
        <a:effectRef idx="2">
          <a:scrgbClr r="0" g="0" b="0"/>
        </a:effectRef>
        <a:fontRef idx="minor">
          <a:schemeClr val="lt1"/>
        </a:fontRef>
      </dsp:style>
      <dsp:txBody>
        <a:bodyPr spcFirstLastPara="0" vert="horz" wrap="square" lIns="0" tIns="41148" rIns="0" bIns="0" numCol="1" spcCol="1270" anchor="t" anchorCtr="0">
          <a:noAutofit/>
        </a:bodyPr>
        <a:lstStyle/>
        <a:p>
          <a:pPr lvl="0" algn="l" defTabSz="533400">
            <a:lnSpc>
              <a:spcPct val="100000"/>
            </a:lnSpc>
            <a:spcBef>
              <a:spcPct val="0"/>
            </a:spcBef>
            <a:spcAft>
              <a:spcPts val="0"/>
            </a:spcAft>
          </a:pPr>
          <a:endParaRPr lang="en-US" sz="1200" b="1" kern="1200" dirty="0" smtClean="0">
            <a:solidFill>
              <a:schemeClr val="tx1"/>
            </a:solidFill>
          </a:endParaRPr>
        </a:p>
        <a:p>
          <a:pPr lvl="0" algn="l" defTabSz="533400">
            <a:lnSpc>
              <a:spcPct val="90000"/>
            </a:lnSpc>
            <a:spcBef>
              <a:spcPct val="0"/>
            </a:spcBef>
            <a:spcAft>
              <a:spcPct val="35000"/>
            </a:spcAft>
          </a:pPr>
          <a:r>
            <a:rPr lang="en-US" sz="2400" b="1" kern="1200" dirty="0" smtClean="0">
              <a:solidFill>
                <a:schemeClr val="tx1"/>
              </a:solidFill>
              <a:effectLst>
                <a:outerShdw blurRad="38100" dist="38100" dir="2700000" algn="tl">
                  <a:srgbClr val="000000">
                    <a:alpha val="43137"/>
                  </a:srgbClr>
                </a:outerShdw>
              </a:effectLst>
            </a:rPr>
            <a:t>Home</a:t>
          </a:r>
          <a:endParaRPr lang="en-US" sz="2400" b="1" kern="1200" dirty="0">
            <a:solidFill>
              <a:schemeClr val="tx1"/>
            </a:solidFill>
            <a:effectLst>
              <a:outerShdw blurRad="38100" dist="38100" dir="2700000" algn="tl">
                <a:srgbClr val="000000">
                  <a:alpha val="43137"/>
                </a:srgbClr>
              </a:outerShdw>
            </a:effectLst>
          </a:endParaRPr>
        </a:p>
      </dsp:txBody>
      <dsp:txXfrm>
        <a:off x="245189" y="0"/>
        <a:ext cx="889190" cy="764359"/>
      </dsp:txXfrm>
    </dsp:sp>
    <dsp:sp modelId="{15BEEDC2-1F59-47CF-9B4B-D2BA41A772BD}">
      <dsp:nvSpPr>
        <dsp:cNvPr id="0" name=""/>
        <dsp:cNvSpPr/>
      </dsp:nvSpPr>
      <dsp:spPr>
        <a:xfrm>
          <a:off x="1241384" y="0"/>
          <a:ext cx="1458101" cy="764359"/>
        </a:xfrm>
        <a:prstGeom prst="roundRect">
          <a:avLst>
            <a:gd name="adj" fmla="val 5000"/>
          </a:avLst>
        </a:prstGeom>
        <a:blipFill rotWithShape="0">
          <a:blip xmlns:r="http://schemas.openxmlformats.org/officeDocument/2006/relationships" r:embed="rId2">
            <a:lum/>
          </a:blip>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41148" rIns="53340" bIns="0" numCol="1" spcCol="1270" anchor="t" anchorCtr="0">
          <a:noAutofit/>
        </a:bodyPr>
        <a:lstStyle/>
        <a:p>
          <a:pPr lvl="0" algn="r" defTabSz="533400">
            <a:lnSpc>
              <a:spcPct val="90000"/>
            </a:lnSpc>
            <a:spcBef>
              <a:spcPct val="0"/>
            </a:spcBef>
            <a:spcAft>
              <a:spcPct val="35000"/>
            </a:spcAft>
          </a:pPr>
          <a:r>
            <a:rPr lang="en-US" sz="1200" kern="1200" dirty="0"/>
            <a:t>PWS</a:t>
          </a:r>
        </a:p>
      </dsp:txBody>
      <dsp:txXfrm rot="16200000">
        <a:off x="1073807" y="167576"/>
        <a:ext cx="626774" cy="291620"/>
      </dsp:txXfrm>
    </dsp:sp>
    <dsp:sp modelId="{5B0317A9-806D-461B-828A-8C60E30118C2}">
      <dsp:nvSpPr>
        <dsp:cNvPr id="0" name=""/>
        <dsp:cNvSpPr/>
      </dsp:nvSpPr>
      <dsp:spPr>
        <a:xfrm rot="5400000">
          <a:off x="1191259" y="564716"/>
          <a:ext cx="112296" cy="180692"/>
        </a:xfrm>
        <a:prstGeom prst="flowChartExtract">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F86CF1F1-471F-4945-8F77-6E4E2D342E80}">
      <dsp:nvSpPr>
        <dsp:cNvPr id="0" name=""/>
        <dsp:cNvSpPr/>
      </dsp:nvSpPr>
      <dsp:spPr>
        <a:xfrm>
          <a:off x="1514626" y="0"/>
          <a:ext cx="1086285" cy="764359"/>
        </a:xfrm>
        <a:prstGeom prst="rect">
          <a:avLst/>
        </a:prstGeom>
        <a:noFill/>
        <a:ln>
          <a:noFill/>
        </a:ln>
        <a:effectLst>
          <a:outerShdw blurRad="40000" dist="23000" dir="5400000" rotWithShape="0">
            <a:srgbClr val="000000">
              <a:alpha val="35000"/>
            </a:srgbClr>
          </a:outerShdw>
        </a:effectLst>
        <a:scene3d>
          <a:camera prst="orthographicFront"/>
          <a:lightRig rig="flat" dir="t"/>
        </a:scene3d>
        <a:sp3d/>
      </dsp:spPr>
      <dsp:style>
        <a:lnRef idx="0">
          <a:scrgbClr r="0" g="0" b="0"/>
        </a:lnRef>
        <a:fillRef idx="3">
          <a:scrgbClr r="0" g="0" b="0"/>
        </a:fillRef>
        <a:effectRef idx="2">
          <a:scrgbClr r="0" g="0" b="0"/>
        </a:effectRef>
        <a:fontRef idx="minor">
          <a:schemeClr val="lt1"/>
        </a:fontRef>
      </dsp:style>
      <dsp:txBody>
        <a:bodyPr spcFirstLastPara="0" vert="horz" wrap="square" lIns="0" tIns="82296" rIns="0" bIns="0" numCol="1" spcCol="1270" anchor="t" anchorCtr="0">
          <a:noAutofit/>
        </a:bodyPr>
        <a:lstStyle/>
        <a:p>
          <a:pPr lvl="0" algn="l" defTabSz="1066800">
            <a:lnSpc>
              <a:spcPct val="90000"/>
            </a:lnSpc>
            <a:spcBef>
              <a:spcPct val="0"/>
            </a:spcBef>
            <a:spcAft>
              <a:spcPct val="35000"/>
            </a:spcAft>
          </a:pPr>
          <a:r>
            <a:rPr lang="en-US" sz="2400" b="1" kern="1200" dirty="0">
              <a:solidFill>
                <a:schemeClr val="bg1"/>
              </a:solidFill>
              <a:effectLst>
                <a:outerShdw blurRad="38100" dist="38100" dir="2700000" algn="tl">
                  <a:srgbClr val="000000">
                    <a:alpha val="43137"/>
                  </a:srgbClr>
                </a:outerShdw>
              </a:effectLst>
            </a:rPr>
            <a:t>My Account</a:t>
          </a:r>
        </a:p>
      </dsp:txBody>
      <dsp:txXfrm>
        <a:off x="1514626" y="0"/>
        <a:ext cx="1086285" cy="764359"/>
      </dsp:txXfrm>
    </dsp:sp>
    <dsp:sp modelId="{905FED6F-206C-4204-90DD-0AC39D8C61C6}">
      <dsp:nvSpPr>
        <dsp:cNvPr id="0" name=""/>
        <dsp:cNvSpPr/>
      </dsp:nvSpPr>
      <dsp:spPr>
        <a:xfrm>
          <a:off x="2729095" y="0"/>
          <a:ext cx="1145251" cy="764359"/>
        </a:xfrm>
        <a:prstGeom prst="roundRect">
          <a:avLst>
            <a:gd name="adj" fmla="val 5000"/>
          </a:avLst>
        </a:prstGeom>
        <a:blipFill rotWithShape="0">
          <a:blip xmlns:r="http://schemas.openxmlformats.org/officeDocument/2006/relationships" r:embed="rId3">
            <a:lum bright="35000" contrast="-45000"/>
          </a:blip>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41148" rIns="53340" bIns="0" numCol="1" spcCol="1270" anchor="t" anchorCtr="0">
          <a:noAutofit/>
        </a:bodyPr>
        <a:lstStyle/>
        <a:p>
          <a:pPr lvl="0" algn="r" defTabSz="533400">
            <a:lnSpc>
              <a:spcPct val="90000"/>
            </a:lnSpc>
            <a:spcBef>
              <a:spcPct val="0"/>
            </a:spcBef>
            <a:spcAft>
              <a:spcPct val="35000"/>
            </a:spcAft>
          </a:pPr>
          <a:r>
            <a:rPr lang="en-US" sz="1200" kern="1200" dirty="0"/>
            <a:t>PWS</a:t>
          </a:r>
        </a:p>
      </dsp:txBody>
      <dsp:txXfrm rot="16200000">
        <a:off x="2530233" y="198862"/>
        <a:ext cx="626774" cy="229050"/>
      </dsp:txXfrm>
    </dsp:sp>
    <dsp:sp modelId="{F604BE23-6B32-410A-ABAA-A28AF048759E}">
      <dsp:nvSpPr>
        <dsp:cNvPr id="0" name=""/>
        <dsp:cNvSpPr/>
      </dsp:nvSpPr>
      <dsp:spPr>
        <a:xfrm rot="5400000">
          <a:off x="2691522" y="564716"/>
          <a:ext cx="112296" cy="180692"/>
        </a:xfrm>
        <a:prstGeom prst="flowChartExtract">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FD46FF6D-4E38-404C-9840-C7C9CB6F3654}">
      <dsp:nvSpPr>
        <dsp:cNvPr id="0" name=""/>
        <dsp:cNvSpPr/>
      </dsp:nvSpPr>
      <dsp:spPr>
        <a:xfrm>
          <a:off x="2962449" y="0"/>
          <a:ext cx="853212" cy="764359"/>
        </a:xfrm>
        <a:prstGeom prst="rect">
          <a:avLst/>
        </a:prstGeom>
        <a:noFill/>
        <a:ln>
          <a:noFill/>
        </a:ln>
        <a:effectLst>
          <a:outerShdw blurRad="40000" dist="23000" dir="5400000" rotWithShape="0">
            <a:srgbClr val="000000">
              <a:alpha val="35000"/>
            </a:srgbClr>
          </a:outerShdw>
        </a:effectLst>
        <a:scene3d>
          <a:camera prst="orthographicFront"/>
          <a:lightRig rig="flat" dir="t"/>
        </a:scene3d>
        <a:sp3d/>
      </dsp:spPr>
      <dsp:style>
        <a:lnRef idx="0">
          <a:scrgbClr r="0" g="0" b="0"/>
        </a:lnRef>
        <a:fillRef idx="3">
          <a:scrgbClr r="0" g="0" b="0"/>
        </a:fillRef>
        <a:effectRef idx="2">
          <a:scrgbClr r="0" g="0" b="0"/>
        </a:effectRef>
        <a:fontRef idx="minor">
          <a:schemeClr val="lt1"/>
        </a:fontRef>
      </dsp:style>
      <dsp:txBody>
        <a:bodyPr spcFirstLastPara="0" vert="horz" wrap="square" lIns="0" tIns="82296" rIns="0" bIns="0" numCol="1" spcCol="1270" anchor="t" anchorCtr="0">
          <a:noAutofit/>
        </a:bodyPr>
        <a:lstStyle/>
        <a:p>
          <a:pPr lvl="0" algn="l" defTabSz="1066800">
            <a:lnSpc>
              <a:spcPct val="90000"/>
            </a:lnSpc>
            <a:spcBef>
              <a:spcPct val="0"/>
            </a:spcBef>
            <a:spcAft>
              <a:spcPct val="35000"/>
            </a:spcAft>
          </a:pPr>
          <a:r>
            <a:rPr lang="en-US" sz="2400" b="1" kern="1200" dirty="0">
              <a:effectLst>
                <a:outerShdw blurRad="38100" dist="38100" dir="2700000" algn="tl">
                  <a:srgbClr val="000000">
                    <a:alpha val="43137"/>
                  </a:srgbClr>
                </a:outerShdw>
              </a:effectLst>
            </a:rPr>
            <a:t>Sell Water</a:t>
          </a:r>
        </a:p>
      </dsp:txBody>
      <dsp:txXfrm>
        <a:off x="2962449" y="0"/>
        <a:ext cx="853212" cy="764359"/>
      </dsp:txXfrm>
    </dsp:sp>
    <dsp:sp modelId="{95C82581-5935-4CD9-9CE8-139AEDF00492}">
      <dsp:nvSpPr>
        <dsp:cNvPr id="0" name=""/>
        <dsp:cNvSpPr/>
      </dsp:nvSpPr>
      <dsp:spPr>
        <a:xfrm>
          <a:off x="3929060" y="0"/>
          <a:ext cx="1115798" cy="764359"/>
        </a:xfrm>
        <a:prstGeom prst="roundRect">
          <a:avLst>
            <a:gd name="adj" fmla="val 5000"/>
          </a:avLst>
        </a:prstGeom>
        <a:blipFill rotWithShape="0">
          <a:blip xmlns:r="http://schemas.openxmlformats.org/officeDocument/2006/relationships" r:embed="rId4">
            <a:lum bright="35000" contrast="-45000"/>
          </a:blip>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41148" rIns="53340" bIns="0" numCol="1" spcCol="1270" anchor="t" anchorCtr="0">
          <a:noAutofit/>
        </a:bodyPr>
        <a:lstStyle/>
        <a:p>
          <a:pPr lvl="0" algn="r" defTabSz="533400">
            <a:lnSpc>
              <a:spcPct val="90000"/>
            </a:lnSpc>
            <a:spcBef>
              <a:spcPct val="0"/>
            </a:spcBef>
            <a:spcAft>
              <a:spcPct val="35000"/>
            </a:spcAft>
          </a:pPr>
          <a:r>
            <a:rPr lang="en-US" sz="1200" kern="1200" dirty="0"/>
            <a:t>PWS</a:t>
          </a:r>
        </a:p>
      </dsp:txBody>
      <dsp:txXfrm rot="16200000">
        <a:off x="3727253" y="201807"/>
        <a:ext cx="626774" cy="223159"/>
      </dsp:txXfrm>
    </dsp:sp>
    <dsp:sp modelId="{C02BEFE1-A765-4124-9DC9-A04589280D62}">
      <dsp:nvSpPr>
        <dsp:cNvPr id="0" name=""/>
        <dsp:cNvSpPr/>
      </dsp:nvSpPr>
      <dsp:spPr>
        <a:xfrm rot="5400000">
          <a:off x="3878935" y="564716"/>
          <a:ext cx="112296" cy="180692"/>
        </a:xfrm>
        <a:prstGeom prst="flowChartExtract">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105ED2A6-F7A0-4AC3-B2E5-DFAF649F2FB1}">
      <dsp:nvSpPr>
        <dsp:cNvPr id="0" name=""/>
        <dsp:cNvSpPr/>
      </dsp:nvSpPr>
      <dsp:spPr>
        <a:xfrm>
          <a:off x="4158659" y="0"/>
          <a:ext cx="831269" cy="764359"/>
        </a:xfrm>
        <a:prstGeom prst="rect">
          <a:avLst/>
        </a:prstGeom>
        <a:noFill/>
        <a:ln>
          <a:noFill/>
        </a:ln>
        <a:effectLst>
          <a:outerShdw blurRad="40000" dist="23000" dir="5400000" rotWithShape="0">
            <a:srgbClr val="000000">
              <a:alpha val="35000"/>
            </a:srgbClr>
          </a:outerShdw>
        </a:effectLst>
        <a:scene3d>
          <a:camera prst="orthographicFront"/>
          <a:lightRig rig="flat" dir="t"/>
        </a:scene3d>
        <a:sp3d/>
      </dsp:spPr>
      <dsp:style>
        <a:lnRef idx="0">
          <a:scrgbClr r="0" g="0" b="0"/>
        </a:lnRef>
        <a:fillRef idx="3">
          <a:scrgbClr r="0" g="0" b="0"/>
        </a:fillRef>
        <a:effectRef idx="2">
          <a:scrgbClr r="0" g="0" b="0"/>
        </a:effectRef>
        <a:fontRef idx="minor">
          <a:schemeClr val="lt1"/>
        </a:fontRef>
      </dsp:style>
      <dsp:txBody>
        <a:bodyPr spcFirstLastPara="0" vert="horz" wrap="square" lIns="0" tIns="82296" rIns="0" bIns="0" numCol="1" spcCol="1270" anchor="t" anchorCtr="0">
          <a:noAutofit/>
        </a:bodyPr>
        <a:lstStyle/>
        <a:p>
          <a:pPr lvl="0" algn="l" defTabSz="1066800">
            <a:lnSpc>
              <a:spcPct val="90000"/>
            </a:lnSpc>
            <a:spcBef>
              <a:spcPct val="0"/>
            </a:spcBef>
            <a:spcAft>
              <a:spcPct val="35000"/>
            </a:spcAft>
          </a:pPr>
          <a:r>
            <a:rPr lang="en-US" sz="2400" b="1" kern="1200" dirty="0">
              <a:solidFill>
                <a:schemeClr val="bg1"/>
              </a:solidFill>
              <a:effectLst>
                <a:outerShdw blurRad="38100" dist="38100" dir="2700000" algn="tl">
                  <a:srgbClr val="000000">
                    <a:alpha val="43137"/>
                  </a:srgbClr>
                </a:outerShdw>
              </a:effectLst>
            </a:rPr>
            <a:t>Buy Water</a:t>
          </a:r>
        </a:p>
      </dsp:txBody>
      <dsp:txXfrm>
        <a:off x="4158659" y="0"/>
        <a:ext cx="831269" cy="764359"/>
      </dsp:txXfrm>
    </dsp:sp>
    <dsp:sp modelId="{7A10EB17-1816-452C-8982-762E92720BDE}">
      <dsp:nvSpPr>
        <dsp:cNvPr id="0" name=""/>
        <dsp:cNvSpPr/>
      </dsp:nvSpPr>
      <dsp:spPr>
        <a:xfrm>
          <a:off x="5087020" y="0"/>
          <a:ext cx="1227225" cy="764359"/>
        </a:xfrm>
        <a:prstGeom prst="roundRect">
          <a:avLst>
            <a:gd name="adj" fmla="val 5000"/>
          </a:avLst>
        </a:prstGeom>
        <a:blipFill rotWithShape="0">
          <a:blip xmlns:r="http://schemas.openxmlformats.org/officeDocument/2006/relationships" r:embed="rId5">
            <a:lum bright="35000" contrast="-45000"/>
          </a:blip>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34290" rIns="44450" bIns="0" numCol="1" spcCol="1270" anchor="t" anchorCtr="0">
          <a:noAutofit/>
        </a:bodyPr>
        <a:lstStyle/>
        <a:p>
          <a:pPr lvl="0" algn="r" defTabSz="444500">
            <a:lnSpc>
              <a:spcPct val="90000"/>
            </a:lnSpc>
            <a:spcBef>
              <a:spcPct val="0"/>
            </a:spcBef>
            <a:spcAft>
              <a:spcPct val="35000"/>
            </a:spcAft>
          </a:pPr>
          <a:r>
            <a:rPr lang="en-US" sz="1000" b="1" kern="1200" dirty="0" smtClean="0">
              <a:solidFill>
                <a:schemeClr val="bg1"/>
              </a:solidFill>
            </a:rPr>
            <a:t>PWS</a:t>
          </a:r>
          <a:endParaRPr lang="en-US" sz="2000" b="1" kern="1200" dirty="0">
            <a:solidFill>
              <a:schemeClr val="bg1"/>
            </a:solidFill>
          </a:endParaRPr>
        </a:p>
      </dsp:txBody>
      <dsp:txXfrm rot="16200000">
        <a:off x="4896356" y="190664"/>
        <a:ext cx="626774" cy="245445"/>
      </dsp:txXfrm>
    </dsp:sp>
    <dsp:sp modelId="{9C1D16B2-CBB8-4231-A80F-5103F1C60470}">
      <dsp:nvSpPr>
        <dsp:cNvPr id="0" name=""/>
        <dsp:cNvSpPr/>
      </dsp:nvSpPr>
      <dsp:spPr>
        <a:xfrm rot="5400000">
          <a:off x="5036895" y="564716"/>
          <a:ext cx="112296" cy="180692"/>
        </a:xfrm>
        <a:prstGeom prst="flowChartExtract">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545E1325-46B9-49EE-B087-41EDFB21B9BA}">
      <dsp:nvSpPr>
        <dsp:cNvPr id="0" name=""/>
        <dsp:cNvSpPr/>
      </dsp:nvSpPr>
      <dsp:spPr>
        <a:xfrm>
          <a:off x="5330826" y="0"/>
          <a:ext cx="914282" cy="764359"/>
        </a:xfrm>
        <a:prstGeom prst="rect">
          <a:avLst/>
        </a:prstGeom>
        <a:noFill/>
        <a:ln>
          <a:noFill/>
        </a:ln>
        <a:effectLst>
          <a:outerShdw blurRad="40000" dist="23000" dir="5400000" rotWithShape="0">
            <a:srgbClr val="000000">
              <a:alpha val="35000"/>
            </a:srgbClr>
          </a:outerShdw>
        </a:effectLst>
        <a:scene3d>
          <a:camera prst="orthographicFront"/>
          <a:lightRig rig="flat" dir="t"/>
        </a:scene3d>
        <a:sp3d/>
      </dsp:spPr>
      <dsp:style>
        <a:lnRef idx="0">
          <a:scrgbClr r="0" g="0" b="0"/>
        </a:lnRef>
        <a:fillRef idx="3">
          <a:scrgbClr r="0" g="0" b="0"/>
        </a:fillRef>
        <a:effectRef idx="2">
          <a:scrgbClr r="0" g="0" b="0"/>
        </a:effectRef>
        <a:fontRef idx="minor">
          <a:schemeClr val="lt1"/>
        </a:fontRef>
      </dsp:style>
      <dsp:txBody>
        <a:bodyPr spcFirstLastPara="0" vert="horz" wrap="square" lIns="0" tIns="72009" rIns="0" bIns="0" numCol="1" spcCol="1270" anchor="t" anchorCtr="0">
          <a:noAutofit/>
        </a:bodyPr>
        <a:lstStyle/>
        <a:p>
          <a:pPr lvl="0" algn="l" defTabSz="933450">
            <a:lnSpc>
              <a:spcPct val="90000"/>
            </a:lnSpc>
            <a:spcBef>
              <a:spcPct val="0"/>
            </a:spcBef>
            <a:spcAft>
              <a:spcPct val="35000"/>
            </a:spcAft>
          </a:pPr>
          <a:r>
            <a:rPr lang="en-US" sz="2100" b="1" kern="1200" dirty="0" smtClean="0">
              <a:solidFill>
                <a:schemeClr val="bg1"/>
              </a:solidFill>
              <a:effectLst>
                <a:outerShdw blurRad="38100" dist="38100" dir="2700000" algn="tl">
                  <a:srgbClr val="000000">
                    <a:alpha val="43137"/>
                  </a:srgbClr>
                </a:outerShdw>
              </a:effectLst>
            </a:rPr>
            <a:t>Market Results</a:t>
          </a:r>
          <a:endParaRPr lang="en-US" sz="2100" b="1" kern="1200" dirty="0">
            <a:solidFill>
              <a:schemeClr val="bg1"/>
            </a:solidFill>
            <a:effectLst>
              <a:outerShdw blurRad="38100" dist="38100" dir="2700000" algn="tl">
                <a:srgbClr val="000000">
                  <a:alpha val="43137"/>
                </a:srgbClr>
              </a:outerShdw>
            </a:effectLst>
          </a:endParaRPr>
        </a:p>
      </dsp:txBody>
      <dsp:txXfrm>
        <a:off x="5330826" y="0"/>
        <a:ext cx="914282" cy="764359"/>
      </dsp:txXfrm>
    </dsp:sp>
    <dsp:sp modelId="{7AF40E3A-15A5-4D83-90D6-D09206279D54}">
      <dsp:nvSpPr>
        <dsp:cNvPr id="0" name=""/>
        <dsp:cNvSpPr/>
      </dsp:nvSpPr>
      <dsp:spPr>
        <a:xfrm>
          <a:off x="6356407" y="0"/>
          <a:ext cx="1102861" cy="764359"/>
        </a:xfrm>
        <a:prstGeom prst="roundRect">
          <a:avLst>
            <a:gd name="adj" fmla="val 5000"/>
          </a:avLst>
        </a:prstGeom>
        <a:blipFill rotWithShape="0">
          <a:blip xmlns:r="http://schemas.openxmlformats.org/officeDocument/2006/relationships" r:embed="rId6">
            <a:lum bright="35000" contrast="-45000"/>
          </a:blip>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34290" rIns="44450" bIns="0" numCol="1" spcCol="1270" anchor="t" anchorCtr="0">
          <a:noAutofit/>
        </a:bodyPr>
        <a:lstStyle/>
        <a:p>
          <a:pPr lvl="0" algn="r" defTabSz="444500">
            <a:lnSpc>
              <a:spcPct val="90000"/>
            </a:lnSpc>
            <a:spcBef>
              <a:spcPct val="0"/>
            </a:spcBef>
            <a:spcAft>
              <a:spcPct val="35000"/>
            </a:spcAft>
          </a:pPr>
          <a:r>
            <a:rPr lang="en-US" sz="1000" b="1" kern="1200" dirty="0" smtClean="0">
              <a:solidFill>
                <a:schemeClr val="bg1"/>
              </a:solidFill>
            </a:rPr>
            <a:t>PWS</a:t>
          </a:r>
          <a:endParaRPr lang="en-US" sz="1000" b="1" kern="1200" dirty="0">
            <a:solidFill>
              <a:schemeClr val="bg1"/>
            </a:solidFill>
          </a:endParaRPr>
        </a:p>
      </dsp:txBody>
      <dsp:txXfrm rot="16200000">
        <a:off x="6153306" y="203101"/>
        <a:ext cx="626774" cy="220572"/>
      </dsp:txXfrm>
    </dsp:sp>
    <dsp:sp modelId="{618C4864-EDBD-4547-9C9C-948CF7ACC320}">
      <dsp:nvSpPr>
        <dsp:cNvPr id="0" name=""/>
        <dsp:cNvSpPr/>
      </dsp:nvSpPr>
      <dsp:spPr>
        <a:xfrm rot="5400000">
          <a:off x="6306282" y="564716"/>
          <a:ext cx="112296" cy="180692"/>
        </a:xfrm>
        <a:prstGeom prst="flowChartExtract">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30EFE225-0BFA-465B-B090-3518F9641362}">
      <dsp:nvSpPr>
        <dsp:cNvPr id="0" name=""/>
        <dsp:cNvSpPr/>
      </dsp:nvSpPr>
      <dsp:spPr>
        <a:xfrm>
          <a:off x="6584357" y="0"/>
          <a:ext cx="821631" cy="764359"/>
        </a:xfrm>
        <a:prstGeom prst="rect">
          <a:avLst/>
        </a:prstGeom>
        <a:noFill/>
        <a:ln>
          <a:noFill/>
        </a:ln>
        <a:effectLst>
          <a:outerShdw blurRad="40000" dist="23000" dir="5400000" rotWithShape="0">
            <a:srgbClr val="000000">
              <a:alpha val="35000"/>
            </a:srgbClr>
          </a:outerShdw>
        </a:effectLst>
        <a:scene3d>
          <a:camera prst="orthographicFront"/>
          <a:lightRig rig="flat" dir="t"/>
        </a:scene3d>
        <a:sp3d/>
      </dsp:spPr>
      <dsp:style>
        <a:lnRef idx="0">
          <a:scrgbClr r="0" g="0" b="0"/>
        </a:lnRef>
        <a:fillRef idx="3">
          <a:scrgbClr r="0" g="0" b="0"/>
        </a:fillRef>
        <a:effectRef idx="2">
          <a:scrgbClr r="0" g="0" b="0"/>
        </a:effectRef>
        <a:fontRef idx="minor">
          <a:schemeClr val="lt1"/>
        </a:fontRef>
      </dsp:style>
      <dsp:txBody>
        <a:bodyPr spcFirstLastPara="0" vert="horz" wrap="square" lIns="0" tIns="72009" rIns="0" bIns="0" numCol="1" spcCol="1270" anchor="t" anchorCtr="0">
          <a:noAutofit/>
        </a:bodyPr>
        <a:lstStyle/>
        <a:p>
          <a:pPr lvl="0" algn="l" defTabSz="933450">
            <a:lnSpc>
              <a:spcPct val="90000"/>
            </a:lnSpc>
            <a:spcBef>
              <a:spcPct val="0"/>
            </a:spcBef>
            <a:spcAft>
              <a:spcPct val="35000"/>
            </a:spcAft>
          </a:pPr>
          <a:r>
            <a:rPr lang="en-US" sz="2100" b="1" kern="1200" dirty="0" smtClean="0">
              <a:solidFill>
                <a:schemeClr val="bg1"/>
              </a:solidFill>
              <a:effectLst>
                <a:outerShdw blurRad="38100" dist="38100" dir="2700000" algn="tl">
                  <a:srgbClr val="000000">
                    <a:alpha val="43137"/>
                  </a:srgbClr>
                </a:outerShdw>
              </a:effectLst>
            </a:rPr>
            <a:t>Market Rules</a:t>
          </a:r>
          <a:endParaRPr lang="en-US" sz="2100" b="1" kern="1200" dirty="0">
            <a:solidFill>
              <a:schemeClr val="bg1"/>
            </a:solidFill>
            <a:effectLst>
              <a:outerShdw blurRad="38100" dist="38100" dir="2700000" algn="tl">
                <a:srgbClr val="000000">
                  <a:alpha val="43137"/>
                </a:srgbClr>
              </a:outerShdw>
            </a:effectLst>
          </a:endParaRPr>
        </a:p>
      </dsp:txBody>
      <dsp:txXfrm>
        <a:off x="6584357" y="0"/>
        <a:ext cx="821631" cy="764359"/>
      </dsp:txXfrm>
    </dsp:sp>
    <dsp:sp modelId="{95DBFFAB-AC5A-4C42-A77C-E4A87D897312}">
      <dsp:nvSpPr>
        <dsp:cNvPr id="0" name=""/>
        <dsp:cNvSpPr/>
      </dsp:nvSpPr>
      <dsp:spPr>
        <a:xfrm>
          <a:off x="7501430" y="0"/>
          <a:ext cx="1179691" cy="764359"/>
        </a:xfrm>
        <a:prstGeom prst="roundRect">
          <a:avLst>
            <a:gd name="adj" fmla="val 5000"/>
          </a:avLst>
        </a:prstGeom>
        <a:blipFill rotWithShape="0">
          <a:blip xmlns:r="http://schemas.openxmlformats.org/officeDocument/2006/relationships" r:embed="rId1">
            <a:lum bright="70000" contrast="-70000"/>
          </a:blip>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41148" rIns="53340" bIns="0" numCol="1" spcCol="1270" anchor="t" anchorCtr="0">
          <a:noAutofit/>
        </a:bodyPr>
        <a:lstStyle/>
        <a:p>
          <a:pPr lvl="0" algn="ctr" defTabSz="533400">
            <a:lnSpc>
              <a:spcPct val="90000"/>
            </a:lnSpc>
            <a:spcBef>
              <a:spcPct val="0"/>
            </a:spcBef>
            <a:spcAft>
              <a:spcPct val="35000"/>
            </a:spcAft>
          </a:pPr>
          <a:r>
            <a:rPr lang="en-US" sz="1200" b="1" kern="1200" dirty="0" smtClean="0">
              <a:solidFill>
                <a:schemeClr val="bg1"/>
              </a:solidFill>
            </a:rPr>
            <a:t>PWS</a:t>
          </a:r>
          <a:endParaRPr lang="en-US" sz="1200" b="1" kern="1200" dirty="0">
            <a:solidFill>
              <a:schemeClr val="bg1"/>
            </a:solidFill>
          </a:endParaRPr>
        </a:p>
      </dsp:txBody>
      <dsp:txXfrm rot="16200000">
        <a:off x="7306012" y="195418"/>
        <a:ext cx="626774" cy="235938"/>
      </dsp:txXfrm>
    </dsp:sp>
    <dsp:sp modelId="{57B5A2DB-6ECF-4888-BDEE-82E23BB4A044}">
      <dsp:nvSpPr>
        <dsp:cNvPr id="0" name=""/>
        <dsp:cNvSpPr/>
      </dsp:nvSpPr>
      <dsp:spPr>
        <a:xfrm rot="5400000">
          <a:off x="7451305" y="564716"/>
          <a:ext cx="112296" cy="180692"/>
        </a:xfrm>
        <a:prstGeom prst="flowChartExtract">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26D255E5-9C96-4C08-8CE4-95D937F4B8EB}">
      <dsp:nvSpPr>
        <dsp:cNvPr id="0" name=""/>
        <dsp:cNvSpPr/>
      </dsp:nvSpPr>
      <dsp:spPr>
        <a:xfrm>
          <a:off x="7739175" y="0"/>
          <a:ext cx="878870" cy="764359"/>
        </a:xfrm>
        <a:prstGeom prst="rect">
          <a:avLst/>
        </a:prstGeom>
        <a:noFill/>
        <a:ln>
          <a:noFill/>
        </a:ln>
        <a:effectLst>
          <a:outerShdw blurRad="40000" dist="23000" dir="5400000" rotWithShape="0">
            <a:srgbClr val="000000">
              <a:alpha val="35000"/>
            </a:srgbClr>
          </a:outerShdw>
        </a:effectLst>
        <a:scene3d>
          <a:camera prst="orthographicFront"/>
          <a:lightRig rig="flat" dir="t"/>
        </a:scene3d>
        <a:sp3d/>
      </dsp:spPr>
      <dsp:style>
        <a:lnRef idx="0">
          <a:scrgbClr r="0" g="0" b="0"/>
        </a:lnRef>
        <a:fillRef idx="3">
          <a:scrgbClr r="0" g="0" b="0"/>
        </a:fillRef>
        <a:effectRef idx="2">
          <a:scrgbClr r="0" g="0" b="0"/>
        </a:effectRef>
        <a:fontRef idx="minor">
          <a:schemeClr val="lt1"/>
        </a:fontRef>
      </dsp:style>
      <dsp:txBody>
        <a:bodyPr spcFirstLastPara="0" vert="horz" wrap="square" lIns="0" tIns="37719" rIns="0" bIns="0" numCol="1" spcCol="1270" anchor="t" anchorCtr="0">
          <a:noAutofit/>
        </a:bodyPr>
        <a:lstStyle/>
        <a:p>
          <a:pPr lvl="0" algn="ctr" defTabSz="466725">
            <a:lnSpc>
              <a:spcPct val="100000"/>
            </a:lnSpc>
            <a:spcBef>
              <a:spcPct val="0"/>
            </a:spcBef>
            <a:spcAft>
              <a:spcPts val="0"/>
            </a:spcAft>
          </a:pPr>
          <a:endParaRPr lang="en-US" sz="1050" b="1" kern="1200" dirty="0" smtClean="0">
            <a:solidFill>
              <a:sysClr val="windowText" lastClr="000000"/>
            </a:solidFill>
          </a:endParaRPr>
        </a:p>
        <a:p>
          <a:pPr lvl="0" algn="ctr" defTabSz="466725">
            <a:lnSpc>
              <a:spcPct val="100000"/>
            </a:lnSpc>
            <a:spcBef>
              <a:spcPct val="0"/>
            </a:spcBef>
            <a:spcAft>
              <a:spcPct val="35000"/>
            </a:spcAft>
          </a:pPr>
          <a:r>
            <a:rPr lang="en-US" sz="2100" b="1" kern="1200" dirty="0" smtClean="0">
              <a:solidFill>
                <a:sysClr val="windowText" lastClr="000000"/>
              </a:solidFill>
              <a:effectLst>
                <a:outerShdw blurRad="38100" dist="38100" dir="2700000" algn="tl">
                  <a:srgbClr val="000000">
                    <a:alpha val="43137"/>
                  </a:srgbClr>
                </a:outerShdw>
              </a:effectLst>
            </a:rPr>
            <a:t>Contact</a:t>
          </a:r>
          <a:endParaRPr lang="en-US" sz="2100" b="1" kern="1200" dirty="0">
            <a:solidFill>
              <a:sysClr val="windowText" lastClr="000000"/>
            </a:solidFill>
            <a:effectLst>
              <a:outerShdw blurRad="38100" dist="38100" dir="2700000" algn="tl">
                <a:srgbClr val="000000">
                  <a:alpha val="43137"/>
                </a:srgbClr>
              </a:outerShdw>
            </a:effectLst>
          </a:endParaRPr>
        </a:p>
      </dsp:txBody>
      <dsp:txXfrm>
        <a:off x="7739175" y="0"/>
        <a:ext cx="878870" cy="764359"/>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presOf axis="self"/>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presOf axis="self"/>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presOf axis="self"/>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presOf axis="self"/>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presOf axis="self"/>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presOf axis="self"/>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presOf axis="self"/>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presOf axis="self"/>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0.577</cdr:x>
      <cdr:y>0.75106</cdr:y>
    </cdr:from>
    <cdr:to>
      <cdr:x>0.9245</cdr:x>
      <cdr:y>0.87685</cdr:y>
    </cdr:to>
    <cdr:sp macro="" textlink="">
      <cdr:nvSpPr>
        <cdr:cNvPr id="5" name="TextBox 1"/>
        <cdr:cNvSpPr txBox="1"/>
      </cdr:nvSpPr>
      <cdr:spPr>
        <a:xfrm xmlns:a="http://schemas.openxmlformats.org/drawingml/2006/main">
          <a:off x="5257800" y="5181600"/>
          <a:ext cx="3200400" cy="87295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ctr"/>
          <a:r>
            <a:rPr lang="en-US" sz="2400" b="1" dirty="0" smtClean="0">
              <a:ln>
                <a:solidFill>
                  <a:sysClr val="windowText" lastClr="000000"/>
                </a:solidFill>
              </a:ln>
              <a:solidFill>
                <a:srgbClr val="FFC000"/>
              </a:solidFill>
            </a:rPr>
            <a:t>$8,000 </a:t>
          </a:r>
          <a:r>
            <a:rPr lang="en-US" sz="2400" b="0" dirty="0" smtClean="0">
              <a:solidFill>
                <a:schemeClr val="bg1"/>
              </a:solidFill>
            </a:rPr>
            <a:t>in </a:t>
          </a:r>
          <a:r>
            <a:rPr lang="en-US" sz="2400" dirty="0" smtClean="0">
              <a:solidFill>
                <a:schemeClr val="bg1"/>
              </a:solidFill>
            </a:rPr>
            <a:t>unrealized revenue</a:t>
          </a:r>
          <a:endParaRPr lang="en-US" sz="2400" b="0" dirty="0">
            <a:solidFill>
              <a:schemeClr val="bg1"/>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0.175</cdr:x>
      <cdr:y>0.15556</cdr:y>
    </cdr:from>
    <cdr:to>
      <cdr:x>0.54167</cdr:x>
      <cdr:y>0.28135</cdr:y>
    </cdr:to>
    <cdr:sp macro="" textlink="">
      <cdr:nvSpPr>
        <cdr:cNvPr id="5" name="TextBox 1"/>
        <cdr:cNvSpPr txBox="1"/>
      </cdr:nvSpPr>
      <cdr:spPr>
        <a:xfrm xmlns:a="http://schemas.openxmlformats.org/drawingml/2006/main">
          <a:off x="1600200" y="1066800"/>
          <a:ext cx="3352800" cy="86266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ctr"/>
          <a:r>
            <a:rPr lang="en-US" sz="2400" b="1" dirty="0" smtClean="0">
              <a:ln>
                <a:solidFill>
                  <a:sysClr val="windowText" lastClr="000000"/>
                </a:solidFill>
              </a:ln>
              <a:solidFill>
                <a:srgbClr val="FFC000"/>
              </a:solidFill>
            </a:rPr>
            <a:t>$11,080 </a:t>
          </a:r>
          <a:r>
            <a:rPr lang="en-US" sz="2400" b="0" dirty="0" smtClean="0">
              <a:solidFill>
                <a:schemeClr val="bg1"/>
              </a:solidFill>
            </a:rPr>
            <a:t>in </a:t>
          </a:r>
          <a:r>
            <a:rPr lang="en-US" sz="2400" dirty="0" err="1" smtClean="0">
              <a:solidFill>
                <a:schemeClr val="bg1"/>
              </a:solidFill>
            </a:rPr>
            <a:t>overextraction</a:t>
          </a:r>
          <a:r>
            <a:rPr lang="en-US" sz="2400" dirty="0" smtClean="0">
              <a:solidFill>
                <a:schemeClr val="bg1"/>
              </a:solidFill>
            </a:rPr>
            <a:t> penalties</a:t>
          </a:r>
          <a:endParaRPr lang="en-US" sz="2400" b="0" dirty="0">
            <a:solidFill>
              <a:schemeClr val="bg1"/>
            </a:solidFill>
          </a:endParaRPr>
        </a:p>
      </cdr:txBody>
    </cdr:sp>
  </cdr:relSizeAnchor>
  <cdr:relSizeAnchor xmlns:cdr="http://schemas.openxmlformats.org/drawingml/2006/chartDrawing">
    <cdr:from>
      <cdr:x>0.075</cdr:x>
      <cdr:y>0.06667</cdr:y>
    </cdr:from>
    <cdr:to>
      <cdr:x>0.90833</cdr:x>
      <cdr:y>0.13333</cdr:y>
    </cdr:to>
    <cdr:sp macro="" textlink="">
      <cdr:nvSpPr>
        <cdr:cNvPr id="3" name="TextBox 2"/>
        <cdr:cNvSpPr txBox="1"/>
      </cdr:nvSpPr>
      <cdr:spPr>
        <a:xfrm xmlns:a="http://schemas.openxmlformats.org/drawingml/2006/main">
          <a:off x="685800" y="457200"/>
          <a:ext cx="7620000" cy="4572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2000" i="1" dirty="0" smtClean="0">
              <a:solidFill>
                <a:schemeClr val="bg1"/>
              </a:solidFill>
            </a:rPr>
            <a:t>Actual example from the Mojave Groundwater Basin, 2007-2008 Water Year</a:t>
          </a:r>
          <a:endParaRPr lang="en-US" sz="2000" i="1" dirty="0">
            <a:solidFill>
              <a:schemeClr val="bg1"/>
            </a:solidFill>
          </a:endParaRPr>
        </a:p>
      </cdr:txBody>
    </cdr:sp>
  </cdr:relSizeAnchor>
  <cdr:relSizeAnchor xmlns:cdr="http://schemas.openxmlformats.org/drawingml/2006/chartDrawing">
    <cdr:from>
      <cdr:x>0.175</cdr:x>
      <cdr:y>0.15556</cdr:y>
    </cdr:from>
    <cdr:to>
      <cdr:x>0.54167</cdr:x>
      <cdr:y>0.28135</cdr:y>
    </cdr:to>
    <cdr:sp macro="" textlink="">
      <cdr:nvSpPr>
        <cdr:cNvPr id="2" name="TextBox 1"/>
        <cdr:cNvSpPr txBox="1"/>
      </cdr:nvSpPr>
      <cdr:spPr>
        <a:xfrm xmlns:a="http://schemas.openxmlformats.org/drawingml/2006/main">
          <a:off x="1600200" y="1066800"/>
          <a:ext cx="3352800" cy="86266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ctr"/>
          <a:r>
            <a:rPr lang="en-US" sz="2400" b="1" dirty="0" smtClean="0">
              <a:ln>
                <a:solidFill>
                  <a:sysClr val="windowText" lastClr="000000"/>
                </a:solidFill>
              </a:ln>
              <a:solidFill>
                <a:srgbClr val="FFC000"/>
              </a:solidFill>
            </a:rPr>
            <a:t>$11,080 </a:t>
          </a:r>
          <a:r>
            <a:rPr lang="en-US" sz="2400" b="0" dirty="0" smtClean="0">
              <a:solidFill>
                <a:schemeClr val="bg1"/>
              </a:solidFill>
            </a:rPr>
            <a:t>in </a:t>
          </a:r>
          <a:r>
            <a:rPr lang="en-US" sz="2400" dirty="0" err="1" smtClean="0">
              <a:solidFill>
                <a:schemeClr val="bg1"/>
              </a:solidFill>
            </a:rPr>
            <a:t>overextraction</a:t>
          </a:r>
          <a:r>
            <a:rPr lang="en-US" sz="2400" dirty="0" smtClean="0">
              <a:solidFill>
                <a:schemeClr val="bg1"/>
              </a:solidFill>
            </a:rPr>
            <a:t> penalties</a:t>
          </a:r>
          <a:endParaRPr lang="en-US" sz="2400" b="0" dirty="0">
            <a:solidFill>
              <a:schemeClr val="bg1"/>
            </a:solidFill>
          </a:endParaRPr>
        </a:p>
      </cdr:txBody>
    </cdr:sp>
  </cdr:relSizeAnchor>
  <cdr:relSizeAnchor xmlns:cdr="http://schemas.openxmlformats.org/drawingml/2006/chartDrawing">
    <cdr:from>
      <cdr:x>0.075</cdr:x>
      <cdr:y>0.06667</cdr:y>
    </cdr:from>
    <cdr:to>
      <cdr:x>0.90833</cdr:x>
      <cdr:y>0.13333</cdr:y>
    </cdr:to>
    <cdr:sp macro="" textlink="">
      <cdr:nvSpPr>
        <cdr:cNvPr id="4" name="TextBox 2"/>
        <cdr:cNvSpPr txBox="1"/>
      </cdr:nvSpPr>
      <cdr:spPr>
        <a:xfrm xmlns:a="http://schemas.openxmlformats.org/drawingml/2006/main">
          <a:off x="685800" y="457200"/>
          <a:ext cx="7620000" cy="4572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2000" i="1" dirty="0" smtClean="0">
              <a:solidFill>
                <a:schemeClr val="bg1"/>
              </a:solidFill>
            </a:rPr>
            <a:t>Actual example from the Mojave Groundwater Basin, 2007-2008 Water Year</a:t>
          </a:r>
          <a:endParaRPr lang="en-US" sz="2000" i="1" dirty="0">
            <a:solidFill>
              <a:schemeClr val="bg1"/>
            </a:solidFill>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0.05833</cdr:x>
      <cdr:y>0.33333</cdr:y>
    </cdr:from>
    <cdr:to>
      <cdr:x>0.14167</cdr:x>
      <cdr:y>0.38889</cdr:y>
    </cdr:to>
    <cdr:sp macro="" textlink="">
      <cdr:nvSpPr>
        <cdr:cNvPr id="2" name="TextBox 1"/>
        <cdr:cNvSpPr txBox="1"/>
      </cdr:nvSpPr>
      <cdr:spPr>
        <a:xfrm xmlns:a="http://schemas.openxmlformats.org/drawingml/2006/main">
          <a:off x="533400" y="2286000"/>
          <a:ext cx="762000" cy="3810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r"/>
          <a:r>
            <a:rPr lang="en-US" sz="2000" dirty="0" smtClean="0">
              <a:solidFill>
                <a:schemeClr val="bg1"/>
              </a:solidFill>
            </a:rPr>
            <a:t>$338</a:t>
          </a:r>
          <a:endParaRPr lang="en-US" sz="2000" dirty="0">
            <a:solidFill>
              <a:schemeClr val="bg1"/>
            </a:solidFill>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0.05833</cdr:x>
      <cdr:y>0.33333</cdr:y>
    </cdr:from>
    <cdr:to>
      <cdr:x>0.14167</cdr:x>
      <cdr:y>0.38889</cdr:y>
    </cdr:to>
    <cdr:sp macro="" textlink="">
      <cdr:nvSpPr>
        <cdr:cNvPr id="2" name="TextBox 1"/>
        <cdr:cNvSpPr txBox="1"/>
      </cdr:nvSpPr>
      <cdr:spPr>
        <a:xfrm xmlns:a="http://schemas.openxmlformats.org/drawingml/2006/main">
          <a:off x="533400" y="2286000"/>
          <a:ext cx="762000" cy="3810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r"/>
          <a:r>
            <a:rPr lang="en-US" sz="2000" dirty="0" smtClean="0">
              <a:solidFill>
                <a:schemeClr val="bg1"/>
              </a:solidFill>
            </a:rPr>
            <a:t>$338</a:t>
          </a:r>
          <a:endParaRPr lang="en-US" sz="2000" dirty="0">
            <a:solidFill>
              <a:schemeClr val="bg1"/>
            </a:solidFill>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0.05833</cdr:x>
      <cdr:y>0.33333</cdr:y>
    </cdr:from>
    <cdr:to>
      <cdr:x>0.14167</cdr:x>
      <cdr:y>0.38889</cdr:y>
    </cdr:to>
    <cdr:sp macro="" textlink="">
      <cdr:nvSpPr>
        <cdr:cNvPr id="2" name="TextBox 1"/>
        <cdr:cNvSpPr txBox="1"/>
      </cdr:nvSpPr>
      <cdr:spPr>
        <a:xfrm xmlns:a="http://schemas.openxmlformats.org/drawingml/2006/main">
          <a:off x="533400" y="2286000"/>
          <a:ext cx="762000" cy="3810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r"/>
          <a:r>
            <a:rPr lang="en-US" sz="2000" dirty="0" smtClean="0">
              <a:solidFill>
                <a:schemeClr val="bg1"/>
              </a:solidFill>
            </a:rPr>
            <a:t>$338</a:t>
          </a:r>
          <a:endParaRPr lang="en-US" sz="2000" dirty="0">
            <a:solidFill>
              <a:schemeClr val="bg1"/>
            </a:solidFill>
          </a:endParaRPr>
        </a:p>
      </cdr:txBody>
    </cdr:sp>
  </cdr:relSizeAnchor>
</c:userShapes>
</file>

<file path=ppt/drawings/drawing6.xml><?xml version="1.0" encoding="utf-8"?>
<c:userShapes xmlns:c="http://schemas.openxmlformats.org/drawingml/2006/chart">
  <cdr:relSizeAnchor xmlns:cdr="http://schemas.openxmlformats.org/drawingml/2006/chartDrawing">
    <cdr:from>
      <cdr:x>0.05833</cdr:x>
      <cdr:y>0.33333</cdr:y>
    </cdr:from>
    <cdr:to>
      <cdr:x>0.14167</cdr:x>
      <cdr:y>0.38889</cdr:y>
    </cdr:to>
    <cdr:sp macro="" textlink="">
      <cdr:nvSpPr>
        <cdr:cNvPr id="2" name="TextBox 1"/>
        <cdr:cNvSpPr txBox="1"/>
      </cdr:nvSpPr>
      <cdr:spPr>
        <a:xfrm xmlns:a="http://schemas.openxmlformats.org/drawingml/2006/main">
          <a:off x="533400" y="2286000"/>
          <a:ext cx="762000" cy="3810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r"/>
          <a:r>
            <a:rPr lang="en-US" sz="2000" dirty="0" smtClean="0">
              <a:solidFill>
                <a:schemeClr val="bg1"/>
              </a:solidFill>
            </a:rPr>
            <a:t>$338</a:t>
          </a:r>
          <a:endParaRPr lang="en-US" sz="2000" dirty="0">
            <a:solidFill>
              <a:schemeClr val="bg1"/>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7F806B20-F399-4EB8-B826-AF51DD2103BE}" type="datetimeFigureOut">
              <a:rPr lang="en-US"/>
              <a:pPr>
                <a:defRPr/>
              </a:pPr>
              <a:t>4/7/2010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2AF1E9F5-B6BE-4799-B952-E25ABF4A690C}"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noFill/>
          <a:ln>
            <a:solidFill>
              <a:srgbClr val="000000"/>
            </a:solidFill>
            <a:miter lim="800000"/>
            <a:headEnd/>
            <a:tailEnd/>
          </a:ln>
        </p:spPr>
      </p:sp>
      <p:sp>
        <p:nvSpPr>
          <p:cNvPr id="153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z="1200" kern="1200" dirty="0" smtClean="0">
                <a:solidFill>
                  <a:schemeClr val="tx1"/>
                </a:solidFill>
                <a:latin typeface="+mn-lt"/>
                <a:ea typeface="+mn-ea"/>
                <a:cs typeface="+mn-cs"/>
              </a:rPr>
              <a:t>Thank you for coming to our presentation. We are progressive Water Solutions, or PWS. Our group members are Zoe Carlson, Alex Speers, Dan Crocker, Matt Young, and I am Sara Solis. Our faculty advisor is Gary </a:t>
            </a:r>
            <a:r>
              <a:rPr lang="en-US" sz="1200" kern="1200" dirty="0" err="1" smtClean="0">
                <a:solidFill>
                  <a:schemeClr val="tx1"/>
                </a:solidFill>
                <a:latin typeface="+mn-lt"/>
                <a:ea typeface="+mn-ea"/>
                <a:cs typeface="+mn-cs"/>
              </a:rPr>
              <a:t>Libecap</a:t>
            </a:r>
            <a:r>
              <a:rPr lang="en-US" sz="1200" kern="1200" dirty="0" smtClean="0">
                <a:solidFill>
                  <a:schemeClr val="tx1"/>
                </a:solidFill>
                <a:latin typeface="+mn-lt"/>
                <a:ea typeface="+mn-ea"/>
                <a:cs typeface="+mn-cs"/>
              </a:rPr>
              <a:t>.</a:t>
            </a:r>
          </a:p>
          <a:p>
            <a:pPr>
              <a:spcBef>
                <a:spcPct val="0"/>
              </a:spcBef>
            </a:pPr>
            <a:endParaRPr lang="en-US" dirty="0" smtClean="0"/>
          </a:p>
        </p:txBody>
      </p:sp>
      <p:sp>
        <p:nvSpPr>
          <p:cNvPr id="153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69C5AFB-9C89-48EA-810C-EC7136AD0327}" type="slidenum">
              <a:rPr lang="en-US"/>
              <a:pPr fontAlgn="base">
                <a:spcBef>
                  <a:spcPct val="0"/>
                </a:spcBef>
                <a:spcAft>
                  <a:spcPct val="0"/>
                </a:spcAft>
              </a:pPr>
              <a:t>1</a:t>
            </a:fld>
            <a:endParaRPr lang="en-US"/>
          </a:p>
        </p:txBody>
      </p:sp>
      <p:pic>
        <p:nvPicPr>
          <p:cNvPr id="15364" name="Picture 2"/>
          <p:cNvPicPr>
            <a:picLocks noChangeAspect="1" noChangeArrowheads="1"/>
          </p:cNvPicPr>
          <p:nvPr/>
        </p:nvPicPr>
        <p:blipFill>
          <a:blip r:embed="rId3"/>
          <a:srcRect/>
          <a:stretch>
            <a:fillRect/>
          </a:stretch>
        </p:blipFill>
        <p:spPr bwMode="auto">
          <a:xfrm>
            <a:off x="2667000" y="1905000"/>
            <a:ext cx="1295400" cy="1884363"/>
          </a:xfrm>
          <a:prstGeom prst="rect">
            <a:avLst/>
          </a:prstGeom>
          <a:noFill/>
          <a:ln w="9525">
            <a:noFill/>
            <a:miter lim="800000"/>
            <a:headEnd/>
            <a:tailEnd/>
          </a:ln>
        </p:spPr>
      </p:pic>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noFill/>
          <a:ln>
            <a:solidFill>
              <a:srgbClr val="000000"/>
            </a:solidFill>
            <a:miter lim="800000"/>
            <a:headEnd/>
            <a:tailEnd/>
          </a:ln>
        </p:spPr>
      </p:sp>
      <p:sp>
        <p:nvSpPr>
          <p:cNvPr id="25602"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kern="1200" dirty="0" smtClean="0">
                <a:solidFill>
                  <a:schemeClr val="tx1"/>
                </a:solidFill>
                <a:latin typeface="+mn-lt"/>
                <a:ea typeface="+mn-ea"/>
                <a:cs typeface="+mn-cs"/>
              </a:rPr>
              <a:t>And seawater intrusion along the coast that impairs groundwater quality.</a:t>
            </a:r>
          </a:p>
          <a:p>
            <a:pPr defTabSz="912813">
              <a:spcBef>
                <a:spcPct val="0"/>
              </a:spcBef>
            </a:pPr>
            <a:endParaRPr lang="en-US" b="1" dirty="0" smtClean="0"/>
          </a:p>
        </p:txBody>
      </p:sp>
      <p:sp>
        <p:nvSpPr>
          <p:cNvPr id="256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5842999-DFC4-4658-AB24-A73D31288810}" type="slidenum">
              <a:rPr lang="en-US"/>
              <a:pPr fontAlgn="base">
                <a:spcBef>
                  <a:spcPct val="0"/>
                </a:spcBef>
                <a:spcAft>
                  <a:spcPct val="0"/>
                </a:spcAft>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noFill/>
          <a:ln>
            <a:solidFill>
              <a:srgbClr val="000000"/>
            </a:solidFill>
            <a:miter lim="800000"/>
            <a:headEnd/>
            <a:tailEnd/>
          </a:ln>
        </p:spPr>
      </p:sp>
      <p:sp>
        <p:nvSpPr>
          <p:cNvPr id="33794"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kern="1200" dirty="0" smtClean="0">
                <a:solidFill>
                  <a:schemeClr val="tx1"/>
                </a:solidFill>
                <a:latin typeface="+mn-lt"/>
                <a:ea typeface="+mn-ea"/>
                <a:cs typeface="+mn-cs"/>
              </a:rPr>
              <a:t>Currently, the most effective regulatory tool to limit groundwater overuse and overdraft is adjudication. "Adjudication" is a legal process by which a court *** limits the total amount of groundwater that can be pumped annually in a basin to the “safe yield,” which is the amount that will not result in overdraft. The court then *** defines the groundwater pumping rights of all the individual users in the basin by allocating some portion of that total safe yield to each user. The rights allocation is generally based on historical pumping by each user. The court also *** appoints a </a:t>
            </a:r>
            <a:r>
              <a:rPr lang="en-US" sz="1200" kern="1200" dirty="0" err="1" smtClean="0">
                <a:solidFill>
                  <a:schemeClr val="tx1"/>
                </a:solidFill>
                <a:latin typeface="+mn-lt"/>
                <a:ea typeface="+mn-ea"/>
                <a:cs typeface="+mn-cs"/>
              </a:rPr>
              <a:t>Watermaster</a:t>
            </a:r>
            <a:r>
              <a:rPr lang="en-US" sz="1200" kern="1200" dirty="0" smtClean="0">
                <a:solidFill>
                  <a:schemeClr val="tx1"/>
                </a:solidFill>
                <a:latin typeface="+mn-lt"/>
                <a:ea typeface="+mn-ea"/>
                <a:cs typeface="+mn-cs"/>
              </a:rPr>
              <a:t>, which is a person or entity responsible for managing extractions, storage, and transfers, and enforcing of the terms of the adjudication.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adjudication process is often contentious, lengthy, and expensive. Adjudications in California have taken as long as 26 years and often cost millions of dollars. </a:t>
            </a:r>
            <a:endParaRPr lang="en-US" sz="1200" kern="1200" dirty="0">
              <a:solidFill>
                <a:schemeClr val="tx1"/>
              </a:solidFill>
              <a:latin typeface="+mn-lt"/>
              <a:ea typeface="+mn-ea"/>
              <a:cs typeface="+mn-cs"/>
            </a:endParaRPr>
          </a:p>
        </p:txBody>
      </p:sp>
      <p:sp>
        <p:nvSpPr>
          <p:cNvPr id="337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D70645C-C05E-4E5A-A2C4-25FE46FECC5F}" type="slidenum">
              <a:rPr lang="en-US"/>
              <a:pPr fontAlgn="base">
                <a:spcBef>
                  <a:spcPct val="0"/>
                </a:spcBef>
                <a:spcAft>
                  <a:spcPct val="0"/>
                </a:spcAft>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Because of these challenges, adjudication has only occurred in 22 of California’s 512 groundwater basins, shown here. </a:t>
            </a:r>
          </a:p>
          <a:p>
            <a:endParaRPr lang="en-US" sz="1200" kern="1200" dirty="0" smtClean="0">
              <a:solidFill>
                <a:schemeClr val="tx1"/>
              </a:solidFill>
              <a:latin typeface="+mn-lt"/>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mn-lt"/>
                <a:ea typeface="+mn-ea"/>
                <a:cs typeface="+mn-cs"/>
              </a:rPr>
              <a:t>In basins where adjudication does occur, the amount of rights that the court allocated to each user may not match those users’ demands as they change over time. Some users may be allocated more rights than they need, and other users may not be allocated as many rights as they want. To resolve this allocation imbalance, users can trade their groundwater pumping rights. In some adjudicated basins, this type of trading is occurring through coffee shop deals in which negotiations are conducted individually and on an ad hoc basis. However, these informal markets can be very inefficient. </a:t>
            </a:r>
          </a:p>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2AF1E9F5-B6BE-4799-B952-E25ABF4A690C}"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bwMode="auto">
          <a:noFill/>
          <a:ln>
            <a:solidFill>
              <a:srgbClr val="000000"/>
            </a:solidFill>
            <a:miter lim="800000"/>
            <a:headEnd/>
            <a:tailEnd/>
          </a:ln>
        </p:spPr>
      </p:sp>
      <p:sp>
        <p:nvSpPr>
          <p:cNvPr id="35842"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kern="1200" dirty="0" smtClean="0">
                <a:solidFill>
                  <a:schemeClr val="tx1"/>
                </a:solidFill>
                <a:latin typeface="+mn-lt"/>
                <a:ea typeface="+mn-ea"/>
                <a:cs typeface="+mn-cs"/>
              </a:rPr>
              <a:t>Here is an actual example of informal market inefficiency from the Mojave Groundwater Basin in 2007-2008. ***User A pumped 40 acre-feet of groundwater more than his court-allocated rights allowed. An acre-foot of water is almost 326,000 gallons, or enough to fill half of an Olympic swimming pool. Since User A over-pumped, he paid $11,080 in over-extraction fees to the Mojave Water Agency, and the agency had to obtain replacement water from the State Water Project, which has all the negative effects associated with imported water.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In the same time period, ***User B had 52 acre-feet of water rights left unused. User A could have purchased those 40 AF of water rights from user B and potentially saved thousands of dollars. Assuming User B sells this 40 AF at the average lease price for that year’s market, she could have generated $8,000 in revenue. </a:t>
            </a:r>
            <a:endParaRPr lang="en-US" sz="1200" kern="1200" dirty="0">
              <a:solidFill>
                <a:schemeClr val="tx1"/>
              </a:solidFill>
              <a:latin typeface="+mn-lt"/>
              <a:ea typeface="+mn-ea"/>
              <a:cs typeface="+mn-cs"/>
            </a:endParaRPr>
          </a:p>
        </p:txBody>
      </p:sp>
      <p:sp>
        <p:nvSpPr>
          <p:cNvPr id="358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EF89437-9F7E-4924-9B8F-0A56219B0D19}" type="slidenum">
              <a:rPr lang="en-US"/>
              <a:pPr fontAlgn="base">
                <a:spcBef>
                  <a:spcPct val="0"/>
                </a:spcBef>
                <a:spcAft>
                  <a:spcPct val="0"/>
                </a:spcAft>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lnSpcReduction="10000"/>
          </a:bodyPr>
          <a:lstStyle/>
          <a:p>
            <a:r>
              <a:rPr lang="en-US" sz="1200" kern="1200" dirty="0" smtClean="0">
                <a:solidFill>
                  <a:schemeClr val="tx1"/>
                </a:solidFill>
                <a:latin typeface="+mn-lt"/>
                <a:ea typeface="+mn-ea"/>
                <a:cs typeface="+mn-cs"/>
              </a:rPr>
              <a:t>As you can see by this typical example of existing market inefficiency, rights holders may not engage in transactions that would be mutually beneficial. There are two main reasons for this: ***</a:t>
            </a:r>
            <a:r>
              <a:rPr lang="en-US" sz="1200" b="1" kern="1200" dirty="0" smtClean="0">
                <a:solidFill>
                  <a:schemeClr val="tx1"/>
                </a:solidFill>
                <a:latin typeface="+mn-lt"/>
                <a:ea typeface="+mn-ea"/>
                <a:cs typeface="+mn-cs"/>
              </a:rPr>
              <a:t>First</a:t>
            </a:r>
            <a:r>
              <a:rPr lang="en-US" sz="1200" kern="1200" dirty="0" smtClean="0">
                <a:solidFill>
                  <a:schemeClr val="tx1"/>
                </a:solidFill>
                <a:latin typeface="+mn-lt"/>
                <a:ea typeface="+mn-ea"/>
                <a:cs typeface="+mn-cs"/>
              </a:rPr>
              <a:t>, There is a </a:t>
            </a:r>
            <a:r>
              <a:rPr lang="en-US" sz="1200" b="1" kern="1200" dirty="0" smtClean="0">
                <a:solidFill>
                  <a:schemeClr val="tx1"/>
                </a:solidFill>
                <a:latin typeface="+mn-lt"/>
                <a:ea typeface="+mn-ea"/>
                <a:cs typeface="+mn-cs"/>
              </a:rPr>
              <a:t>lack of market information</a:t>
            </a:r>
            <a:r>
              <a:rPr lang="en-US" sz="1200" kern="1200" dirty="0" smtClean="0">
                <a:solidFill>
                  <a:schemeClr val="tx1"/>
                </a:solidFill>
                <a:latin typeface="+mn-lt"/>
                <a:ea typeface="+mn-ea"/>
                <a:cs typeface="+mn-cs"/>
              </a:rPr>
              <a:t>.</a:t>
            </a:r>
            <a:r>
              <a:rPr lang="en-US" sz="1200" b="1"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Not all water users may understand that there is a possibility of transferring their water rights, and they may not know what a reasonable price for water in their area is. ***</a:t>
            </a:r>
            <a:r>
              <a:rPr lang="en-US" sz="1200" b="1" kern="1200" dirty="0" smtClean="0">
                <a:solidFill>
                  <a:schemeClr val="tx1"/>
                </a:solidFill>
                <a:latin typeface="+mn-lt"/>
                <a:ea typeface="+mn-ea"/>
                <a:cs typeface="+mn-cs"/>
              </a:rPr>
              <a:t>Second, </a:t>
            </a:r>
            <a:r>
              <a:rPr lang="en-US" sz="1200" kern="1200" dirty="0" smtClean="0">
                <a:solidFill>
                  <a:schemeClr val="tx1"/>
                </a:solidFill>
                <a:latin typeface="+mn-lt"/>
                <a:ea typeface="+mn-ea"/>
                <a:cs typeface="+mn-cs"/>
              </a:rPr>
              <a:t>It may be difficult or time-consuming to locate interested buyers or sellers and then haggle over price.</a:t>
            </a:r>
            <a:r>
              <a:rPr lang="en-US" sz="1200" b="1"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These factors make for </a:t>
            </a:r>
            <a:r>
              <a:rPr lang="en-US" sz="1200" b="1" kern="1200" dirty="0" smtClean="0">
                <a:solidFill>
                  <a:schemeClr val="tx1"/>
                </a:solidFill>
                <a:latin typeface="+mn-lt"/>
                <a:ea typeface="+mn-ea"/>
                <a:cs typeface="+mn-cs"/>
              </a:rPr>
              <a:t>high transaction costs,</a:t>
            </a:r>
            <a:r>
              <a:rPr lang="en-US" sz="1200" kern="1200" dirty="0" smtClean="0">
                <a:solidFill>
                  <a:schemeClr val="tx1"/>
                </a:solidFill>
                <a:latin typeface="+mn-lt"/>
                <a:ea typeface="+mn-ea"/>
                <a:cs typeface="+mn-cs"/>
              </a:rPr>
              <a:t> so it is difficult for informal markets to operate efficiently.</a:t>
            </a:r>
            <a:r>
              <a:rPr lang="en-US" sz="1200" b="1"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But, there is a significant opportunity for to reduce the inefficiencies in existing groundwater rights markets, and this is where Progressive Water Solutions comes in. We have designed innovative market solutions to facilitate the reallocation of rights among groundwater users and improve groundwater management</a:t>
            </a:r>
            <a:endParaRPr lang="en-US" dirty="0" smtClean="0"/>
          </a:p>
          <a:p>
            <a:pPr fontAlgn="auto">
              <a:spcBef>
                <a:spcPts val="0"/>
              </a:spcBef>
              <a:spcAft>
                <a:spcPts val="0"/>
              </a:spcAft>
              <a:defRPr/>
            </a:pPr>
            <a:endParaRPr lang="en-US" dirty="0" smtClean="0"/>
          </a:p>
        </p:txBody>
      </p:sp>
      <p:sp>
        <p:nvSpPr>
          <p:cNvPr id="378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A9AB6A3-D09A-464B-85BD-A55427937922}" type="slidenum">
              <a:rPr lang="en-US"/>
              <a:pPr fontAlgn="base">
                <a:spcBef>
                  <a:spcPct val="0"/>
                </a:spcBef>
                <a:spcAft>
                  <a:spcPct val="0"/>
                </a:spcAft>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p:spPr>
      </p:sp>
      <p:sp>
        <p:nvSpPr>
          <p:cNvPr id="17410"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kern="1200" dirty="0" smtClean="0">
                <a:solidFill>
                  <a:schemeClr val="tx1"/>
                </a:solidFill>
                <a:latin typeface="+mn-lt"/>
                <a:ea typeface="+mn-ea"/>
                <a:cs typeface="+mn-cs"/>
              </a:rPr>
              <a:t>As an Eco-entrepreneurship group here at the Bren School, we created a 2-part business plan that addresses the need for better groundwater use and management in CA: The first part is a brokerage service called the H2O Exchange in which water users can buy, sell, or lease rights to pump groundwater. The second part is a consulting service that will help groundwater basins </a:t>
            </a:r>
            <a:r>
              <a:rPr lang="en-US" sz="1200" u="sng" kern="1200" dirty="0" smtClean="0">
                <a:solidFill>
                  <a:schemeClr val="tx1"/>
                </a:solidFill>
                <a:latin typeface="+mn-lt"/>
                <a:ea typeface="+mn-ea"/>
                <a:cs typeface="+mn-cs"/>
              </a:rPr>
              <a:t>establish</a:t>
            </a:r>
            <a:r>
              <a:rPr lang="en-US" sz="1200" kern="1200" dirty="0" smtClean="0">
                <a:solidFill>
                  <a:schemeClr val="tx1"/>
                </a:solidFill>
                <a:latin typeface="+mn-lt"/>
                <a:ea typeface="+mn-ea"/>
                <a:cs typeface="+mn-cs"/>
              </a:rPr>
              <a:t> formal markets for groundwater rights transfers. These services will facilitate more efficient use and better management of groundwater resources, reduced environmental impact of water use, and profits for our business. I’ll explain the brokerage part of our business first…</a:t>
            </a:r>
            <a:endParaRPr lang="en-US" sz="1200" kern="1200" dirty="0">
              <a:solidFill>
                <a:schemeClr val="tx1"/>
              </a:solidFill>
              <a:latin typeface="+mn-lt"/>
              <a:ea typeface="+mn-ea"/>
              <a:cs typeface="+mn-cs"/>
            </a:endParaRPr>
          </a:p>
        </p:txBody>
      </p:sp>
      <p:sp>
        <p:nvSpPr>
          <p:cNvPr id="174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C5FD73C-3879-4868-A61C-CE6D739D803E}" type="slidenum">
              <a:rPr lang="en-US"/>
              <a:pPr fontAlgn="base">
                <a:spcBef>
                  <a:spcPct val="0"/>
                </a:spcBef>
                <a:spcAft>
                  <a:spcPct val="0"/>
                </a:spcAft>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bwMode="auto">
          <a:noFill/>
          <a:ln>
            <a:solidFill>
              <a:srgbClr val="000000"/>
            </a:solidFill>
            <a:miter lim="800000"/>
            <a:headEnd/>
            <a:tailEnd/>
          </a:ln>
        </p:spPr>
      </p:sp>
      <p:sp>
        <p:nvSpPr>
          <p:cNvPr id="39938"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kern="1200" dirty="0" smtClean="0">
                <a:solidFill>
                  <a:schemeClr val="tx1"/>
                </a:solidFill>
                <a:latin typeface="+mn-lt"/>
                <a:ea typeface="+mn-ea"/>
                <a:cs typeface="+mn-cs"/>
              </a:rPr>
              <a:t>Our H2O Exchange is an online groundwater market clearinghouse which is simple, transparent, and easy to use. It provides a centralized exchange where basin water users can go to trade groundwater rights. It will reduce the transaction costs associated with finding a trading partner, and reduce the need for price negotiation and excessive paperwork. This is the home page of the H2O Exchange website.</a:t>
            </a:r>
            <a:endParaRPr lang="en-US" sz="1200" kern="1200" dirty="0">
              <a:solidFill>
                <a:schemeClr val="tx1"/>
              </a:solidFill>
              <a:latin typeface="+mn-lt"/>
              <a:ea typeface="+mn-ea"/>
              <a:cs typeface="+mn-cs"/>
            </a:endParaRPr>
          </a:p>
        </p:txBody>
      </p:sp>
      <p:sp>
        <p:nvSpPr>
          <p:cNvPr id="399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809F8E5-9751-4C18-80B7-B226FAE9DF41}" type="slidenum">
              <a:rPr lang="en-US"/>
              <a:pPr fontAlgn="base">
                <a:spcBef>
                  <a:spcPct val="0"/>
                </a:spcBef>
                <a:spcAft>
                  <a:spcPct val="0"/>
                </a:spcAft>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bwMode="auto">
          <a:noFill/>
          <a:ln>
            <a:solidFill>
              <a:srgbClr val="000000"/>
            </a:solidFill>
            <a:miter lim="800000"/>
            <a:headEnd/>
            <a:tailEnd/>
          </a:ln>
        </p:spPr>
      </p:sp>
      <p:sp>
        <p:nvSpPr>
          <p:cNvPr id="41986"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kern="1200" dirty="0" smtClean="0">
                <a:solidFill>
                  <a:schemeClr val="tx1"/>
                </a:solidFill>
                <a:latin typeface="+mn-lt"/>
                <a:ea typeface="+mn-ea"/>
                <a:cs typeface="+mn-cs"/>
              </a:rPr>
              <a:t>Water users register with us, then will be able to easily participate in the market with simple order entry screens. They will enter the ***quantity, ***price, and ***term of their desired transfer. The terms can be short-term 1-year leases, multi-year long-term leases, or permanent sales. Participants will be provided with relevant historical market information to inform their decisions.</a:t>
            </a:r>
            <a:endParaRPr lang="en-US" sz="1200" b="1" u="sng" kern="1200" dirty="0">
              <a:solidFill>
                <a:srgbClr val="FF0000"/>
              </a:solidFill>
              <a:latin typeface="+mn-lt"/>
              <a:ea typeface="+mn-ea"/>
              <a:cs typeface="+mn-cs"/>
            </a:endParaRPr>
          </a:p>
        </p:txBody>
      </p:sp>
      <p:sp>
        <p:nvSpPr>
          <p:cNvPr id="419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FECABD-6B9C-4F47-9444-F820D2CF8BF9}" type="slidenum">
              <a:rPr lang="en-US"/>
              <a:pPr fontAlgn="base">
                <a:spcBef>
                  <a:spcPct val="0"/>
                </a:spcBef>
                <a:spcAft>
                  <a:spcPct val="0"/>
                </a:spcAft>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p:cNvSpPr>
          <p:nvPr>
            <p:ph type="sldImg"/>
          </p:nvPr>
        </p:nvSpPr>
        <p:spPr bwMode="auto">
          <a:noFill/>
          <a:ln>
            <a:solidFill>
              <a:srgbClr val="000000"/>
            </a:solidFill>
            <a:miter lim="800000"/>
            <a:headEnd/>
            <a:tailEnd/>
          </a:ln>
        </p:spPr>
      </p:sp>
      <p:sp>
        <p:nvSpPr>
          <p:cNvPr id="44034"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kern="1200" dirty="0" smtClean="0">
                <a:solidFill>
                  <a:schemeClr val="tx1"/>
                </a:solidFill>
                <a:latin typeface="+mn-lt"/>
                <a:ea typeface="+mn-ea"/>
                <a:cs typeface="+mn-cs"/>
              </a:rPr>
              <a:t>Participants will be able to view the market results online after the exchange has concluded. </a:t>
            </a:r>
            <a:endParaRPr lang="en-US" sz="1200" kern="1200" dirty="0">
              <a:solidFill>
                <a:schemeClr val="tx1"/>
              </a:solidFill>
              <a:latin typeface="+mn-lt"/>
              <a:ea typeface="+mn-ea"/>
              <a:cs typeface="+mn-cs"/>
            </a:endParaRPr>
          </a:p>
        </p:txBody>
      </p:sp>
      <p:sp>
        <p:nvSpPr>
          <p:cNvPr id="4403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329392D-2A07-47F8-A28F-CF841D31B95E}" type="slidenum">
              <a:rPr lang="en-US"/>
              <a:pPr fontAlgn="base">
                <a:spcBef>
                  <a:spcPct val="0"/>
                </a:spcBef>
                <a:spcAft>
                  <a:spcPct val="0"/>
                </a:spcAft>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bwMode="auto">
          <a:noFill/>
          <a:ln>
            <a:solidFill>
              <a:srgbClr val="000000"/>
            </a:solidFill>
            <a:miter lim="800000"/>
            <a:headEnd/>
            <a:tailEnd/>
          </a:ln>
        </p:spPr>
      </p:sp>
      <p:sp>
        <p:nvSpPr>
          <p:cNvPr id="46082"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kern="1200" dirty="0" smtClean="0">
                <a:solidFill>
                  <a:schemeClr val="tx1"/>
                </a:solidFill>
                <a:latin typeface="+mn-lt"/>
                <a:ea typeface="+mn-ea"/>
                <a:cs typeface="+mn-cs"/>
              </a:rPr>
              <a:t>Users will be able to view their account information and see exactly how much water they hold rights or leases to at any time, the amount of </a:t>
            </a:r>
            <a:r>
              <a:rPr lang="en-US" sz="1200" kern="1200" dirty="0" err="1" smtClean="0">
                <a:solidFill>
                  <a:schemeClr val="tx1"/>
                </a:solidFill>
                <a:latin typeface="+mn-lt"/>
                <a:ea typeface="+mn-ea"/>
                <a:cs typeface="+mn-cs"/>
              </a:rPr>
              <a:t>gw</a:t>
            </a:r>
            <a:r>
              <a:rPr lang="en-US" sz="1200" kern="1200" dirty="0" smtClean="0">
                <a:solidFill>
                  <a:schemeClr val="tx1"/>
                </a:solidFill>
                <a:latin typeface="+mn-lt"/>
                <a:ea typeface="+mn-ea"/>
                <a:cs typeface="+mn-cs"/>
              </a:rPr>
              <a:t> rights they have transferred during each market run, the price per acre-foot, and the total price of their transaction. In addition, ***the rules governing the structure of the market will be available at all times. Now that we have seen the easy-to-use public interface of the H2O Exchange, let’s take a look at what we are doing behind the scenes. </a:t>
            </a:r>
            <a:endParaRPr lang="en-US" sz="1200" kern="1200" dirty="0">
              <a:solidFill>
                <a:schemeClr val="tx1"/>
              </a:solidFill>
              <a:latin typeface="+mn-lt"/>
              <a:ea typeface="+mn-ea"/>
              <a:cs typeface="+mn-cs"/>
            </a:endParaRPr>
          </a:p>
        </p:txBody>
      </p:sp>
      <p:sp>
        <p:nvSpPr>
          <p:cNvPr id="460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82EC5EA-6436-4960-806C-2CF104F30652}" type="slidenum">
              <a:rPr lang="en-US"/>
              <a:pPr fontAlgn="base">
                <a:spcBef>
                  <a:spcPct val="0"/>
                </a:spcBef>
                <a:spcAft>
                  <a:spcPct val="0"/>
                </a:spcAft>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Mark Twain is credited with saying, “Whiskey is for drinking, water is for fighting over.” This quote holds especially true in California. In this state we’ve experienced 3 consecutive years of drought, *** </a:t>
            </a:r>
          </a:p>
          <a:p>
            <a:r>
              <a:rPr lang="en-US" sz="1200" kern="1200" dirty="0" smtClean="0">
                <a:solidFill>
                  <a:schemeClr val="tx1"/>
                </a:solidFill>
                <a:latin typeface="+mn-lt"/>
                <a:ea typeface="+mn-ea"/>
                <a:cs typeface="+mn-cs"/>
              </a:rPr>
              <a:t>and despite recent rains, we are possibly entering a 4</a:t>
            </a:r>
            <a:r>
              <a:rPr lang="en-US" sz="1200" kern="1200" baseline="30000" dirty="0" smtClean="0">
                <a:solidFill>
                  <a:schemeClr val="tx1"/>
                </a:solidFill>
                <a:latin typeface="+mn-lt"/>
                <a:ea typeface="+mn-ea"/>
                <a:cs typeface="+mn-cs"/>
              </a:rPr>
              <a:t>th</a:t>
            </a:r>
            <a:r>
              <a:rPr lang="en-US" sz="1200" kern="1200" dirty="0" smtClean="0">
                <a:solidFill>
                  <a:schemeClr val="tx1"/>
                </a:solidFill>
                <a:latin typeface="+mn-lt"/>
                <a:ea typeface="+mn-ea"/>
                <a:cs typeface="+mn-cs"/>
              </a:rPr>
              <a:t> year. Water users ranging from farmers to cities to water management agencies are battling to secure enough water to meet their needs. I just read about a survey gauging how much people know about where there water comes from. Most Southern Californians replied that their water comes from…</a:t>
            </a:r>
            <a:endParaRPr lang="en-US" dirty="0"/>
          </a:p>
        </p:txBody>
      </p:sp>
      <p:sp>
        <p:nvSpPr>
          <p:cNvPr id="4" name="Slide Number Placeholder 3"/>
          <p:cNvSpPr>
            <a:spLocks noGrp="1"/>
          </p:cNvSpPr>
          <p:nvPr>
            <p:ph type="sldNum" sz="quarter" idx="10"/>
          </p:nvPr>
        </p:nvSpPr>
        <p:spPr/>
        <p:txBody>
          <a:bodyPr/>
          <a:lstStyle/>
          <a:p>
            <a:pPr>
              <a:defRPr/>
            </a:pPr>
            <a:fld id="{2AF1E9F5-B6BE-4799-B952-E25ABF4A690C}"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sz="1200" kern="1200" dirty="0" smtClean="0">
                <a:solidFill>
                  <a:schemeClr val="tx1"/>
                </a:solidFill>
                <a:latin typeface="+mn-lt"/>
                <a:ea typeface="+mn-ea"/>
                <a:cs typeface="+mn-cs"/>
              </a:rPr>
              <a:t>When we announce that the market period is open, buyers and sellers post their bids online. Here the buyers’ bids are the red points, and the sellers’ asks are the blue points. These posts are based on actual data from the Santa Paula Groundwater Basin. </a:t>
            </a:r>
          </a:p>
        </p:txBody>
      </p:sp>
      <p:sp>
        <p:nvSpPr>
          <p:cNvPr id="4" name="Slide Number Placeholder 3"/>
          <p:cNvSpPr>
            <a:spLocks noGrp="1"/>
          </p:cNvSpPr>
          <p:nvPr>
            <p:ph type="sldNum" sz="quarter" idx="10"/>
          </p:nvPr>
        </p:nvSpPr>
        <p:spPr/>
        <p:txBody>
          <a:bodyPr/>
          <a:lstStyle/>
          <a:p>
            <a:pPr>
              <a:defRPr/>
            </a:pPr>
            <a:fld id="{2AF1E9F5-B6BE-4799-B952-E25ABF4A690C}" type="slidenum">
              <a:rPr lang="en-US" smtClean="0"/>
              <a:pPr>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Once the market period closes and all the user posts are in, our market algorithm goes to work. The algorithm calculates the ***market demand curve from all the buyer posts and the ***market supply curve from all the seller posts. We are most interested in the ***intersection of the demand and supply curves. The intersection tells us the ***price per acre-foot that will clear the market (in this case $338/AF), and the total ***quantity of </a:t>
            </a:r>
            <a:r>
              <a:rPr lang="en-US" sz="1200" kern="1200" dirty="0" err="1" smtClean="0">
                <a:solidFill>
                  <a:schemeClr val="tx1"/>
                </a:solidFill>
                <a:latin typeface="+mn-lt"/>
                <a:ea typeface="+mn-ea"/>
                <a:cs typeface="+mn-cs"/>
              </a:rPr>
              <a:t>gw</a:t>
            </a:r>
            <a:r>
              <a:rPr lang="en-US" sz="1200" kern="1200" dirty="0" smtClean="0">
                <a:solidFill>
                  <a:schemeClr val="tx1"/>
                </a:solidFill>
                <a:latin typeface="+mn-lt"/>
                <a:ea typeface="+mn-ea"/>
                <a:cs typeface="+mn-cs"/>
              </a:rPr>
              <a:t> rights that will be transferred for that market period (988 AF).</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AF1E9F5-B6BE-4799-B952-E25ABF4A690C}" type="slidenum">
              <a:rPr lang="en-US" smtClean="0"/>
              <a:pPr>
                <a:defRPr/>
              </a:pPr>
              <a:t>28</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Next, the algorithm determines which buyers and sellers are eligible to trade. ***All buyers who bid the market clearing price of $338/AF or more are eligible…</a:t>
            </a:r>
            <a:endParaRPr lang="en-US" dirty="0"/>
          </a:p>
        </p:txBody>
      </p:sp>
      <p:sp>
        <p:nvSpPr>
          <p:cNvPr id="4" name="Slide Number Placeholder 3"/>
          <p:cNvSpPr>
            <a:spLocks noGrp="1"/>
          </p:cNvSpPr>
          <p:nvPr>
            <p:ph type="sldNum" sz="quarter" idx="10"/>
          </p:nvPr>
        </p:nvSpPr>
        <p:spPr/>
        <p:txBody>
          <a:bodyPr/>
          <a:lstStyle/>
          <a:p>
            <a:pPr>
              <a:defRPr/>
            </a:pPr>
            <a:fld id="{2AF1E9F5-B6BE-4799-B952-E25ABF4A690C}" type="slidenum">
              <a:rPr lang="en-US" smtClean="0"/>
              <a:pPr>
                <a:defRPr/>
              </a:pPr>
              <a:t>29</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fontAlgn="base"/>
            <a:r>
              <a:rPr lang="en-US" sz="1200" kern="1200" dirty="0" smtClean="0">
                <a:solidFill>
                  <a:schemeClr val="tx1"/>
                </a:solidFill>
                <a:latin typeface="+mn-lt"/>
                <a:ea typeface="+mn-ea"/>
                <a:cs typeface="+mn-cs"/>
              </a:rPr>
              <a:t>shown here as the red points above the dashed green line.  All sellers who asked for the market clearing price or less are eligible…</a:t>
            </a:r>
            <a:endParaRPr lang="en-US" dirty="0"/>
          </a:p>
        </p:txBody>
      </p:sp>
      <p:sp>
        <p:nvSpPr>
          <p:cNvPr id="4" name="Slide Number Placeholder 3"/>
          <p:cNvSpPr>
            <a:spLocks noGrp="1"/>
          </p:cNvSpPr>
          <p:nvPr>
            <p:ph type="sldNum" sz="quarter" idx="10"/>
          </p:nvPr>
        </p:nvSpPr>
        <p:spPr/>
        <p:txBody>
          <a:bodyPr/>
          <a:lstStyle/>
          <a:p>
            <a:pPr>
              <a:defRPr/>
            </a:pPr>
            <a:fld id="{2AF1E9F5-B6BE-4799-B952-E25ABF4A690C}" type="slidenum">
              <a:rPr lang="en-US" smtClean="0"/>
              <a:pPr>
                <a:defRPr/>
              </a:pPr>
              <a:t>30</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fontAlgn="base"/>
            <a:r>
              <a:rPr lang="en-US" sz="1200" kern="1200" dirty="0" smtClean="0">
                <a:solidFill>
                  <a:schemeClr val="tx1"/>
                </a:solidFill>
                <a:latin typeface="+mn-lt"/>
                <a:ea typeface="+mn-ea"/>
                <a:cs typeface="+mn-cs"/>
              </a:rPr>
              <a:t>shown here as the blue points below the green line.  This way, no buyer has to pay more per AF than the price they bid, and will often pay less, and no seller has to receive less than the price per AF that they asked for, and will often receive more.</a:t>
            </a:r>
          </a:p>
        </p:txBody>
      </p:sp>
      <p:sp>
        <p:nvSpPr>
          <p:cNvPr id="4" name="Slide Number Placeholder 3"/>
          <p:cNvSpPr>
            <a:spLocks noGrp="1"/>
          </p:cNvSpPr>
          <p:nvPr>
            <p:ph type="sldNum" sz="quarter" idx="10"/>
          </p:nvPr>
        </p:nvSpPr>
        <p:spPr/>
        <p:txBody>
          <a:bodyPr/>
          <a:lstStyle/>
          <a:p>
            <a:pPr>
              <a:defRPr/>
            </a:pPr>
            <a:fld id="{2AF1E9F5-B6BE-4799-B952-E25ABF4A690C}" type="slidenum">
              <a:rPr lang="en-US" smtClean="0"/>
              <a:pPr>
                <a:defRPr/>
              </a:pPr>
              <a:t>31</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fontAlgn="base"/>
            <a:r>
              <a:rPr lang="en-US" sz="1200" kern="1200" dirty="0" smtClean="0">
                <a:solidFill>
                  <a:schemeClr val="tx1"/>
                </a:solidFill>
                <a:latin typeface="+mn-lt"/>
                <a:ea typeface="+mn-ea"/>
                <a:cs typeface="+mn-cs"/>
              </a:rPr>
              <a:t>Finally, the algorithm ***matches up buyers with sellers.  We then notify market participants of the results, notify the </a:t>
            </a:r>
            <a:r>
              <a:rPr lang="en-US" sz="1200" kern="1200" dirty="0" err="1" smtClean="0">
                <a:solidFill>
                  <a:schemeClr val="tx1"/>
                </a:solidFill>
                <a:latin typeface="+mn-lt"/>
                <a:ea typeface="+mn-ea"/>
                <a:cs typeface="+mn-cs"/>
              </a:rPr>
              <a:t>Watermaster</a:t>
            </a:r>
            <a:r>
              <a:rPr lang="en-US" sz="1200" kern="1200" dirty="0" smtClean="0">
                <a:solidFill>
                  <a:schemeClr val="tx1"/>
                </a:solidFill>
                <a:latin typeface="+mn-lt"/>
                <a:ea typeface="+mn-ea"/>
                <a:cs typeface="+mn-cs"/>
              </a:rPr>
              <a:t>, submit all the appropriate transfer paperwork, and collect our brokerage fee from participants.PWS will run the market once every year, or more frequently if basin users request so.  We’ll also run separate markets for permanent rights sales, multi-year leases, and annual leases. This way, basin users will have plenty of opportunities to trade their pumping rights if their </a:t>
            </a:r>
            <a:r>
              <a:rPr lang="en-US" sz="1200" kern="1200" dirty="0" err="1" smtClean="0">
                <a:solidFill>
                  <a:schemeClr val="tx1"/>
                </a:solidFill>
                <a:latin typeface="+mn-lt"/>
                <a:ea typeface="+mn-ea"/>
                <a:cs typeface="+mn-cs"/>
              </a:rPr>
              <a:t>gw</a:t>
            </a:r>
            <a:r>
              <a:rPr lang="en-US" sz="1200" kern="1200" dirty="0" smtClean="0">
                <a:solidFill>
                  <a:schemeClr val="tx1"/>
                </a:solidFill>
                <a:latin typeface="+mn-lt"/>
                <a:ea typeface="+mn-ea"/>
                <a:cs typeface="+mn-cs"/>
              </a:rPr>
              <a:t> needs change over time.</a:t>
            </a:r>
          </a:p>
          <a:p>
            <a:pPr rtl="0" fontAlgn="base"/>
            <a:endParaRPr lang="en-US" sz="1200" kern="1200" dirty="0" smtClean="0">
              <a:solidFill>
                <a:schemeClr val="tx1"/>
              </a:solidFill>
              <a:latin typeface="+mn-lt"/>
              <a:ea typeface="+mn-ea"/>
              <a:cs typeface="+mn-cs"/>
            </a:endParaRPr>
          </a:p>
          <a:p>
            <a:pPr rtl="0" fontAlgn="base"/>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2AF1E9F5-B6BE-4799-B952-E25ABF4A690C}" type="slidenum">
              <a:rPr lang="en-US" smtClean="0"/>
              <a:pPr>
                <a:defRPr/>
              </a:pPr>
              <a:t>32</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lnSpcReduction="10000"/>
          </a:bodyPr>
          <a:lstStyle/>
          <a:p>
            <a:r>
              <a:rPr lang="en-US" sz="1200" kern="1200" dirty="0" smtClean="0">
                <a:solidFill>
                  <a:schemeClr val="tx1"/>
                </a:solidFill>
                <a:latin typeface="+mn-lt"/>
                <a:ea typeface="+mn-ea"/>
                <a:cs typeface="+mn-cs"/>
              </a:rPr>
              <a:t>In order implement </a:t>
            </a:r>
            <a:r>
              <a:rPr lang="en-US" sz="1200" kern="1200" smtClean="0">
                <a:solidFill>
                  <a:schemeClr val="tx1"/>
                </a:solidFill>
                <a:latin typeface="+mn-lt"/>
                <a:ea typeface="+mn-ea"/>
                <a:cs typeface="+mn-cs"/>
              </a:rPr>
              <a:t>this H2O Exchange </a:t>
            </a:r>
            <a:r>
              <a:rPr lang="en-US" sz="1200" kern="1200" dirty="0" smtClean="0">
                <a:solidFill>
                  <a:schemeClr val="tx1"/>
                </a:solidFill>
                <a:latin typeface="+mn-lt"/>
                <a:ea typeface="+mn-ea"/>
                <a:cs typeface="+mn-cs"/>
              </a:rPr>
              <a:t>there are several issues we must address:</a:t>
            </a:r>
          </a:p>
          <a:p>
            <a:r>
              <a:rPr lang="en-US" sz="1200" kern="1200" dirty="0" smtClean="0">
                <a:solidFill>
                  <a:schemeClr val="tx1"/>
                </a:solidFill>
                <a:latin typeface="+mn-lt"/>
                <a:ea typeface="+mn-ea"/>
                <a:cs typeface="+mn-cs"/>
              </a:rPr>
              <a:t>We must first gain trust of local water users. To accomplish this, our market will be completely voluntary, so no one who does not wish to participate will have to. Also, our process is transparent—we will publish historical transfer information and all H2O Exchange results on the website and our market rules are always available.  Finally, as an independent third party we will not have been involved in previous water disputes.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Through our extensive research on adjudicated and non-adjudicated basins and the relationships we are forming with water management agencies, we recognize that every basin is different. Legal peculiarities within each basin are unique and may require specialized market design. The structure of our market is flexible so we can customize the H2O Exchange to each basin.</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Finally, we need to avoid the concentration of pumping, both geographically and economically. If users in a small area are doing most of the groundwater pumping, the adverse effects of overdraft can occur in that localized area.  We can work closely with </a:t>
            </a:r>
            <a:r>
              <a:rPr lang="en-US" sz="1200" kern="1200" dirty="0" err="1" smtClean="0">
                <a:solidFill>
                  <a:schemeClr val="tx1"/>
                </a:solidFill>
                <a:latin typeface="+mn-lt"/>
                <a:ea typeface="+mn-ea"/>
                <a:cs typeface="+mn-cs"/>
              </a:rPr>
              <a:t>Watermasters</a:t>
            </a:r>
            <a:r>
              <a:rPr lang="en-US" sz="1200" kern="1200" dirty="0" smtClean="0">
                <a:solidFill>
                  <a:schemeClr val="tx1"/>
                </a:solidFill>
                <a:latin typeface="+mn-lt"/>
                <a:ea typeface="+mn-ea"/>
                <a:cs typeface="+mn-cs"/>
              </a:rPr>
              <a:t> and adjust our market structure so that geographical concentration of pumping is avoided.  Furthermore, since the H2O Exchange produces a single clearinghouse price instead of many prices, that should reduce economic concentration of pumping, or the ability of a single user or group of users to dominate the market.</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So that is the PWS brokerage service and innovative H2O Exchange. Now Zoe will discuss the various benefits the H2O Exchange provides, describe the PWS consulting service, and outline our business model.</a:t>
            </a:r>
          </a:p>
          <a:p>
            <a:pPr fontAlgn="auto">
              <a:spcBef>
                <a:spcPts val="0"/>
              </a:spcBef>
              <a:spcAft>
                <a:spcPts val="0"/>
              </a:spcAft>
              <a:defRPr/>
            </a:pPr>
            <a:r>
              <a:rPr lang="en-US" dirty="0" smtClean="0"/>
              <a:t/>
            </a:r>
            <a:br>
              <a:rPr lang="en-US" dirty="0" smtClean="0"/>
            </a:br>
            <a:endParaRPr lang="en-US" dirty="0" smtClean="0"/>
          </a:p>
        </p:txBody>
      </p:sp>
      <p:sp>
        <p:nvSpPr>
          <p:cNvPr id="655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2650E0B-6E10-4425-92FD-4FB683A59403}" type="slidenum">
              <a:rPr lang="en-US"/>
              <a:pPr fontAlgn="base">
                <a:spcBef>
                  <a:spcPct val="0"/>
                </a:spcBef>
                <a:spcAft>
                  <a:spcPct val="0"/>
                </a:spcAft>
              </a:pPr>
              <a:t>33</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lnSpcReduction="10000"/>
          </a:bodyPr>
          <a:lstStyle/>
          <a:p>
            <a:pPr fontAlgn="auto">
              <a:spcBef>
                <a:spcPts val="0"/>
              </a:spcBef>
              <a:spcAft>
                <a:spcPts val="0"/>
              </a:spcAft>
              <a:defRPr/>
            </a:pPr>
            <a:r>
              <a:rPr lang="en-US" dirty="0" smtClean="0"/>
              <a:t>Efficiency</a:t>
            </a:r>
            <a:r>
              <a:rPr lang="en-US" baseline="0" dirty="0" smtClean="0"/>
              <a:t> and imports</a:t>
            </a:r>
          </a:p>
          <a:p>
            <a:pPr fontAlgn="auto">
              <a:spcBef>
                <a:spcPts val="0"/>
              </a:spcBef>
              <a:spcAft>
                <a:spcPts val="0"/>
              </a:spcAft>
              <a:defRPr/>
            </a:pPr>
            <a:endParaRPr lang="en-US" dirty="0" smtClean="0"/>
          </a:p>
          <a:p>
            <a:pPr fontAlgn="auto">
              <a:spcBef>
                <a:spcPts val="0"/>
              </a:spcBef>
              <a:spcAft>
                <a:spcPts val="0"/>
              </a:spcAft>
              <a:defRPr/>
            </a:pPr>
            <a:r>
              <a:rPr lang="en-US" dirty="0" smtClean="0"/>
              <a:t>Animation Order: Over, Under, </a:t>
            </a:r>
            <a:r>
              <a:rPr lang="en-US" dirty="0" err="1" smtClean="0"/>
              <a:t>conser</a:t>
            </a:r>
            <a:r>
              <a:rPr lang="en-US" dirty="0" smtClean="0"/>
              <a:t>, Water </a:t>
            </a:r>
            <a:r>
              <a:rPr lang="en-US" dirty="0" err="1" smtClean="0"/>
              <a:t>mana</a:t>
            </a:r>
            <a:r>
              <a:rPr lang="en-US" dirty="0" smtClean="0"/>
              <a:t>, </a:t>
            </a:r>
            <a:r>
              <a:rPr lang="en-US" dirty="0" err="1" smtClean="0"/>
              <a:t>env</a:t>
            </a:r>
            <a:r>
              <a:rPr lang="en-US" dirty="0" smtClean="0"/>
              <a:t>, PWS CAN WE CHANGE THIS EFFECT TOO? ADD  ADJUDICATED BASINS TO ANIMATION</a:t>
            </a:r>
          </a:p>
          <a:p>
            <a:pPr fontAlgn="auto">
              <a:spcBef>
                <a:spcPts val="0"/>
              </a:spcBef>
              <a:spcAft>
                <a:spcPts val="0"/>
              </a:spcAft>
              <a:defRPr/>
            </a:pPr>
            <a:endParaRPr lang="en-US" dirty="0" smtClean="0"/>
          </a:p>
          <a:p>
            <a:pPr fontAlgn="auto">
              <a:spcBef>
                <a:spcPts val="0"/>
              </a:spcBef>
              <a:spcAft>
                <a:spcPts val="0"/>
              </a:spcAft>
              <a:defRPr/>
            </a:pPr>
            <a:r>
              <a:rPr lang="en-US" dirty="0" smtClean="0"/>
              <a:t>Water users who currently extract more than their rights allow will be able to lease or buy water rights to avoid fees for replacement water. In the </a:t>
            </a:r>
            <a:r>
              <a:rPr lang="en-US" dirty="0" err="1" smtClean="0"/>
              <a:t>mojave</a:t>
            </a:r>
            <a:r>
              <a:rPr lang="en-US" dirty="0" smtClean="0"/>
              <a:t> basin, Water users paid 8 million dollars in fees for over extraction. This money went toward obtaining replacement water from outside sources. It could have instead been kept within the basin with trades between water users.</a:t>
            </a:r>
          </a:p>
          <a:p>
            <a:pPr fontAlgn="auto">
              <a:spcBef>
                <a:spcPts val="0"/>
              </a:spcBef>
              <a:spcAft>
                <a:spcPts val="0"/>
              </a:spcAft>
              <a:defRPr/>
            </a:pPr>
            <a:endParaRPr lang="en-US" dirty="0" smtClean="0"/>
          </a:p>
          <a:p>
            <a:pPr fontAlgn="auto">
              <a:spcBef>
                <a:spcPts val="0"/>
              </a:spcBef>
              <a:spcAft>
                <a:spcPts val="0"/>
              </a:spcAft>
              <a:defRPr/>
            </a:pPr>
            <a:r>
              <a:rPr lang="en-US" dirty="0" smtClean="0"/>
              <a:t>Water users who currently extract less than their rights allow will be able to sell their unused rights for a profit. In the Mojave they should have been able to capture a large percentage of the 8 million dollars in fees.</a:t>
            </a:r>
          </a:p>
          <a:p>
            <a:pPr fontAlgn="auto">
              <a:spcBef>
                <a:spcPts val="0"/>
              </a:spcBef>
              <a:spcAft>
                <a:spcPts val="0"/>
              </a:spcAft>
              <a:defRPr/>
            </a:pPr>
            <a:endParaRPr lang="en-US" dirty="0" smtClean="0"/>
          </a:p>
          <a:p>
            <a:pPr fontAlgn="auto">
              <a:spcBef>
                <a:spcPts val="0"/>
              </a:spcBef>
              <a:spcAft>
                <a:spcPts val="0"/>
              </a:spcAft>
              <a:defRPr/>
            </a:pPr>
            <a:r>
              <a:rPr lang="en-US" dirty="0" smtClean="0"/>
              <a:t>Users who have the capability to conserve water by investing in efficient technology or changing crop types can profit from doing so. In addition, the price signal will help these </a:t>
            </a:r>
            <a:r>
              <a:rPr lang="en-US" dirty="0" err="1" smtClean="0"/>
              <a:t>usere</a:t>
            </a:r>
            <a:r>
              <a:rPr lang="en-US" dirty="0" smtClean="0"/>
              <a:t> make sound business decisions and can drive innovation in conservation technologies.</a:t>
            </a:r>
          </a:p>
          <a:p>
            <a:pPr fontAlgn="auto">
              <a:spcBef>
                <a:spcPts val="0"/>
              </a:spcBef>
              <a:spcAft>
                <a:spcPts val="0"/>
              </a:spcAft>
              <a:defRPr/>
            </a:pPr>
            <a:endParaRPr lang="en-US" dirty="0" smtClean="0"/>
          </a:p>
          <a:p>
            <a:pPr fontAlgn="auto">
              <a:spcBef>
                <a:spcPts val="0"/>
              </a:spcBef>
              <a:spcAft>
                <a:spcPts val="0"/>
              </a:spcAft>
              <a:defRPr/>
            </a:pPr>
            <a:r>
              <a:rPr lang="en-US" dirty="0" smtClean="0"/>
              <a:t>Water managers should benefit from decreased administrative paperwork and costs, reduced need to purchase imported water, and an improved political environment in the basin.</a:t>
            </a:r>
          </a:p>
          <a:p>
            <a:pPr fontAlgn="auto">
              <a:spcBef>
                <a:spcPts val="0"/>
              </a:spcBef>
              <a:spcAft>
                <a:spcPts val="0"/>
              </a:spcAft>
              <a:defRPr/>
            </a:pPr>
            <a:endParaRPr lang="en-US" dirty="0" smtClean="0"/>
          </a:p>
          <a:p>
            <a:pPr fontAlgn="auto">
              <a:spcBef>
                <a:spcPts val="0"/>
              </a:spcBef>
              <a:spcAft>
                <a:spcPts val="0"/>
              </a:spcAft>
              <a:defRPr/>
            </a:pPr>
            <a:r>
              <a:rPr lang="en-US" dirty="0" err="1" smtClean="0"/>
              <a:t>Unadjudicated</a:t>
            </a:r>
            <a:r>
              <a:rPr lang="en-US" dirty="0" smtClean="0"/>
              <a:t> basins will benefit. After value of our markets has been demonstrated we will consult with managers in </a:t>
            </a:r>
            <a:r>
              <a:rPr lang="en-US" dirty="0" err="1" smtClean="0"/>
              <a:t>unadjudicated</a:t>
            </a:r>
            <a:r>
              <a:rPr lang="en-US" dirty="0" smtClean="0"/>
              <a:t> basins so that our markets can be part of their </a:t>
            </a:r>
            <a:r>
              <a:rPr lang="en-US" dirty="0" err="1" smtClean="0"/>
              <a:t>judgement</a:t>
            </a:r>
            <a:r>
              <a:rPr lang="en-US" dirty="0" smtClean="0"/>
              <a:t>.</a:t>
            </a:r>
          </a:p>
          <a:p>
            <a:pPr fontAlgn="auto">
              <a:spcBef>
                <a:spcPts val="0"/>
              </a:spcBef>
              <a:spcAft>
                <a:spcPts val="0"/>
              </a:spcAft>
              <a:defRPr/>
            </a:pPr>
            <a:r>
              <a:rPr lang="en-US" dirty="0" smtClean="0"/>
              <a:t>In this way we will help enable successful adjudications by providing a mechanism for easy transfer of rights once they are established. This can make the process of defining rights less contentious. </a:t>
            </a:r>
          </a:p>
          <a:p>
            <a:pPr fontAlgn="auto">
              <a:spcBef>
                <a:spcPts val="0"/>
              </a:spcBef>
              <a:spcAft>
                <a:spcPts val="0"/>
              </a:spcAft>
              <a:defRPr/>
            </a:pPr>
            <a:endParaRPr lang="en-US" dirty="0" smtClean="0"/>
          </a:p>
          <a:p>
            <a:pPr fontAlgn="auto">
              <a:spcBef>
                <a:spcPts val="0"/>
              </a:spcBef>
              <a:spcAft>
                <a:spcPts val="0"/>
              </a:spcAft>
              <a:defRPr/>
            </a:pPr>
            <a:r>
              <a:rPr lang="en-US" dirty="0" smtClean="0"/>
              <a:t>California’s environment will also benefit. The clear price for water will provides incentive for conjunctive use projects and enhanced recharge using recycled water. In addition to being more stable and consistent, local supply has fewer environmental impacts than most imported water sources. Local groundwater is far more energy efficient and requires less GHG emissions than imports.  Reduced exports of water from and through the Delta ecosystem, with its associated environmental impact. Opportunity for purchase of water by conservation groups.</a:t>
            </a:r>
          </a:p>
          <a:p>
            <a:pPr fontAlgn="auto">
              <a:spcBef>
                <a:spcPts val="0"/>
              </a:spcBef>
              <a:spcAft>
                <a:spcPts val="0"/>
              </a:spcAft>
              <a:defRPr/>
            </a:pPr>
            <a:endParaRPr lang="en-US" dirty="0" smtClean="0"/>
          </a:p>
          <a:p>
            <a:pPr fontAlgn="auto">
              <a:spcBef>
                <a:spcPts val="0"/>
              </a:spcBef>
              <a:spcAft>
                <a:spcPts val="0"/>
              </a:spcAft>
              <a:defRPr/>
            </a:pPr>
            <a:endParaRPr lang="en-US" dirty="0" smtClean="0"/>
          </a:p>
          <a:p>
            <a:pPr fontAlgn="auto">
              <a:spcBef>
                <a:spcPts val="0"/>
              </a:spcBef>
              <a:spcAft>
                <a:spcPts val="0"/>
              </a:spcAft>
              <a:defRPr/>
            </a:pPr>
            <a:r>
              <a:rPr lang="en-US" dirty="0" smtClean="0"/>
              <a:t>EASY</a:t>
            </a:r>
            <a:r>
              <a:rPr lang="en-US" baseline="0" dirty="0" smtClean="0"/>
              <a:t> to implement, ready to do this now (: Works within California’s existing water policy and law</a:t>
            </a:r>
            <a:endParaRPr lang="en-US" dirty="0" smtClean="0"/>
          </a:p>
        </p:txBody>
      </p:sp>
      <p:sp>
        <p:nvSpPr>
          <p:cNvPr id="675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72EBA50-16FC-496B-8C01-F1B78CC06A7D}" type="slidenum">
              <a:rPr lang="en-US"/>
              <a:pPr fontAlgn="base">
                <a:spcBef>
                  <a:spcPct val="0"/>
                </a:spcBef>
                <a:spcAft>
                  <a:spcPct val="0"/>
                </a:spcAft>
              </a:pPr>
              <a:t>35</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p:cNvSpPr>
          <p:nvPr>
            <p:ph type="sldImg"/>
          </p:nvPr>
        </p:nvSpPr>
        <p:spPr bwMode="auto">
          <a:noFill/>
          <a:ln>
            <a:solidFill>
              <a:srgbClr val="000000"/>
            </a:solidFill>
            <a:miter lim="800000"/>
            <a:headEnd/>
            <a:tailEnd/>
          </a:ln>
        </p:spPr>
      </p:sp>
      <p:sp>
        <p:nvSpPr>
          <p:cNvPr id="706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706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2981F3B-81A3-44D1-8ED1-18727FAF2BDC}" type="slidenum">
              <a:rPr lang="en-US"/>
              <a:pPr fontAlgn="base">
                <a:spcBef>
                  <a:spcPct val="0"/>
                </a:spcBef>
                <a:spcAft>
                  <a:spcPct val="0"/>
                </a:spcAft>
              </a:pPr>
              <a:t>37</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p:cNvSpPr>
          <p:nvPr>
            <p:ph type="sldImg"/>
          </p:nvPr>
        </p:nvSpPr>
        <p:spPr bwMode="auto">
          <a:noFill/>
          <a:ln>
            <a:solidFill>
              <a:srgbClr val="000000"/>
            </a:solidFill>
            <a:miter lim="800000"/>
            <a:headEnd/>
            <a:tailEnd/>
          </a:ln>
        </p:spPr>
      </p:sp>
      <p:sp>
        <p:nvSpPr>
          <p:cNvPr id="7680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err="1" smtClean="0"/>
              <a:t>Inrease</a:t>
            </a:r>
            <a:r>
              <a:rPr lang="en-US" baseline="0" dirty="0" smtClean="0"/>
              <a:t> due to H2O exchange (slope of line based on inefficiencies reduced-save for questions?)</a:t>
            </a:r>
          </a:p>
          <a:p>
            <a:pPr>
              <a:spcBef>
                <a:spcPct val="0"/>
              </a:spcBef>
            </a:pPr>
            <a:r>
              <a:rPr lang="en-US" baseline="0" dirty="0" smtClean="0"/>
              <a:t>SUG</a:t>
            </a:r>
            <a:r>
              <a:rPr lang="en-US" dirty="0" smtClean="0"/>
              <a:t>GEST REMOVING TRENDLINE FROM LEGEND</a:t>
            </a:r>
          </a:p>
        </p:txBody>
      </p:sp>
      <p:sp>
        <p:nvSpPr>
          <p:cNvPr id="768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41AA89-A0AD-4394-8EF6-C1D4C521D8E6}" type="slidenum">
              <a:rPr lang="en-US"/>
              <a:pPr fontAlgn="base">
                <a:spcBef>
                  <a:spcPct val="0"/>
                </a:spcBef>
                <a:spcAft>
                  <a:spcPct val="0"/>
                </a:spcAft>
              </a:pPr>
              <a:t>38</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 tap. This is not quite accurate. When asked whether they’d heard of the Delta, meaning the Sacramento-San Joaquin Delta, which is the source of much of Southern California’s water, the most popular response was *** “airline.” This is also inaccurate. So just in case we have any of those survey respondents in the audience today, I’ll provide a bit of background on our water resources in California.</a:t>
            </a:r>
          </a:p>
          <a:p>
            <a:endParaRPr lang="en-US" dirty="0"/>
          </a:p>
        </p:txBody>
      </p:sp>
      <p:sp>
        <p:nvSpPr>
          <p:cNvPr id="4" name="Slide Number Placeholder 3"/>
          <p:cNvSpPr>
            <a:spLocks noGrp="1"/>
          </p:cNvSpPr>
          <p:nvPr>
            <p:ph type="sldNum" sz="quarter" idx="10"/>
          </p:nvPr>
        </p:nvSpPr>
        <p:spPr/>
        <p:txBody>
          <a:bodyPr/>
          <a:lstStyle/>
          <a:p>
            <a:pPr>
              <a:defRPr/>
            </a:pPr>
            <a:fld id="{2AF1E9F5-B6BE-4799-B952-E25ABF4A690C}"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Replacement water</a:t>
            </a:r>
            <a:endParaRPr lang="en-US" dirty="0"/>
          </a:p>
        </p:txBody>
      </p:sp>
      <p:sp>
        <p:nvSpPr>
          <p:cNvPr id="4" name="Slide Number Placeholder 3"/>
          <p:cNvSpPr>
            <a:spLocks noGrp="1"/>
          </p:cNvSpPr>
          <p:nvPr>
            <p:ph type="sldNum" sz="quarter" idx="10"/>
          </p:nvPr>
        </p:nvSpPr>
        <p:spPr/>
        <p:txBody>
          <a:bodyPr/>
          <a:lstStyle/>
          <a:p>
            <a:pPr>
              <a:defRPr/>
            </a:pPr>
            <a:fld id="{2AF1E9F5-B6BE-4799-B952-E25ABF4A690C}" type="slidenum">
              <a:rPr lang="en-US" smtClean="0"/>
              <a:pPr>
                <a:defRPr/>
              </a:pPr>
              <a:t>39</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Replacement water</a:t>
            </a:r>
            <a:endParaRPr lang="en-US" dirty="0"/>
          </a:p>
        </p:txBody>
      </p:sp>
      <p:sp>
        <p:nvSpPr>
          <p:cNvPr id="4" name="Slide Number Placeholder 3"/>
          <p:cNvSpPr>
            <a:spLocks noGrp="1"/>
          </p:cNvSpPr>
          <p:nvPr>
            <p:ph type="sldNum" sz="quarter" idx="10"/>
          </p:nvPr>
        </p:nvSpPr>
        <p:spPr/>
        <p:txBody>
          <a:bodyPr/>
          <a:lstStyle/>
          <a:p>
            <a:pPr>
              <a:defRPr/>
            </a:pPr>
            <a:fld id="{2AF1E9F5-B6BE-4799-B952-E25ABF4A690C}" type="slidenum">
              <a:rPr lang="en-US" smtClean="0"/>
              <a:pPr>
                <a:defRPr/>
              </a:pPr>
              <a:t>40</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Talk about less tangible, conflict</a:t>
            </a:r>
            <a:r>
              <a:rPr lang="en-US" baseline="0" dirty="0" smtClean="0"/>
              <a:t> value</a:t>
            </a:r>
            <a:endParaRPr lang="en-US" dirty="0"/>
          </a:p>
        </p:txBody>
      </p:sp>
      <p:sp>
        <p:nvSpPr>
          <p:cNvPr id="4" name="Slide Number Placeholder 3"/>
          <p:cNvSpPr>
            <a:spLocks noGrp="1"/>
          </p:cNvSpPr>
          <p:nvPr>
            <p:ph type="sldNum" sz="quarter" idx="10"/>
          </p:nvPr>
        </p:nvSpPr>
        <p:spPr/>
        <p:txBody>
          <a:bodyPr/>
          <a:lstStyle/>
          <a:p>
            <a:pPr>
              <a:defRPr/>
            </a:pPr>
            <a:fld id="{2AF1E9F5-B6BE-4799-B952-E25ABF4A690C}" type="slidenum">
              <a:rPr lang="en-US" smtClean="0"/>
              <a:pPr>
                <a:defRPr/>
              </a:pPr>
              <a:t>41</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p:cNvSpPr>
          <p:nvPr>
            <p:ph type="sldImg"/>
          </p:nvPr>
        </p:nvSpPr>
        <p:spPr bwMode="auto">
          <a:noFill/>
          <a:ln>
            <a:solidFill>
              <a:srgbClr val="000000"/>
            </a:solidFill>
            <a:miter lim="800000"/>
            <a:headEnd/>
            <a:tailEnd/>
          </a:ln>
        </p:spPr>
      </p:sp>
      <p:sp>
        <p:nvSpPr>
          <p:cNvPr id="829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We determined that three of our case study basins would support the H2O Exchange based on the number of rights holders who could participate, the volume of water available for trade, and the legal structure in the basin.</a:t>
            </a:r>
          </a:p>
          <a:p>
            <a:pPr>
              <a:spcBef>
                <a:spcPct val="0"/>
              </a:spcBef>
            </a:pPr>
            <a:endParaRPr lang="en-US" dirty="0" smtClean="0"/>
          </a:p>
          <a:p>
            <a:pPr>
              <a:spcBef>
                <a:spcPct val="0"/>
              </a:spcBef>
            </a:pPr>
            <a:r>
              <a:rPr lang="en-US" dirty="0" smtClean="0"/>
              <a:t>There are nine other adjudicated basins in California with characteristics similar to these three case study basins.  Using the data we obtained from these three case study basins we projected our revenue in all twelve potential markets.</a:t>
            </a:r>
          </a:p>
          <a:p>
            <a:pPr>
              <a:spcBef>
                <a:spcPct val="0"/>
              </a:spcBef>
            </a:pPr>
            <a:endParaRPr lang="en-US" dirty="0" smtClean="0"/>
          </a:p>
          <a:p>
            <a:pPr>
              <a:spcBef>
                <a:spcPct val="0"/>
              </a:spcBef>
            </a:pPr>
            <a:r>
              <a:rPr lang="en-US" dirty="0" smtClean="0"/>
              <a:t>By 2020 we will have implemented the H2O Exchange in all of these basins, as well as consulted and implemented the Exchange in two currently non-adjudicated basins.</a:t>
            </a:r>
          </a:p>
          <a:p>
            <a:pPr>
              <a:spcBef>
                <a:spcPct val="0"/>
              </a:spcBef>
            </a:pPr>
            <a:endParaRPr lang="en-US" dirty="0" smtClean="0"/>
          </a:p>
        </p:txBody>
      </p:sp>
      <p:sp>
        <p:nvSpPr>
          <p:cNvPr id="829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EDE1937-2100-47B5-9AEB-88D0D23F1BF5}" type="slidenum">
              <a:rPr lang="en-US"/>
              <a:pPr fontAlgn="base">
                <a:spcBef>
                  <a:spcPct val="0"/>
                </a:spcBef>
                <a:spcAft>
                  <a:spcPct val="0"/>
                </a:spcAft>
              </a:pPr>
              <a:t>42</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p:cNvSpPr>
          <p:nvPr>
            <p:ph type="sldImg"/>
          </p:nvPr>
        </p:nvSpPr>
        <p:spPr bwMode="auto">
          <a:noFill/>
          <a:ln>
            <a:solidFill>
              <a:srgbClr val="000000"/>
            </a:solidFill>
            <a:miter lim="800000"/>
            <a:headEnd/>
            <a:tailEnd/>
          </a:ln>
        </p:spPr>
      </p:sp>
      <p:sp>
        <p:nvSpPr>
          <p:cNvPr id="921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921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583D262-D264-4C55-BFA1-B7FAE26B2EF8}" type="slidenum">
              <a:rPr lang="en-US"/>
              <a:pPr fontAlgn="base">
                <a:spcBef>
                  <a:spcPct val="0"/>
                </a:spcBef>
                <a:spcAft>
                  <a:spcPct val="0"/>
                </a:spcAft>
              </a:pPr>
              <a:t>43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2/3 of our water is used in the southern half of the state, but 2/3 of the precipitation falls in the northern half of the state.  So, we have the most complex and expensive water storage and distribution system in the world to move water from its source to where it is demanded…</a:t>
            </a:r>
            <a:endParaRPr lang="en-US" dirty="0"/>
          </a:p>
        </p:txBody>
      </p:sp>
      <p:sp>
        <p:nvSpPr>
          <p:cNvPr id="4" name="Slide Number Placeholder 3"/>
          <p:cNvSpPr>
            <a:spLocks noGrp="1"/>
          </p:cNvSpPr>
          <p:nvPr>
            <p:ph type="sldNum" sz="quarter" idx="10"/>
          </p:nvPr>
        </p:nvSpPr>
        <p:spPr/>
        <p:txBody>
          <a:bodyPr/>
          <a:lstStyle/>
          <a:p>
            <a:pPr>
              <a:defRPr/>
            </a:pPr>
            <a:fld id="{2AF1E9F5-B6BE-4799-B952-E25ABF4A690C}" type="slidenum">
              <a:rPr lang="en-US" smtClean="0"/>
              <a:pPr>
                <a:defRPr/>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mn-lt"/>
                <a:ea typeface="+mn-ea"/>
                <a:cs typeface="+mn-cs"/>
              </a:rPr>
              <a:t>shown in this image from National Geographic. This transport has a lot of negative impacts. One example is the movement of water through the strained Sacramento-San Joaquin Delta, which is not an airline but the junction of the Sacramento and San Joaquin rivers near San Francisco.*** The Delta’s natural waterways have been altered to an extreme degree, and the fish populations there have been decimated. Another example is diversions from the Colorado River.*** So much water has been taken from the river that it no longer reaches the ocean. The communities and ecosystems that have lost those river flows have experienced severe water stress. Additionally, the energy and infrastructure needed to move all this water is extremely expensive.</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mn-lt"/>
                <a:ea typeface="+mn-ea"/>
                <a:cs typeface="+mn-cs"/>
              </a:rPr>
              <a:t>So those are our imported water sources. We also have a local water source in groundwater.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dirty="0" smtClean="0">
              <a:solidFill>
                <a:schemeClr val="tx1"/>
              </a:solidFill>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AF1E9F5-B6BE-4799-B952-E25ABF4A690C}" type="slidenum">
              <a:rPr lang="en-US" smtClean="0"/>
              <a:pPr>
                <a:defRPr/>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noFill/>
          <a:ln>
            <a:solidFill>
              <a:srgbClr val="000000"/>
            </a:solidFill>
            <a:miter lim="800000"/>
            <a:headEnd/>
            <a:tailEnd/>
          </a:ln>
        </p:spPr>
      </p:sp>
      <p:sp>
        <p:nvSpPr>
          <p:cNvPr id="25602"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kern="1200" dirty="0" smtClean="0">
                <a:solidFill>
                  <a:schemeClr val="tx1"/>
                </a:solidFill>
                <a:latin typeface="+mn-lt"/>
                <a:ea typeface="+mn-ea"/>
                <a:cs typeface="+mn-cs"/>
              </a:rPr>
              <a:t>GW is water that percolates through the soil and is stored in underground aquifers. These aquifers are generally confined in geographical units by impermeable rock or soil, and these units and the land overlying them are referred to as “</a:t>
            </a:r>
            <a:r>
              <a:rPr lang="en-US" sz="1200" kern="1200" dirty="0" err="1" smtClean="0">
                <a:solidFill>
                  <a:schemeClr val="tx1"/>
                </a:solidFill>
                <a:latin typeface="+mn-lt"/>
                <a:ea typeface="+mn-ea"/>
                <a:cs typeface="+mn-cs"/>
              </a:rPr>
              <a:t>gw</a:t>
            </a:r>
            <a:r>
              <a:rPr lang="en-US" sz="1200" kern="1200" dirty="0" smtClean="0">
                <a:solidFill>
                  <a:schemeClr val="tx1"/>
                </a:solidFill>
                <a:latin typeface="+mn-lt"/>
                <a:ea typeface="+mn-ea"/>
                <a:cs typeface="+mn-cs"/>
              </a:rPr>
              <a:t> basins.” ***GW satisfies about 30% of California’s water needs in average years, and over 40% in drought years. The problem with GW is it is often over-used. California water law basically allows anyone with a well to pump as much groundwater as they want, as long as they put it to “beneficial use. If too much GW is pumped, the aquifer is depleted, and a condition called “GW overdraft” ensues. Overdraft has a host of negative consequences…</a:t>
            </a:r>
            <a:endParaRPr lang="en-US" b="1" dirty="0" smtClean="0"/>
          </a:p>
        </p:txBody>
      </p:sp>
      <p:sp>
        <p:nvSpPr>
          <p:cNvPr id="256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5842999-DFC4-4658-AB24-A73D31288810}" type="slidenum">
              <a:rPr lang="en-US"/>
              <a:pPr fontAlgn="base">
                <a:spcBef>
                  <a:spcPct val="0"/>
                </a:spcBef>
                <a:spcAft>
                  <a:spcPct val="0"/>
                </a:spcAft>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bwMode="auto">
          <a:noFill/>
          <a:ln>
            <a:solidFill>
              <a:srgbClr val="000000"/>
            </a:solidFill>
            <a:miter lim="800000"/>
            <a:headEnd/>
            <a:tailEnd/>
          </a:ln>
        </p:spPr>
      </p:sp>
      <p:sp>
        <p:nvSpPr>
          <p:cNvPr id="27650" name="Notes Placeholder 2"/>
          <p:cNvSpPr>
            <a:spLocks noGrp="1"/>
          </p:cNvSpPr>
          <p:nvPr>
            <p:ph type="body" idx="1"/>
          </p:nvPr>
        </p:nvSpPr>
        <p:spPr bwMode="auto">
          <a:noFill/>
        </p:spPr>
        <p:txBody>
          <a:bodyPr wrap="square" numCol="1" anchor="t" anchorCtr="0" compatLnSpc="1">
            <a:prstTxWarp prst="textNoShape">
              <a:avLst/>
            </a:prstTxWarp>
          </a:bodyPr>
          <a:lstStyle/>
          <a:p>
            <a:pPr defTabSz="912813">
              <a:spcBef>
                <a:spcPct val="0"/>
              </a:spcBef>
            </a:pPr>
            <a:r>
              <a:rPr lang="en-US" sz="1200" kern="1200" dirty="0" smtClean="0">
                <a:solidFill>
                  <a:schemeClr val="tx1"/>
                </a:solidFill>
                <a:latin typeface="+mn-lt"/>
                <a:ea typeface="+mn-ea"/>
                <a:cs typeface="+mn-cs"/>
              </a:rPr>
              <a:t>There’s land subsidence (like this example from the San Joaquin Valley, where the land subsided 9 meters in about 50 years)…</a:t>
            </a:r>
            <a:endParaRPr lang="en-US" b="1" dirty="0" smtClean="0"/>
          </a:p>
        </p:txBody>
      </p:sp>
      <p:sp>
        <p:nvSpPr>
          <p:cNvPr id="276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170FE30-6C44-40E4-BB0D-5565F4A51F2C}" type="slidenum">
              <a:rPr lang="en-US"/>
              <a:pPr fontAlgn="base">
                <a:spcBef>
                  <a:spcPct val="0"/>
                </a:spcBef>
                <a:spcAft>
                  <a:spcPct val="0"/>
                </a:spcAft>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p:spPr>
      </p:sp>
      <p:sp>
        <p:nvSpPr>
          <p:cNvPr id="317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z="1200" kern="1200" dirty="0" smtClean="0">
                <a:solidFill>
                  <a:schemeClr val="tx1"/>
                </a:solidFill>
                <a:latin typeface="+mn-lt"/>
                <a:ea typeface="+mn-ea"/>
                <a:cs typeface="+mn-cs"/>
              </a:rPr>
              <a:t>reduced surface flows (like this dried-up pond)…</a:t>
            </a:r>
            <a:endParaRPr lang="en-US" dirty="0" smtClean="0"/>
          </a:p>
        </p:txBody>
      </p:sp>
      <p:sp>
        <p:nvSpPr>
          <p:cNvPr id="317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1C0BC70-666D-48FD-BCC6-51E1651EFCC0}" type="slidenum">
              <a:rPr lang="en-US"/>
              <a:pPr fontAlgn="base">
                <a:spcBef>
                  <a:spcPct val="0"/>
                </a:spcBef>
                <a:spcAft>
                  <a:spcPct val="0"/>
                </a:spcAft>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p:spPr>
      </p:sp>
      <p:sp>
        <p:nvSpPr>
          <p:cNvPr id="2969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 </a:t>
            </a:r>
            <a:r>
              <a:rPr lang="en-US" sz="1200" kern="1200" dirty="0" smtClean="0">
                <a:solidFill>
                  <a:schemeClr val="tx1"/>
                </a:solidFill>
                <a:latin typeface="+mn-lt"/>
                <a:ea typeface="+mn-ea"/>
                <a:cs typeface="+mn-cs"/>
              </a:rPr>
              <a:t>higher pumping costs for well owners to pump from greater depth…</a:t>
            </a:r>
            <a:endParaRPr lang="en-US" b="1" dirty="0" smtClean="0"/>
          </a:p>
        </p:txBody>
      </p:sp>
      <p:sp>
        <p:nvSpPr>
          <p:cNvPr id="296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0631D6A-2FAB-4B37-A4C6-131AED884690}" type="slidenum">
              <a:rPr lang="en-US"/>
              <a:pPr fontAlgn="base">
                <a:spcBef>
                  <a:spcPct val="0"/>
                </a:spcBef>
                <a:spcAft>
                  <a:spcPct val="0"/>
                </a:spcAft>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8850659E-839C-44B4-8E1B-DA0A1D2ECA15}" type="datetimeFigureOut">
              <a:rPr lang="en-US"/>
              <a:pPr>
                <a:defRPr/>
              </a:pPr>
              <a:t>4/7/2010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5604C6C-C801-4CF7-B17F-6724760A036D}" type="slidenum">
              <a:rPr lang="en-US"/>
              <a:pPr>
                <a:defRPr/>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3386121-76B6-4E49-9D42-9BAE87694931}" type="datetimeFigureOut">
              <a:rPr lang="en-US"/>
              <a:pPr>
                <a:defRPr/>
              </a:pPr>
              <a:t>4/7/2010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7CDDBAD-70BC-43A3-ACAE-4CA7DD2E3064}" type="slidenum">
              <a:rPr lang="en-US"/>
              <a:pPr>
                <a:defRPr/>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45322A6-2769-4B2C-AB12-9C9B193355CC}" type="datetimeFigureOut">
              <a:rPr lang="en-US"/>
              <a:pPr>
                <a:defRPr/>
              </a:pPr>
              <a:t>4/7/2010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FBFFD41-2AAB-4B6A-A246-3A1370884E34}" type="slidenum">
              <a:rPr lang="en-US"/>
              <a:pPr>
                <a:defRPr/>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3387A8C-FE28-4027-A2F2-AB35B4CA6A84}" type="datetimeFigureOut">
              <a:rPr lang="en-US"/>
              <a:pPr>
                <a:defRPr/>
              </a:pPr>
              <a:t>4/7/2010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DC71FBE-4B42-436E-BECD-B36428CC6269}" type="slidenum">
              <a:rPr lang="en-US"/>
              <a:pPr>
                <a:defRPr/>
              </a:pPr>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538C54B-B8E9-4F55-BD3C-DB25CA2C9A3C}" type="datetimeFigureOut">
              <a:rPr lang="en-US"/>
              <a:pPr>
                <a:defRPr/>
              </a:pPr>
              <a:t>4/7/2010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2C7464F-9163-485E-A7B6-884DBE652E86}" type="slidenum">
              <a:rPr lang="en-US"/>
              <a:pPr>
                <a:defRPr/>
              </a:pPr>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2D812E9-869C-4898-B54E-89E26689BD03}" type="datetimeFigureOut">
              <a:rPr lang="en-US"/>
              <a:pPr>
                <a:defRPr/>
              </a:pPr>
              <a:t>4/7/2010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D155FC8-6C82-4617-A37B-6B62657A0869}" type="slidenum">
              <a:rPr lang="en-US"/>
              <a:pPr>
                <a:defRPr/>
              </a:pPr>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BE7D58A-3D87-4D7B-B44F-296292EAE79D}" type="datetimeFigureOut">
              <a:rPr lang="en-US"/>
              <a:pPr>
                <a:defRPr/>
              </a:pPr>
              <a:t>4/7/2010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9DD9AE2-1FDD-4E3E-9791-50B829CB60C2}" type="slidenum">
              <a:rPr lang="en-US"/>
              <a:pPr>
                <a:defRPr/>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561B367-6346-4798-A470-0EF9F3731DF9}" type="datetimeFigureOut">
              <a:rPr lang="en-US"/>
              <a:pPr>
                <a:defRPr/>
              </a:pPr>
              <a:t>4/7/2010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95DAF8A-3BDA-4178-B4C5-179E955C9AC2}" type="slidenum">
              <a:rPr lang="en-US"/>
              <a:pPr>
                <a:defRPr/>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E417179-0763-49A8-93D0-E51C5FE4F33E}" type="datetimeFigureOut">
              <a:rPr lang="en-US"/>
              <a:pPr>
                <a:defRPr/>
              </a:pPr>
              <a:t>4/7/2010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6F63D037-BC7F-4A00-BAE7-9815066880D7}" type="slidenum">
              <a:rPr lang="en-US"/>
              <a:pPr>
                <a:defRPr/>
              </a:pPr>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BEAADF3-E815-4272-BC29-87F5D78425E6}" type="datetimeFigureOut">
              <a:rPr lang="en-US"/>
              <a:pPr>
                <a:defRPr/>
              </a:pPr>
              <a:t>4/7/2010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180C805-0585-48B2-A77E-02FAED6969CF}" type="slidenum">
              <a:rPr lang="en-US"/>
              <a:pPr>
                <a:defRPr/>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71E9489-9751-463C-8BB9-97F9DF0EE0B8}" type="datetimeFigureOut">
              <a:rPr lang="en-US"/>
              <a:pPr>
                <a:defRPr/>
              </a:pPr>
              <a:t>4/7/2010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DDDD96A-537C-4B78-AA4C-731F9EDAEB7A}" type="slidenum">
              <a:rPr lang="en-US"/>
              <a:pPr>
                <a:defRPr/>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1AF16528-9A6B-4FD2-9553-766A186D566C}" type="datetimeFigureOut">
              <a:rPr lang="en-US"/>
              <a:pPr>
                <a:defRPr/>
              </a:pPr>
              <a:t>4/7/2010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5D5D2D5F-3296-4D52-903D-E751BD428F6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ransition/>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1.png"/><Relationship Id="rId7" Type="http://schemas.openxmlformats.org/officeDocument/2006/relationships/diagramQuickStyle" Target="../diagrams/quickStyle1.xm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2.gif"/><Relationship Id="rId9" Type="http://schemas.microsoft.com/office/2007/relationships/diagramDrawing" Target="../diagrams/drawing1.xml"/></Relationships>
</file>

<file path=ppt/slides/_rels/slide17.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notesSlide" Target="../notesSlides/notesSlide17.xml"/><Relationship Id="rId7" Type="http://schemas.openxmlformats.org/officeDocument/2006/relationships/diagramLayout" Target="../diagrams/layout2.xml"/><Relationship Id="rId2" Type="http://schemas.openxmlformats.org/officeDocument/2006/relationships/slideLayout" Target="../slideLayouts/slideLayout1.xml"/><Relationship Id="rId1" Type="http://schemas.openxmlformats.org/officeDocument/2006/relationships/tags" Target="../tags/tag11.xml"/><Relationship Id="rId6" Type="http://schemas.openxmlformats.org/officeDocument/2006/relationships/diagramData" Target="../diagrams/data2.xml"/><Relationship Id="rId11" Type="http://schemas.openxmlformats.org/officeDocument/2006/relationships/image" Target="../media/image30.png"/><Relationship Id="rId5" Type="http://schemas.openxmlformats.org/officeDocument/2006/relationships/image" Target="../media/image21.png"/><Relationship Id="rId10" Type="http://schemas.microsoft.com/office/2007/relationships/diagramDrawing" Target="../diagrams/drawing2.xml"/><Relationship Id="rId4" Type="http://schemas.openxmlformats.org/officeDocument/2006/relationships/image" Target="../media/image29.jpeg"/><Relationship Id="rId9" Type="http://schemas.openxmlformats.org/officeDocument/2006/relationships/diagramColors" Target="../diagrams/colors2.xml"/></Relationships>
</file>

<file path=ppt/slides/_rels/slide18.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image" Target="../media/image27.jpeg"/><Relationship Id="rId7" Type="http://schemas.openxmlformats.org/officeDocument/2006/relationships/diagramLayout" Target="../diagrams/layout3.xml"/><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diagramData" Target="../diagrams/data3.xml"/><Relationship Id="rId5" Type="http://schemas.openxmlformats.org/officeDocument/2006/relationships/image" Target="../media/image31.png"/><Relationship Id="rId10" Type="http://schemas.microsoft.com/office/2007/relationships/diagramDrawing" Target="../diagrams/drawing3.xml"/><Relationship Id="rId4" Type="http://schemas.openxmlformats.org/officeDocument/2006/relationships/image" Target="../media/image21.png"/><Relationship Id="rId9" Type="http://schemas.openxmlformats.org/officeDocument/2006/relationships/diagramColors" Target="../diagrams/colors3.xml"/></Relationships>
</file>

<file path=ppt/slides/_rels/slide19.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notesSlide" Target="../notesSlides/notesSlide19.xml"/><Relationship Id="rId7" Type="http://schemas.openxmlformats.org/officeDocument/2006/relationships/diagramData" Target="../diagrams/data4.xml"/><Relationship Id="rId2" Type="http://schemas.openxmlformats.org/officeDocument/2006/relationships/slideLayout" Target="../slideLayouts/slideLayout1.xml"/><Relationship Id="rId1" Type="http://schemas.openxmlformats.org/officeDocument/2006/relationships/tags" Target="../tags/tag12.xml"/><Relationship Id="rId6" Type="http://schemas.openxmlformats.org/officeDocument/2006/relationships/image" Target="../media/image33.png"/><Relationship Id="rId11" Type="http://schemas.microsoft.com/office/2007/relationships/diagramDrawing" Target="../diagrams/drawing4.xml"/><Relationship Id="rId5" Type="http://schemas.openxmlformats.org/officeDocument/2006/relationships/image" Target="../media/image21.png"/><Relationship Id="rId10" Type="http://schemas.openxmlformats.org/officeDocument/2006/relationships/diagramColors" Target="../diagrams/colors4.xml"/><Relationship Id="rId4" Type="http://schemas.openxmlformats.org/officeDocument/2006/relationships/image" Target="../media/image32.jpeg"/><Relationship Id="rId9" Type="http://schemas.openxmlformats.org/officeDocument/2006/relationships/diagramQuickStyle" Target="../diagrams/quickStyle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chart" Target="../charts/chart4.xml"/></Relationships>
</file>

<file path=ppt/slides/_rels/slide2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chart" Target="../charts/chart14.xml"/><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chart" Target="../charts/chart13.xml"/><Relationship Id="rId5" Type="http://schemas.openxmlformats.org/officeDocument/2006/relationships/chart" Target="../charts/chart12.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34.png"/><Relationship Id="rId5" Type="http://schemas.openxmlformats.org/officeDocument/2006/relationships/chart" Target="../charts/chart16.xml"/><Relationship Id="rId4" Type="http://schemas.openxmlformats.org/officeDocument/2006/relationships/chart" Target="../charts/chart1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chart" Target="../charts/chart17.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chart" Target="../charts/chart18.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15.xml"/><Relationship Id="rId5" Type="http://schemas.openxmlformats.org/officeDocument/2006/relationships/chart" Target="../charts/chart19.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37.png"/><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39.jpeg"/><Relationship Id="rId4" Type="http://schemas.openxmlformats.org/officeDocument/2006/relationships/image" Target="../media/image38.jpeg"/></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4.jpeg"/><Relationship Id="rId5" Type="http://schemas.openxmlformats.org/officeDocument/2006/relationships/image" Target="../media/image7.wmf"/><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chart" Target="../charts/chart20.xml"/></Relationships>
</file>

<file path=ppt/slides/_rels/slide42.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png"/><Relationship Id="rId7" Type="http://schemas.openxmlformats.org/officeDocument/2006/relationships/image" Target="../media/image49.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51.png"/></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chart" Target="../charts/chart22.xml"/><Relationship Id="rId4" Type="http://schemas.openxmlformats.org/officeDocument/2006/relationships/chart" Target="../charts/chart21.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chart" Target="../charts/chart23.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7.xml"/><Relationship Id="rId1" Type="http://schemas.openxmlformats.org/officeDocument/2006/relationships/tags" Target="../tags/tag22.xml"/></Relationships>
</file>

<file path=ppt/slides/_rels/slide4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12.emf"/><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ctrTitle"/>
          </p:nvPr>
        </p:nvSpPr>
        <p:spPr>
          <a:xfrm>
            <a:off x="685800" y="0"/>
            <a:ext cx="7772400" cy="838200"/>
          </a:xfrm>
        </p:spPr>
        <p:txBody>
          <a:bodyPr/>
          <a:lstStyle/>
          <a:p>
            <a:r>
              <a:rPr lang="en-US" b="1" dirty="0" smtClean="0">
                <a:solidFill>
                  <a:schemeClr val="bg1"/>
                </a:solidFill>
              </a:rPr>
              <a:t>P</a:t>
            </a:r>
            <a:r>
              <a:rPr lang="en-US" dirty="0" smtClean="0">
                <a:solidFill>
                  <a:schemeClr val="bg1"/>
                </a:solidFill>
              </a:rPr>
              <a:t>rogressive </a:t>
            </a:r>
            <a:r>
              <a:rPr lang="en-US" b="1" dirty="0" smtClean="0">
                <a:solidFill>
                  <a:schemeClr val="bg1"/>
                </a:solidFill>
              </a:rPr>
              <a:t>W</a:t>
            </a:r>
            <a:r>
              <a:rPr lang="en-US" dirty="0" smtClean="0">
                <a:solidFill>
                  <a:schemeClr val="bg1"/>
                </a:solidFill>
              </a:rPr>
              <a:t>ater </a:t>
            </a:r>
            <a:r>
              <a:rPr lang="en-US" b="1" dirty="0" smtClean="0">
                <a:solidFill>
                  <a:schemeClr val="bg1"/>
                </a:solidFill>
              </a:rPr>
              <a:t>S</a:t>
            </a:r>
            <a:r>
              <a:rPr lang="en-US" dirty="0" smtClean="0">
                <a:solidFill>
                  <a:schemeClr val="bg1"/>
                </a:solidFill>
              </a:rPr>
              <a:t>olutions</a:t>
            </a:r>
          </a:p>
        </p:txBody>
      </p:sp>
      <p:sp>
        <p:nvSpPr>
          <p:cNvPr id="5" name="Title 1"/>
          <p:cNvSpPr txBox="1">
            <a:spLocks/>
          </p:cNvSpPr>
          <p:nvPr/>
        </p:nvSpPr>
        <p:spPr>
          <a:xfrm>
            <a:off x="0" y="533400"/>
            <a:ext cx="9144000" cy="685800"/>
          </a:xfrm>
          <a:prstGeom prst="rect">
            <a:avLst/>
          </a:prstGeom>
        </p:spPr>
        <p:txBody>
          <a:bodyPr anchor="ctr"/>
          <a:lstStyle/>
          <a:p>
            <a:pPr algn="ctr" fontAlgn="auto">
              <a:spcAft>
                <a:spcPts val="0"/>
              </a:spcAft>
              <a:defRPr/>
            </a:pPr>
            <a:r>
              <a:rPr lang="en-US" sz="2400" i="1" dirty="0">
                <a:solidFill>
                  <a:schemeClr val="bg1"/>
                </a:solidFill>
                <a:latin typeface="+mj-lt"/>
                <a:ea typeface="+mj-ea"/>
                <a:cs typeface="+mj-cs"/>
              </a:rPr>
              <a:t>Innovative Market Solutions for </a:t>
            </a:r>
            <a:r>
              <a:rPr lang="en-US" sz="2400" i="1" dirty="0" smtClean="0">
                <a:solidFill>
                  <a:schemeClr val="bg1"/>
                </a:solidFill>
                <a:latin typeface="+mj-lt"/>
                <a:ea typeface="+mj-ea"/>
                <a:cs typeface="+mj-cs"/>
              </a:rPr>
              <a:t>Efficient </a:t>
            </a:r>
            <a:r>
              <a:rPr lang="en-US" sz="2400" i="1" dirty="0">
                <a:solidFill>
                  <a:schemeClr val="bg1"/>
                </a:solidFill>
                <a:latin typeface="+mj-lt"/>
                <a:ea typeface="+mj-ea"/>
                <a:cs typeface="+mj-cs"/>
              </a:rPr>
              <a:t>Groundwater Management</a:t>
            </a:r>
          </a:p>
        </p:txBody>
      </p:sp>
      <p:pic>
        <p:nvPicPr>
          <p:cNvPr id="7" name="Picture 6" descr="DSCN0368.JPG"/>
          <p:cNvPicPr>
            <a:picLocks noChangeAspect="1"/>
          </p:cNvPicPr>
          <p:nvPr/>
        </p:nvPicPr>
        <p:blipFill>
          <a:blip r:embed="rId3" cstate="print"/>
          <a:srcRect t="17777"/>
          <a:stretch>
            <a:fillRect/>
          </a:stretch>
        </p:blipFill>
        <p:spPr>
          <a:xfrm>
            <a:off x="0" y="1219200"/>
            <a:ext cx="9144000" cy="5638800"/>
          </a:xfrm>
          <a:prstGeom prst="rect">
            <a:avLst/>
          </a:prstGeom>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Box 4"/>
          <p:cNvSpPr txBox="1">
            <a:spLocks noChangeArrowheads="1"/>
          </p:cNvSpPr>
          <p:nvPr/>
        </p:nvSpPr>
        <p:spPr bwMode="auto">
          <a:xfrm>
            <a:off x="2209800" y="7086600"/>
            <a:ext cx="5181600" cy="646113"/>
          </a:xfrm>
          <a:prstGeom prst="rect">
            <a:avLst/>
          </a:prstGeom>
          <a:noFill/>
          <a:ln w="9525">
            <a:noFill/>
            <a:miter lim="800000"/>
            <a:headEnd/>
            <a:tailEnd/>
          </a:ln>
        </p:spPr>
        <p:txBody>
          <a:bodyPr>
            <a:spAutoFit/>
          </a:bodyPr>
          <a:lstStyle/>
          <a:p>
            <a:r>
              <a:rPr lang="en-US">
                <a:latin typeface="Calibri" pitchFamily="34" charset="0"/>
              </a:rPr>
              <a:t>http://www.californiagroundwater.org/basinsmap.htm</a:t>
            </a:r>
          </a:p>
        </p:txBody>
      </p:sp>
      <p:pic>
        <p:nvPicPr>
          <p:cNvPr id="24579" name="Picture 2"/>
          <p:cNvPicPr>
            <a:picLocks noChangeAspect="1" noChangeArrowheads="1"/>
          </p:cNvPicPr>
          <p:nvPr/>
        </p:nvPicPr>
        <p:blipFill>
          <a:blip r:embed="rId4" cstate="screen"/>
          <a:srcRect/>
          <a:stretch>
            <a:fillRect/>
          </a:stretch>
        </p:blipFill>
        <p:spPr bwMode="auto">
          <a:xfrm>
            <a:off x="1295400" y="457200"/>
            <a:ext cx="7381875" cy="4267200"/>
          </a:xfrm>
          <a:prstGeom prst="rect">
            <a:avLst/>
          </a:prstGeom>
          <a:noFill/>
          <a:ln w="9525">
            <a:noFill/>
            <a:miter lim="800000"/>
            <a:headEnd/>
            <a:tailEnd/>
          </a:ln>
        </p:spPr>
      </p:pic>
      <p:sp>
        <p:nvSpPr>
          <p:cNvPr id="8" name="Striped Right Arrow 7"/>
          <p:cNvSpPr/>
          <p:nvPr/>
        </p:nvSpPr>
        <p:spPr>
          <a:xfrm rot="10800000">
            <a:off x="4419600" y="3505200"/>
            <a:ext cx="2667000" cy="1524000"/>
          </a:xfrm>
          <a:prstGeom prst="stripedRightArrow">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a:xfrm>
            <a:off x="457200" y="533400"/>
            <a:ext cx="8229600" cy="1143000"/>
          </a:xfrm>
        </p:spPr>
        <p:txBody>
          <a:bodyPr/>
          <a:lstStyle/>
          <a:p>
            <a:r>
              <a:rPr lang="en-US" dirty="0" smtClean="0">
                <a:solidFill>
                  <a:schemeClr val="bg1"/>
                </a:solidFill>
              </a:rPr>
              <a:t>Adjudication</a:t>
            </a:r>
          </a:p>
        </p:txBody>
      </p:sp>
      <p:sp>
        <p:nvSpPr>
          <p:cNvPr id="3" name="Content Placeholder 2"/>
          <p:cNvSpPr>
            <a:spLocks noGrp="1"/>
          </p:cNvSpPr>
          <p:nvPr>
            <p:ph idx="1"/>
          </p:nvPr>
        </p:nvSpPr>
        <p:spPr>
          <a:xfrm>
            <a:off x="914400" y="1600200"/>
            <a:ext cx="7772400" cy="4525963"/>
          </a:xfrm>
        </p:spPr>
        <p:txBody>
          <a:bodyPr rtlCol="0">
            <a:normAutofit/>
          </a:bodyPr>
          <a:lstStyle/>
          <a:p>
            <a:pPr fontAlgn="auto">
              <a:spcAft>
                <a:spcPts val="0"/>
              </a:spcAft>
              <a:buFont typeface="Arial" pitchFamily="34" charset="0"/>
              <a:buChar char="•"/>
              <a:defRPr/>
            </a:pPr>
            <a:r>
              <a:rPr lang="en-US" dirty="0" smtClean="0"/>
              <a:t>Defines individual rights</a:t>
            </a:r>
          </a:p>
          <a:p>
            <a:pPr fontAlgn="auto">
              <a:lnSpc>
                <a:spcPct val="150000"/>
              </a:lnSpc>
              <a:spcAft>
                <a:spcPts val="0"/>
              </a:spcAft>
              <a:buFont typeface="Arial" pitchFamily="34" charset="0"/>
              <a:buNone/>
              <a:defRPr/>
            </a:pPr>
            <a:r>
              <a:rPr lang="en-US" dirty="0" smtClean="0">
                <a:solidFill>
                  <a:schemeClr val="bg1"/>
                </a:solidFill>
              </a:rPr>
              <a:t>Limits groundwater pumping</a:t>
            </a:r>
          </a:p>
          <a:p>
            <a:pPr fontAlgn="auto">
              <a:lnSpc>
                <a:spcPct val="150000"/>
              </a:lnSpc>
              <a:spcAft>
                <a:spcPts val="0"/>
              </a:spcAft>
              <a:buFont typeface="Arial" pitchFamily="34" charset="0"/>
              <a:buNone/>
              <a:defRPr/>
            </a:pPr>
            <a:r>
              <a:rPr lang="en-US" dirty="0" smtClean="0">
                <a:solidFill>
                  <a:schemeClr val="bg1"/>
                </a:solidFill>
              </a:rPr>
              <a:t>Defines individual rights</a:t>
            </a:r>
          </a:p>
          <a:p>
            <a:pPr fontAlgn="auto">
              <a:lnSpc>
                <a:spcPct val="150000"/>
              </a:lnSpc>
              <a:spcAft>
                <a:spcPts val="0"/>
              </a:spcAft>
              <a:buFont typeface="Arial" pitchFamily="34" charset="0"/>
              <a:buNone/>
              <a:defRPr/>
            </a:pPr>
            <a:r>
              <a:rPr lang="en-US" dirty="0" smtClean="0">
                <a:solidFill>
                  <a:schemeClr val="bg1"/>
                </a:solidFill>
              </a:rPr>
              <a:t>Establishes a Watermaster</a:t>
            </a:r>
          </a:p>
          <a:p>
            <a:pPr marL="0" indent="0" fontAlgn="auto">
              <a:spcBef>
                <a:spcPts val="0"/>
              </a:spcBef>
              <a:spcAft>
                <a:spcPts val="0"/>
              </a:spcAft>
              <a:buFont typeface="Arial" pitchFamily="34" charset="0"/>
              <a:buNone/>
              <a:defRPr/>
            </a:pPr>
            <a:endParaRPr lang="en-US" dirty="0" smtClean="0">
              <a:solidFill>
                <a:schemeClr val="bg1"/>
              </a:solidFill>
            </a:endParaRPr>
          </a:p>
          <a:p>
            <a:pPr fontAlgn="auto">
              <a:spcAft>
                <a:spcPts val="0"/>
              </a:spcAft>
              <a:buFont typeface="Arial" pitchFamily="34" charset="0"/>
              <a:buNone/>
              <a:defRPr/>
            </a:pPr>
            <a:endParaRPr lang="en-US" dirty="0"/>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llCal.png"/>
          <p:cNvPicPr>
            <a:picLocks noChangeAspect="1"/>
          </p:cNvPicPr>
          <p:nvPr/>
        </p:nvPicPr>
        <p:blipFill>
          <a:blip r:embed="rId3" cstate="print"/>
          <a:stretch>
            <a:fillRect/>
          </a:stretch>
        </p:blipFill>
        <p:spPr>
          <a:xfrm>
            <a:off x="1828800" y="381000"/>
            <a:ext cx="5532326" cy="6101628"/>
          </a:xfrm>
          <a:prstGeom prst="rect">
            <a:avLst/>
          </a:prstGeom>
          <a:ln w="12700">
            <a:solidFill>
              <a:srgbClr val="00B050"/>
            </a:solidFill>
          </a:ln>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3"/>
          <p:cNvGraphicFramePr>
            <a:graphicFrameLocks/>
          </p:cNvGraphicFramePr>
          <p:nvPr/>
        </p:nvGraphicFramePr>
        <p:xfrm>
          <a:off x="0" y="0"/>
          <a:ext cx="9144000" cy="685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ontent Placeholder 3"/>
          <p:cNvGraphicFramePr>
            <a:graphicFrameLocks/>
          </p:cNvGraphicFramePr>
          <p:nvPr/>
        </p:nvGraphicFramePr>
        <p:xfrm>
          <a:off x="0" y="0"/>
          <a:ext cx="9144000" cy="685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 name="Content Placeholder 3"/>
          <p:cNvGraphicFramePr>
            <a:graphicFrameLocks/>
          </p:cNvGraphicFramePr>
          <p:nvPr/>
        </p:nvGraphicFramePr>
        <p:xfrm>
          <a:off x="0" y="0"/>
          <a:ext cx="9144000" cy="6858000"/>
        </p:xfrm>
        <a:graphic>
          <a:graphicData uri="http://schemas.openxmlformats.org/drawingml/2006/chart">
            <c:chart xmlns:c="http://schemas.openxmlformats.org/drawingml/2006/chart" xmlns:r="http://schemas.openxmlformats.org/officeDocument/2006/relationships" r:id="rId6"/>
          </a:graphicData>
        </a:graphic>
      </p:graphicFrame>
      <p:sp>
        <p:nvSpPr>
          <p:cNvPr id="6" name="Rectangle 5"/>
          <p:cNvSpPr/>
          <p:nvPr/>
        </p:nvSpPr>
        <p:spPr>
          <a:xfrm>
            <a:off x="685800" y="533400"/>
            <a:ext cx="7543800" cy="304800"/>
          </a:xfrm>
          <a:prstGeom prst="rect">
            <a:avLst/>
          </a:prstGeom>
          <a:solidFill>
            <a:schemeClr val="tx1"/>
          </a:solid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i="1" dirty="0" smtClean="0">
                <a:solidFill>
                  <a:schemeClr val="bg1"/>
                </a:solidFill>
              </a:rPr>
              <a:t>Actual example from the Mojave Groundwater Basin, 2007-2008 Water Year</a:t>
            </a:r>
            <a:endParaRPr lang="en-US" i="1" dirty="0">
              <a:solidFill>
                <a:schemeClr val="bg1"/>
              </a:solidFill>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xit" presetSubtype="4" fill="hold" grpId="0" nodeType="withEffect">
                                  <p:stCondLst>
                                    <p:cond delay="0"/>
                                  </p:stCondLst>
                                  <p:childTnLst>
                                    <p:animEffect transition="out" filter="wipe(down)">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Graphic spid="5" grpId="0">
        <p:bldAsOne/>
      </p:bldGraphic>
      <p:bldGraphic spid="4"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3" descr="PWS_Logo_Final_Black"/>
          <p:cNvPicPr>
            <a:picLocks noChangeAspect="1" noChangeArrowheads="1"/>
          </p:cNvPicPr>
          <p:nvPr/>
        </p:nvPicPr>
        <p:blipFill>
          <a:blip r:embed="rId4" cstate="screen"/>
          <a:srcRect/>
          <a:stretch>
            <a:fillRect/>
          </a:stretch>
        </p:blipFill>
        <p:spPr bwMode="auto">
          <a:xfrm>
            <a:off x="5214938" y="3733800"/>
            <a:ext cx="3929062" cy="3124200"/>
          </a:xfrm>
          <a:prstGeom prst="rect">
            <a:avLst/>
          </a:prstGeom>
          <a:noFill/>
          <a:ln w="9525">
            <a:noFill/>
            <a:miter lim="800000"/>
            <a:headEnd/>
            <a:tailEnd/>
          </a:ln>
        </p:spPr>
      </p:pic>
      <p:sp>
        <p:nvSpPr>
          <p:cNvPr id="3" name="Content Placeholder 2"/>
          <p:cNvSpPr>
            <a:spLocks noGrp="1"/>
          </p:cNvSpPr>
          <p:nvPr>
            <p:ph idx="1"/>
          </p:nvPr>
        </p:nvSpPr>
        <p:spPr>
          <a:xfrm>
            <a:off x="914400" y="2819400"/>
            <a:ext cx="7391400" cy="838200"/>
          </a:xfrm>
        </p:spPr>
        <p:txBody>
          <a:bodyPr/>
          <a:lstStyle/>
          <a:p>
            <a:pPr>
              <a:buFont typeface="Arial" charset="0"/>
              <a:buNone/>
            </a:pPr>
            <a:r>
              <a:rPr lang="en-US" sz="4400" dirty="0" smtClean="0">
                <a:solidFill>
                  <a:schemeClr val="bg1"/>
                </a:solidFill>
              </a:rPr>
              <a:t>Opportunity for Improvement!</a:t>
            </a:r>
          </a:p>
        </p:txBody>
      </p:sp>
      <p:sp>
        <p:nvSpPr>
          <p:cNvPr id="5" name="TextBox 4"/>
          <p:cNvSpPr txBox="1">
            <a:spLocks noChangeArrowheads="1"/>
          </p:cNvSpPr>
          <p:nvPr/>
        </p:nvSpPr>
        <p:spPr bwMode="auto">
          <a:xfrm>
            <a:off x="2895600" y="2286000"/>
            <a:ext cx="3429000" cy="584200"/>
          </a:xfrm>
          <a:prstGeom prst="rect">
            <a:avLst/>
          </a:prstGeom>
          <a:noFill/>
          <a:ln w="9525">
            <a:noFill/>
            <a:miter lim="800000"/>
            <a:headEnd/>
            <a:tailEnd/>
          </a:ln>
        </p:spPr>
        <p:txBody>
          <a:bodyPr>
            <a:spAutoFit/>
          </a:bodyPr>
          <a:lstStyle/>
          <a:p>
            <a:r>
              <a:rPr lang="en-US" sz="3200">
                <a:solidFill>
                  <a:schemeClr val="bg1"/>
                </a:solidFill>
                <a:latin typeface="Calibri" pitchFamily="34" charset="0"/>
              </a:rPr>
              <a:t>Lack of information</a:t>
            </a:r>
            <a:endParaRPr lang="en-US" sz="3200">
              <a:latin typeface="Calibri" pitchFamily="34" charset="0"/>
            </a:endParaRPr>
          </a:p>
        </p:txBody>
      </p:sp>
      <p:sp>
        <p:nvSpPr>
          <p:cNvPr id="6" name="TextBox 5"/>
          <p:cNvSpPr txBox="1">
            <a:spLocks noChangeArrowheads="1"/>
          </p:cNvSpPr>
          <p:nvPr/>
        </p:nvSpPr>
        <p:spPr bwMode="auto">
          <a:xfrm>
            <a:off x="3048000" y="2362200"/>
            <a:ext cx="3124200" cy="584200"/>
          </a:xfrm>
          <a:prstGeom prst="rect">
            <a:avLst/>
          </a:prstGeom>
          <a:noFill/>
          <a:ln w="9525">
            <a:noFill/>
            <a:miter lim="800000"/>
            <a:headEnd/>
            <a:tailEnd/>
          </a:ln>
        </p:spPr>
        <p:txBody>
          <a:bodyPr>
            <a:spAutoFit/>
          </a:bodyPr>
          <a:lstStyle/>
          <a:p>
            <a:r>
              <a:rPr lang="en-US" sz="3200">
                <a:solidFill>
                  <a:schemeClr val="bg1"/>
                </a:solidFill>
                <a:latin typeface="Calibri" pitchFamily="34" charset="0"/>
              </a:rPr>
              <a:t>No marketplace</a:t>
            </a:r>
            <a:endParaRPr lang="en-US" sz="3200" b="1">
              <a:solidFill>
                <a:schemeClr val="bg1"/>
              </a:solidFill>
              <a:latin typeface="Calibri" pitchFamily="34" charset="0"/>
            </a:endParaRPr>
          </a:p>
        </p:txBody>
      </p:sp>
      <p:sp>
        <p:nvSpPr>
          <p:cNvPr id="7" name="TextBox 6"/>
          <p:cNvSpPr txBox="1">
            <a:spLocks noChangeArrowheads="1"/>
          </p:cNvSpPr>
          <p:nvPr/>
        </p:nvSpPr>
        <p:spPr bwMode="auto">
          <a:xfrm>
            <a:off x="2895600" y="2362200"/>
            <a:ext cx="3886200" cy="584200"/>
          </a:xfrm>
          <a:prstGeom prst="rect">
            <a:avLst/>
          </a:prstGeom>
          <a:noFill/>
          <a:ln w="9525">
            <a:noFill/>
            <a:miter lim="800000"/>
            <a:headEnd/>
            <a:tailEnd/>
          </a:ln>
        </p:spPr>
        <p:txBody>
          <a:bodyPr>
            <a:spAutoFit/>
          </a:bodyPr>
          <a:lstStyle/>
          <a:p>
            <a:r>
              <a:rPr lang="en-US" sz="3200">
                <a:solidFill>
                  <a:schemeClr val="bg1"/>
                </a:solidFill>
                <a:latin typeface="Calibri" pitchFamily="34" charset="0"/>
              </a:rPr>
              <a:t>High transaction costs</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grpId="0" nodeType="clickEffect">
                                  <p:stCondLst>
                                    <p:cond delay="0"/>
                                  </p:stCondLst>
                                  <p:childTnLst>
                                    <p:animMotion origin="layout" path="M 3.33333E-6 4.95258E-6 L -0.32084 -0.33126 " pathEditMode="relative" rAng="0" ptsTypes="AA">
                                      <p:cBhvr>
                                        <p:cTn id="11" dur="2000" fill="hold"/>
                                        <p:tgtEl>
                                          <p:spTgt spid="5">
                                            <p:txEl>
                                              <p:pRg st="0" end="0"/>
                                            </p:txEl>
                                          </p:spTgt>
                                        </p:tgtEl>
                                        <p:attrNameLst>
                                          <p:attrName>ppt_x</p:attrName>
                                          <p:attrName>ppt_y</p:attrName>
                                        </p:attrNameLst>
                                      </p:cBhvr>
                                      <p:rCtr x="-160" y="-166"/>
                                    </p:animMotion>
                                  </p:childTnLst>
                                </p:cTn>
                              </p:par>
                            </p:childTnLst>
                          </p:cTn>
                        </p:par>
                        <p:par>
                          <p:cTn id="12" fill="hold">
                            <p:stCondLst>
                              <p:cond delay="2000"/>
                            </p:stCondLst>
                            <p:childTnLst>
                              <p:par>
                                <p:cTn id="13" presetID="9" presetClass="emph" presetSubtype="0" grpId="1" nodeType="afterEffect">
                                  <p:stCondLst>
                                    <p:cond delay="0"/>
                                  </p:stCondLst>
                                  <p:childTnLst>
                                    <p:set>
                                      <p:cBhvr rctx="PPT">
                                        <p:cTn id="14" dur="indefinite"/>
                                        <p:tgtEl>
                                          <p:spTgt spid="5">
                                            <p:txEl>
                                              <p:pRg st="0" end="0"/>
                                            </p:txEl>
                                          </p:spTgt>
                                        </p:tgtEl>
                                        <p:attrNameLst>
                                          <p:attrName>style.opacity</p:attrName>
                                        </p:attrNameLst>
                                      </p:cBhvr>
                                      <p:to>
                                        <p:strVal val="0.5"/>
                                      </p:to>
                                    </p:set>
                                    <p:animEffect filter="image" prLst="opacity: 0.5">
                                      <p:cBhvr rctx="IE">
                                        <p:cTn id="15" dur="indefinite"/>
                                        <p:tgtEl>
                                          <p:spTgt spid="5">
                                            <p:txEl>
                                              <p:pRg st="0" end="0"/>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accel="50000" decel="50000" fill="hold" grpId="1" nodeType="clickEffect">
                                  <p:stCondLst>
                                    <p:cond delay="0"/>
                                  </p:stCondLst>
                                  <p:childTnLst>
                                    <p:animMotion origin="layout" path="M 3.33333E-6 1.55216E-6 L -0.3375 -0.25353 " pathEditMode="relative" rAng="0" ptsTypes="AA">
                                      <p:cBhvr>
                                        <p:cTn id="23" dur="2000" fill="hold"/>
                                        <p:tgtEl>
                                          <p:spTgt spid="6"/>
                                        </p:tgtEl>
                                        <p:attrNameLst>
                                          <p:attrName>ppt_x</p:attrName>
                                          <p:attrName>ppt_y</p:attrName>
                                        </p:attrNameLst>
                                      </p:cBhvr>
                                      <p:rCtr x="-169" y="-127"/>
                                    </p:animMotion>
                                  </p:childTnLst>
                                </p:cTn>
                              </p:par>
                            </p:childTnLst>
                          </p:cTn>
                        </p:par>
                        <p:par>
                          <p:cTn id="24" fill="hold">
                            <p:stCondLst>
                              <p:cond delay="2000"/>
                            </p:stCondLst>
                            <p:childTnLst>
                              <p:par>
                                <p:cTn id="25" presetID="9" presetClass="emph" presetSubtype="0" grpId="2" nodeType="afterEffect">
                                  <p:stCondLst>
                                    <p:cond delay="0"/>
                                  </p:stCondLst>
                                  <p:childTnLst>
                                    <p:set>
                                      <p:cBhvr rctx="PPT">
                                        <p:cTn id="26" dur="indefinite"/>
                                        <p:tgtEl>
                                          <p:spTgt spid="6"/>
                                        </p:tgtEl>
                                        <p:attrNameLst>
                                          <p:attrName>style.opacity</p:attrName>
                                        </p:attrNameLst>
                                      </p:cBhvr>
                                      <p:to>
                                        <p:strVal val="0.5"/>
                                      </p:to>
                                    </p:set>
                                    <p:animEffect filter="image" prLst="opacity: 0.5">
                                      <p:cBhvr rctx="IE">
                                        <p:cTn id="27" dur="indefinite"/>
                                        <p:tgtEl>
                                          <p:spTgt spid="6"/>
                                        </p:tgtEl>
                                      </p:cBhvr>
                                    </p:animEffect>
                                  </p:childTnLst>
                                </p:cTn>
                              </p:par>
                            </p:childTnLst>
                          </p:cTn>
                        </p:par>
                        <p:par>
                          <p:cTn id="28" fill="hold">
                            <p:stCondLst>
                              <p:cond delay="2000"/>
                            </p:stCondLst>
                            <p:childTnLst>
                              <p:par>
                                <p:cTn id="29" presetID="10" presetClass="entr" presetSubtype="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0" presetClass="path" presetSubtype="0" accel="50000" decel="50000" fill="hold" grpId="1" nodeType="clickEffect">
                                  <p:stCondLst>
                                    <p:cond delay="0"/>
                                  </p:stCondLst>
                                  <p:childTnLst>
                                    <p:animMotion origin="layout" path="M 3.33333E-6 1.55216E-6 L -0.32084 -0.1536 " pathEditMode="relative" rAng="0" ptsTypes="AA">
                                      <p:cBhvr>
                                        <p:cTn id="35" dur="2000" fill="hold"/>
                                        <p:tgtEl>
                                          <p:spTgt spid="7"/>
                                        </p:tgtEl>
                                        <p:attrNameLst>
                                          <p:attrName>ppt_x</p:attrName>
                                          <p:attrName>ppt_y</p:attrName>
                                        </p:attrNameLst>
                                      </p:cBhvr>
                                      <p:rCtr x="-160" y="-77"/>
                                    </p:animMotion>
                                  </p:childTnLst>
                                </p:cTn>
                              </p:par>
                            </p:childTnLst>
                          </p:cTn>
                        </p:par>
                        <p:par>
                          <p:cTn id="36" fill="hold">
                            <p:stCondLst>
                              <p:cond delay="2000"/>
                            </p:stCondLst>
                            <p:childTnLst>
                              <p:par>
                                <p:cTn id="37" presetID="9" presetClass="emph" presetSubtype="0" grpId="2" nodeType="afterEffect">
                                  <p:stCondLst>
                                    <p:cond delay="0"/>
                                  </p:stCondLst>
                                  <p:childTnLst>
                                    <p:set>
                                      <p:cBhvr rctx="PPT">
                                        <p:cTn id="38" dur="indefinite"/>
                                        <p:tgtEl>
                                          <p:spTgt spid="7"/>
                                        </p:tgtEl>
                                        <p:attrNameLst>
                                          <p:attrName>style.opacity</p:attrName>
                                        </p:attrNameLst>
                                      </p:cBhvr>
                                      <p:to>
                                        <p:strVal val="0.5"/>
                                      </p:to>
                                    </p:set>
                                    <p:animEffect filter="image" prLst="opacity: 0.5">
                                      <p:cBhvr rctx="IE">
                                        <p:cTn id="39" dur="indefinite"/>
                                        <p:tgtEl>
                                          <p:spTgt spid="7"/>
                                        </p:tgtEl>
                                      </p:cBhvr>
                                    </p:animEffect>
                                  </p:childTnLst>
                                </p:cTn>
                              </p:par>
                            </p:childTnLst>
                          </p:cTn>
                        </p:par>
                        <p:par>
                          <p:cTn id="40" fill="hold">
                            <p:stCondLst>
                              <p:cond delay="2000"/>
                            </p:stCondLst>
                            <p:childTnLst>
                              <p:par>
                                <p:cTn id="41" presetID="10" presetClass="entr" presetSubtype="0" fill="hold" grpId="0" nodeType="afterEffect">
                                  <p:stCondLst>
                                    <p:cond delay="0"/>
                                  </p:stCondLst>
                                  <p:childTnLst>
                                    <p:set>
                                      <p:cBhvr>
                                        <p:cTn id="42" dur="1" fill="hold">
                                          <p:stCondLst>
                                            <p:cond delay="0"/>
                                          </p:stCondLst>
                                        </p:cTn>
                                        <p:tgtEl>
                                          <p:spTgt spid="3">
                                            <p:txEl>
                                              <p:pRg st="0" end="0"/>
                                            </p:txEl>
                                          </p:spTgt>
                                        </p:tgtEl>
                                        <p:attrNameLst>
                                          <p:attrName>style.visibility</p:attrName>
                                        </p:attrNameLst>
                                      </p:cBhvr>
                                      <p:to>
                                        <p:strVal val="visible"/>
                                      </p:to>
                                    </p:set>
                                    <p:animEffect transition="in" filter="fade">
                                      <p:cBhvr>
                                        <p:cTn id="43" dur="500"/>
                                        <p:tgtEl>
                                          <p:spTgt spid="3">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36865"/>
                                        </p:tgtEl>
                                        <p:attrNameLst>
                                          <p:attrName>style.visibility</p:attrName>
                                        </p:attrNameLst>
                                      </p:cBhvr>
                                      <p:to>
                                        <p:strVal val="visible"/>
                                      </p:to>
                                    </p:set>
                                    <p:anim calcmode="lin" valueType="num">
                                      <p:cBhvr additive="base">
                                        <p:cTn id="48" dur="1000" fill="hold"/>
                                        <p:tgtEl>
                                          <p:spTgt spid="36865"/>
                                        </p:tgtEl>
                                        <p:attrNameLst>
                                          <p:attrName>ppt_x</p:attrName>
                                        </p:attrNameLst>
                                      </p:cBhvr>
                                      <p:tavLst>
                                        <p:tav tm="0">
                                          <p:val>
                                            <p:strVal val="#ppt_x"/>
                                          </p:val>
                                        </p:tav>
                                        <p:tav tm="100000">
                                          <p:val>
                                            <p:strVal val="#ppt_x"/>
                                          </p:val>
                                        </p:tav>
                                      </p:tavLst>
                                    </p:anim>
                                    <p:anim calcmode="lin" valueType="num">
                                      <p:cBhvr additive="base">
                                        <p:cTn id="49" dur="1000" fill="hold"/>
                                        <p:tgtEl>
                                          <p:spTgt spid="368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allAtOnce"/>
      <p:bldP spid="5" grpId="1" build="allAtOnce"/>
      <p:bldP spid="6" grpId="0"/>
      <p:bldP spid="6" grpId="1"/>
      <p:bldP spid="6" grpId="2"/>
      <p:bldP spid="7" grpId="0"/>
      <p:bldP spid="7" grpId="1"/>
      <p:bldP spid="7" grpId="2"/>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1143000" y="3733800"/>
            <a:ext cx="6858000" cy="3354765"/>
            <a:chOff x="1143000" y="3733800"/>
            <a:chExt cx="6858000" cy="3354765"/>
          </a:xfrm>
        </p:grpSpPr>
        <p:sp>
          <p:nvSpPr>
            <p:cNvPr id="31" name="Bent Arrow 30"/>
            <p:cNvSpPr/>
            <p:nvPr/>
          </p:nvSpPr>
          <p:spPr>
            <a:xfrm rot="10800000">
              <a:off x="5715000" y="4876800"/>
              <a:ext cx="2286000" cy="1676400"/>
            </a:xfrm>
            <a:prstGeom prst="bentArrow">
              <a:avLst>
                <a:gd name="adj1" fmla="val 25000"/>
                <a:gd name="adj2" fmla="val 25000"/>
                <a:gd name="adj3" fmla="val 25000"/>
                <a:gd name="adj4" fmla="val 82828"/>
              </a:avLst>
            </a:prstGeom>
            <a:ln>
              <a:solidFill>
                <a:srgbClr val="0070C0"/>
              </a:solidFill>
            </a:ln>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endParaRPr lang="en-US" dirty="0">
                <a:ln w="18415" cmpd="sng">
                  <a:solidFill>
                    <a:srgbClr val="0070C0"/>
                  </a:solidFill>
                  <a:prstDash val="solid"/>
                </a:ln>
                <a:solidFill>
                  <a:srgbClr val="FFFFFF"/>
                </a:solidFill>
                <a:effectLst>
                  <a:outerShdw blurRad="63500" dir="3600000" algn="tl" rotWithShape="0">
                    <a:srgbClr val="000000">
                      <a:alpha val="70000"/>
                    </a:srgbClr>
                  </a:outerShdw>
                </a:effectLst>
              </a:endParaRPr>
            </a:p>
          </p:txBody>
        </p:sp>
        <p:sp>
          <p:nvSpPr>
            <p:cNvPr id="26" name="Bent Arrow 25"/>
            <p:cNvSpPr/>
            <p:nvPr/>
          </p:nvSpPr>
          <p:spPr>
            <a:xfrm flipV="1">
              <a:off x="1143000" y="4876800"/>
              <a:ext cx="2286000" cy="1752600"/>
            </a:xfrm>
            <a:prstGeom prst="bentArrow">
              <a:avLst>
                <a:gd name="adj1" fmla="val 25000"/>
                <a:gd name="adj2" fmla="val 25000"/>
                <a:gd name="adj3" fmla="val 25000"/>
                <a:gd name="adj4" fmla="val 82828"/>
              </a:avLst>
            </a:prstGeom>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grpSp>
          <p:nvGrpSpPr>
            <p:cNvPr id="29" name="Group 28"/>
            <p:cNvGrpSpPr/>
            <p:nvPr/>
          </p:nvGrpSpPr>
          <p:grpSpPr>
            <a:xfrm>
              <a:off x="2971800" y="3733800"/>
              <a:ext cx="3122341" cy="3354765"/>
              <a:chOff x="2971800" y="3733800"/>
              <a:chExt cx="3122341" cy="3354765"/>
            </a:xfrm>
          </p:grpSpPr>
          <p:sp>
            <p:nvSpPr>
              <p:cNvPr id="20" name="Rounded Rectangle 19"/>
              <p:cNvSpPr/>
              <p:nvPr/>
            </p:nvSpPr>
            <p:spPr>
              <a:xfrm>
                <a:off x="3429000" y="3733800"/>
                <a:ext cx="2286001" cy="2971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800" b="1" dirty="0">
                  <a:solidFill>
                    <a:schemeClr val="tx1"/>
                  </a:solidFill>
                  <a:effectLst>
                    <a:outerShdw blurRad="38100" dist="38100" dir="2700000" algn="tl">
                      <a:srgbClr val="000000">
                        <a:alpha val="43137"/>
                      </a:srgbClr>
                    </a:outerShdw>
                  </a:effectLst>
                </a:endParaRPr>
              </a:p>
            </p:txBody>
          </p:sp>
          <p:sp>
            <p:nvSpPr>
              <p:cNvPr id="24" name="TextBox 23"/>
              <p:cNvSpPr txBox="1"/>
              <p:nvPr/>
            </p:nvSpPr>
            <p:spPr>
              <a:xfrm>
                <a:off x="2971800" y="3733800"/>
                <a:ext cx="3122341" cy="3354765"/>
              </a:xfrm>
              <a:prstGeom prst="rect">
                <a:avLst/>
              </a:prstGeom>
              <a:noFill/>
            </p:spPr>
            <p:txBody>
              <a:bodyPr wrap="square">
                <a:spAutoFit/>
              </a:bodyPr>
              <a:lstStyle/>
              <a:p>
                <a:pPr algn="ctr" fontAlgn="auto">
                  <a:spcBef>
                    <a:spcPts val="0"/>
                  </a:spcBef>
                  <a:spcAft>
                    <a:spcPts val="0"/>
                  </a:spcAft>
                  <a:defRPr/>
                </a:pPr>
                <a:r>
                  <a:rPr lang="en-US" sz="2400" b="1" cap="small" dirty="0">
                    <a:solidFill>
                      <a:srgbClr val="0070C0"/>
                    </a:solidFill>
                    <a:effectLst>
                      <a:outerShdw blurRad="38100" dist="38100" dir="2700000" algn="tl">
                        <a:srgbClr val="000000">
                          <a:alpha val="43137"/>
                        </a:srgbClr>
                      </a:outerShdw>
                    </a:effectLst>
                    <a:latin typeface="+mn-lt"/>
                  </a:rPr>
                  <a:t>Better </a:t>
                </a:r>
                <a:endParaRPr lang="en-US" sz="2400" b="1" cap="small" dirty="0" smtClean="0">
                  <a:solidFill>
                    <a:srgbClr val="0070C0"/>
                  </a:solidFill>
                  <a:effectLst>
                    <a:outerShdw blurRad="38100" dist="38100" dir="2700000" algn="tl">
                      <a:srgbClr val="000000">
                        <a:alpha val="43137"/>
                      </a:srgbClr>
                    </a:outerShdw>
                  </a:effectLst>
                  <a:latin typeface="+mn-lt"/>
                </a:endParaRPr>
              </a:p>
              <a:p>
                <a:pPr algn="ctr" fontAlgn="auto">
                  <a:spcBef>
                    <a:spcPts val="0"/>
                  </a:spcBef>
                  <a:spcAft>
                    <a:spcPts val="0"/>
                  </a:spcAft>
                  <a:defRPr/>
                </a:pPr>
                <a:r>
                  <a:rPr lang="en-US" sz="2400" b="1" cap="small" dirty="0" smtClean="0">
                    <a:solidFill>
                      <a:srgbClr val="0070C0"/>
                    </a:solidFill>
                    <a:effectLst>
                      <a:outerShdw blurRad="38100" dist="38100" dir="2700000" algn="tl">
                        <a:srgbClr val="000000">
                          <a:alpha val="43137"/>
                        </a:srgbClr>
                      </a:outerShdw>
                    </a:effectLst>
                    <a:latin typeface="+mn-lt"/>
                  </a:rPr>
                  <a:t>Groundwater </a:t>
                </a:r>
                <a:r>
                  <a:rPr lang="en-US" sz="2400" b="1" cap="small" dirty="0">
                    <a:solidFill>
                      <a:srgbClr val="0070C0"/>
                    </a:solidFill>
                    <a:effectLst>
                      <a:outerShdw blurRad="38100" dist="38100" dir="2700000" algn="tl">
                        <a:srgbClr val="000000">
                          <a:alpha val="43137"/>
                        </a:srgbClr>
                      </a:outerShdw>
                    </a:effectLst>
                    <a:latin typeface="+mn-lt"/>
                  </a:rPr>
                  <a:t>Management</a:t>
                </a:r>
              </a:p>
              <a:p>
                <a:pPr algn="ctr" fontAlgn="auto">
                  <a:spcBef>
                    <a:spcPts val="0"/>
                  </a:spcBef>
                  <a:spcAft>
                    <a:spcPts val="0"/>
                  </a:spcAft>
                  <a:buFont typeface="Arial" pitchFamily="34" charset="0"/>
                  <a:buChar char="•"/>
                  <a:defRPr/>
                </a:pPr>
                <a:endParaRPr lang="en-US" sz="1000" b="1" cap="small" dirty="0">
                  <a:effectLst>
                    <a:outerShdw blurRad="38100" dist="38100" dir="2700000" algn="tl">
                      <a:srgbClr val="000000">
                        <a:alpha val="43137"/>
                      </a:srgbClr>
                    </a:outerShdw>
                  </a:effectLst>
                  <a:latin typeface="+mn-lt"/>
                </a:endParaRPr>
              </a:p>
              <a:p>
                <a:pPr algn="ctr" fontAlgn="auto">
                  <a:spcBef>
                    <a:spcPts val="0"/>
                  </a:spcBef>
                  <a:spcAft>
                    <a:spcPts val="0"/>
                  </a:spcAft>
                  <a:defRPr/>
                </a:pPr>
                <a:r>
                  <a:rPr lang="en-US" sz="2400" b="1" cap="small" dirty="0" smtClean="0">
                    <a:solidFill>
                      <a:srgbClr val="00B050"/>
                    </a:solidFill>
                    <a:effectLst>
                      <a:outerShdw blurRad="38100" dist="38100" dir="2700000" algn="tl">
                        <a:srgbClr val="000000">
                          <a:alpha val="43137"/>
                        </a:srgbClr>
                      </a:outerShdw>
                    </a:effectLst>
                    <a:latin typeface="+mn-lt"/>
                  </a:rPr>
                  <a:t>Reduced </a:t>
                </a:r>
              </a:p>
              <a:p>
                <a:pPr algn="ctr" fontAlgn="auto">
                  <a:spcBef>
                    <a:spcPts val="0"/>
                  </a:spcBef>
                  <a:spcAft>
                    <a:spcPts val="0"/>
                  </a:spcAft>
                  <a:defRPr/>
                </a:pPr>
                <a:r>
                  <a:rPr lang="en-US" sz="2400" b="1" cap="small" dirty="0" smtClean="0">
                    <a:solidFill>
                      <a:srgbClr val="00B050"/>
                    </a:solidFill>
                    <a:effectLst>
                      <a:outerShdw blurRad="38100" dist="38100" dir="2700000" algn="tl">
                        <a:srgbClr val="000000">
                          <a:alpha val="43137"/>
                        </a:srgbClr>
                      </a:outerShdw>
                    </a:effectLst>
                    <a:latin typeface="+mn-lt"/>
                  </a:rPr>
                  <a:t>Environmental </a:t>
                </a:r>
              </a:p>
              <a:p>
                <a:pPr algn="ctr" fontAlgn="auto">
                  <a:spcBef>
                    <a:spcPts val="0"/>
                  </a:spcBef>
                  <a:spcAft>
                    <a:spcPts val="0"/>
                  </a:spcAft>
                  <a:defRPr/>
                </a:pPr>
                <a:r>
                  <a:rPr lang="en-US" sz="2400" b="1" cap="small" dirty="0" smtClean="0">
                    <a:solidFill>
                      <a:srgbClr val="00B050"/>
                    </a:solidFill>
                    <a:effectLst>
                      <a:outerShdw blurRad="38100" dist="38100" dir="2700000" algn="tl">
                        <a:srgbClr val="000000">
                          <a:alpha val="43137"/>
                        </a:srgbClr>
                      </a:outerShdw>
                    </a:effectLst>
                    <a:latin typeface="+mn-lt"/>
                  </a:rPr>
                  <a:t>Impact </a:t>
                </a:r>
                <a:endParaRPr lang="en-US" sz="2400" b="1" cap="small" dirty="0">
                  <a:solidFill>
                    <a:srgbClr val="00B050"/>
                  </a:solidFill>
                  <a:effectLst>
                    <a:outerShdw blurRad="38100" dist="38100" dir="2700000" algn="tl">
                      <a:srgbClr val="000000">
                        <a:alpha val="43137"/>
                      </a:srgbClr>
                    </a:outerShdw>
                  </a:effectLst>
                  <a:latin typeface="+mn-lt"/>
                </a:endParaRPr>
              </a:p>
              <a:p>
                <a:pPr algn="ctr" fontAlgn="auto">
                  <a:spcBef>
                    <a:spcPts val="0"/>
                  </a:spcBef>
                  <a:spcAft>
                    <a:spcPts val="0"/>
                  </a:spcAft>
                  <a:defRPr/>
                </a:pPr>
                <a:endParaRPr lang="en-US" sz="1000" b="1" cap="small" dirty="0">
                  <a:effectLst>
                    <a:outerShdw blurRad="38100" dist="38100" dir="2700000" algn="tl">
                      <a:srgbClr val="000000">
                        <a:alpha val="43137"/>
                      </a:srgbClr>
                    </a:outerShdw>
                  </a:effectLst>
                  <a:latin typeface="+mn-lt"/>
                </a:endParaRPr>
              </a:p>
              <a:p>
                <a:pPr algn="ctr" fontAlgn="auto">
                  <a:spcBef>
                    <a:spcPts val="0"/>
                  </a:spcBef>
                  <a:spcAft>
                    <a:spcPts val="0"/>
                  </a:spcAft>
                  <a:defRPr/>
                </a:pPr>
                <a:r>
                  <a:rPr lang="en-US" sz="2400" b="1" cap="small" dirty="0">
                    <a:effectLst>
                      <a:outerShdw blurRad="38100" dist="38100" dir="2700000" algn="tl">
                        <a:srgbClr val="000000">
                          <a:alpha val="43137"/>
                        </a:srgbClr>
                      </a:outerShdw>
                    </a:effectLst>
                    <a:latin typeface="+mn-lt"/>
                  </a:rPr>
                  <a:t> Profits</a:t>
                </a:r>
              </a:p>
              <a:p>
                <a:pPr fontAlgn="auto">
                  <a:spcBef>
                    <a:spcPts val="0"/>
                  </a:spcBef>
                  <a:spcAft>
                    <a:spcPts val="0"/>
                  </a:spcAft>
                  <a:defRPr/>
                </a:pPr>
                <a:endParaRPr lang="en-US" sz="2400" dirty="0">
                  <a:latin typeface="+mn-lt"/>
                </a:endParaRPr>
              </a:p>
            </p:txBody>
          </p:sp>
        </p:grpSp>
      </p:grpSp>
      <p:grpSp>
        <p:nvGrpSpPr>
          <p:cNvPr id="16399" name="Group 21"/>
          <p:cNvGrpSpPr>
            <a:grpSpLocks/>
          </p:cNvGrpSpPr>
          <p:nvPr/>
        </p:nvGrpSpPr>
        <p:grpSpPr bwMode="auto">
          <a:xfrm>
            <a:off x="3505200" y="152400"/>
            <a:ext cx="2133600" cy="2895600"/>
            <a:chOff x="3962400" y="2362200"/>
            <a:chExt cx="2133600" cy="2895600"/>
          </a:xfrm>
        </p:grpSpPr>
        <p:sp>
          <p:nvSpPr>
            <p:cNvPr id="23" name="Rounded Rectangle 22"/>
            <p:cNvSpPr/>
            <p:nvPr/>
          </p:nvSpPr>
          <p:spPr>
            <a:xfrm>
              <a:off x="3962400" y="2362200"/>
              <a:ext cx="2133600" cy="2895600"/>
            </a:xfrm>
            <a:prstGeom prst="roundRect">
              <a:avLst/>
            </a:prstGeom>
            <a:ln/>
          </p:spPr>
          <p:style>
            <a:lnRef idx="2">
              <a:schemeClr val="accent5"/>
            </a:lnRef>
            <a:fillRef idx="1">
              <a:schemeClr val="lt1"/>
            </a:fillRef>
            <a:effectRef idx="0">
              <a:schemeClr val="accent5"/>
            </a:effectRef>
            <a:fontRef idx="minor">
              <a:schemeClr val="dk1"/>
            </a:fontRef>
          </p:style>
          <p:txBody>
            <a:bodyPr anchor="ctr"/>
            <a:lstStyle/>
            <a:p>
              <a:pPr algn="ctr" fontAlgn="auto">
                <a:spcBef>
                  <a:spcPts val="0"/>
                </a:spcBef>
                <a:spcAft>
                  <a:spcPts val="0"/>
                </a:spcAft>
                <a:defRPr/>
              </a:pPr>
              <a:endParaRPr lang="en-US"/>
            </a:p>
          </p:txBody>
        </p:sp>
        <p:pic>
          <p:nvPicPr>
            <p:cNvPr id="16412" name="Picture 25" descr="PWS_Logo_Final_01.png"/>
            <p:cNvPicPr>
              <a:picLocks noChangeAspect="1"/>
            </p:cNvPicPr>
            <p:nvPr/>
          </p:nvPicPr>
          <p:blipFill>
            <a:blip r:embed="rId4" cstate="screen"/>
            <a:srcRect/>
            <a:stretch>
              <a:fillRect/>
            </a:stretch>
          </p:blipFill>
          <p:spPr bwMode="auto">
            <a:xfrm>
              <a:off x="4139270" y="2514600"/>
              <a:ext cx="1728130" cy="2514600"/>
            </a:xfrm>
            <a:prstGeom prst="rect">
              <a:avLst/>
            </a:prstGeom>
            <a:noFill/>
            <a:ln w="9525">
              <a:noFill/>
              <a:miter lim="800000"/>
              <a:headEnd/>
              <a:tailEnd/>
            </a:ln>
          </p:spPr>
        </p:pic>
      </p:grpSp>
      <p:grpSp>
        <p:nvGrpSpPr>
          <p:cNvPr id="28" name="Group 27"/>
          <p:cNvGrpSpPr/>
          <p:nvPr/>
        </p:nvGrpSpPr>
        <p:grpSpPr>
          <a:xfrm>
            <a:off x="5638800" y="685800"/>
            <a:ext cx="3200400" cy="4419600"/>
            <a:chOff x="5638800" y="685800"/>
            <a:chExt cx="3200400" cy="4419600"/>
          </a:xfrm>
        </p:grpSpPr>
        <p:sp>
          <p:nvSpPr>
            <p:cNvPr id="37" name="Bent Arrow 36"/>
            <p:cNvSpPr/>
            <p:nvPr/>
          </p:nvSpPr>
          <p:spPr>
            <a:xfrm rot="5400000">
              <a:off x="6134100" y="190500"/>
              <a:ext cx="1524000" cy="2514600"/>
            </a:xfrm>
            <a:prstGeom prst="bentArrow">
              <a:avLst>
                <a:gd name="adj1" fmla="val 25000"/>
                <a:gd name="adj2" fmla="val 25000"/>
                <a:gd name="adj3" fmla="val 25000"/>
                <a:gd name="adj4" fmla="val 82828"/>
              </a:avLst>
            </a:prstGeom>
            <a:ln>
              <a:solidFill>
                <a:srgbClr val="0070C0"/>
              </a:solidFill>
            </a:ln>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endParaRPr lang="en-US" dirty="0">
                <a:ln w="18415" cmpd="sng">
                  <a:solidFill>
                    <a:srgbClr val="0070C0"/>
                  </a:solidFill>
                  <a:prstDash val="solid"/>
                </a:ln>
                <a:solidFill>
                  <a:srgbClr val="FFFFFF"/>
                </a:solidFill>
                <a:effectLst>
                  <a:outerShdw blurRad="63500" dir="3600000" algn="tl" rotWithShape="0">
                    <a:srgbClr val="000000">
                      <a:alpha val="70000"/>
                    </a:srgbClr>
                  </a:outerShdw>
                </a:effectLst>
              </a:endParaRPr>
            </a:p>
          </p:txBody>
        </p:sp>
        <p:grpSp>
          <p:nvGrpSpPr>
            <p:cNvPr id="4" name="Group 24"/>
            <p:cNvGrpSpPr>
              <a:grpSpLocks/>
            </p:cNvGrpSpPr>
            <p:nvPr/>
          </p:nvGrpSpPr>
          <p:grpSpPr bwMode="auto">
            <a:xfrm>
              <a:off x="6705600" y="2209800"/>
              <a:ext cx="2133600" cy="2895600"/>
              <a:chOff x="3733800" y="3657600"/>
              <a:chExt cx="2133600" cy="2895600"/>
            </a:xfrm>
          </p:grpSpPr>
          <p:sp>
            <p:nvSpPr>
              <p:cNvPr id="34" name="Rounded Rectangle 33"/>
              <p:cNvSpPr/>
              <p:nvPr/>
            </p:nvSpPr>
            <p:spPr>
              <a:xfrm>
                <a:off x="3733800" y="3657600"/>
                <a:ext cx="2133600" cy="2895600"/>
              </a:xfrm>
              <a:prstGeom prst="roundRect">
                <a:avLst/>
              </a:prstGeom>
              <a:ln/>
            </p:spPr>
            <p:style>
              <a:lnRef idx="2">
                <a:schemeClr val="accent5"/>
              </a:lnRef>
              <a:fillRef idx="1">
                <a:schemeClr val="lt1"/>
              </a:fillRef>
              <a:effectRef idx="0">
                <a:schemeClr val="accent5"/>
              </a:effectRef>
              <a:fontRef idx="minor">
                <a:schemeClr val="dk1"/>
              </a:fontRef>
            </p:style>
            <p:txBody>
              <a:bodyPr anchor="ctr"/>
              <a:lstStyle/>
              <a:p>
                <a:pPr algn="ctr" fontAlgn="auto">
                  <a:spcBef>
                    <a:spcPts val="0"/>
                  </a:spcBef>
                  <a:spcAft>
                    <a:spcPts val="0"/>
                  </a:spcAft>
                  <a:defRPr/>
                </a:pPr>
                <a:endParaRPr lang="en-US" dirty="0"/>
              </a:p>
            </p:txBody>
          </p:sp>
          <p:pic>
            <p:nvPicPr>
              <p:cNvPr id="16406" name="Picture 2"/>
              <p:cNvPicPr>
                <a:picLocks noChangeAspect="1" noChangeArrowheads="1"/>
              </p:cNvPicPr>
              <p:nvPr/>
            </p:nvPicPr>
            <p:blipFill>
              <a:blip r:embed="rId5" cstate="screen"/>
              <a:srcRect/>
              <a:stretch>
                <a:fillRect/>
              </a:stretch>
            </p:blipFill>
            <p:spPr bwMode="auto">
              <a:xfrm>
                <a:off x="3886200" y="4495800"/>
                <a:ext cx="1828800" cy="1906622"/>
              </a:xfrm>
              <a:prstGeom prst="rect">
                <a:avLst/>
              </a:prstGeom>
              <a:noFill/>
              <a:ln w="9525">
                <a:noFill/>
                <a:miter lim="800000"/>
                <a:headEnd/>
                <a:tailEnd/>
              </a:ln>
            </p:spPr>
          </p:pic>
          <p:sp>
            <p:nvSpPr>
              <p:cNvPr id="36" name="Rectangle 35"/>
              <p:cNvSpPr/>
              <p:nvPr/>
            </p:nvSpPr>
            <p:spPr>
              <a:xfrm>
                <a:off x="3810000" y="3886200"/>
                <a:ext cx="1981200" cy="461963"/>
              </a:xfrm>
              <a:prstGeom prst="rect">
                <a:avLst/>
              </a:prstGeom>
            </p:spPr>
            <p:txBody>
              <a:bodyPr>
                <a:spAutoFit/>
              </a:bodyPr>
              <a:lstStyle/>
              <a:p>
                <a:pPr algn="ctr" fontAlgn="auto">
                  <a:spcBef>
                    <a:spcPts val="0"/>
                  </a:spcBef>
                  <a:spcAft>
                    <a:spcPts val="0"/>
                  </a:spcAft>
                  <a:defRPr/>
                </a:pPr>
                <a:r>
                  <a:rPr lang="en-US" sz="2400" b="1" cap="small" dirty="0">
                    <a:solidFill>
                      <a:srgbClr val="0070C0"/>
                    </a:solidFill>
                    <a:effectLst>
                      <a:outerShdw blurRad="38100" dist="38100" dir="2700000" algn="tl">
                        <a:srgbClr val="000000">
                          <a:alpha val="43137"/>
                        </a:srgbClr>
                      </a:outerShdw>
                    </a:effectLst>
                    <a:latin typeface="+mn-lt"/>
                  </a:rPr>
                  <a:t>Consulting</a:t>
                </a:r>
              </a:p>
            </p:txBody>
          </p:sp>
        </p:grpSp>
      </p:grpSp>
      <p:grpSp>
        <p:nvGrpSpPr>
          <p:cNvPr id="27" name="Group 26"/>
          <p:cNvGrpSpPr/>
          <p:nvPr/>
        </p:nvGrpSpPr>
        <p:grpSpPr>
          <a:xfrm>
            <a:off x="304800" y="685800"/>
            <a:ext cx="3200400" cy="4419600"/>
            <a:chOff x="304800" y="685800"/>
            <a:chExt cx="3200400" cy="4419600"/>
          </a:xfrm>
        </p:grpSpPr>
        <p:sp>
          <p:nvSpPr>
            <p:cNvPr id="38" name="Bent Arrow 37"/>
            <p:cNvSpPr/>
            <p:nvPr/>
          </p:nvSpPr>
          <p:spPr>
            <a:xfrm rot="5400000" flipV="1">
              <a:off x="1485900" y="190500"/>
              <a:ext cx="1524000" cy="2514600"/>
            </a:xfrm>
            <a:prstGeom prst="bentArrow">
              <a:avLst>
                <a:gd name="adj1" fmla="val 25000"/>
                <a:gd name="adj2" fmla="val 25000"/>
                <a:gd name="adj3" fmla="val 25000"/>
                <a:gd name="adj4" fmla="val 82828"/>
              </a:avLst>
            </a:prstGeom>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grpSp>
          <p:nvGrpSpPr>
            <p:cNvPr id="21" name="Group 20"/>
            <p:cNvGrpSpPr/>
            <p:nvPr/>
          </p:nvGrpSpPr>
          <p:grpSpPr>
            <a:xfrm>
              <a:off x="304800" y="2209800"/>
              <a:ext cx="2133600" cy="2895600"/>
              <a:chOff x="304800" y="2209800"/>
              <a:chExt cx="2133600" cy="2895600"/>
            </a:xfrm>
          </p:grpSpPr>
          <p:grpSp>
            <p:nvGrpSpPr>
              <p:cNvPr id="3" name="Group 27"/>
              <p:cNvGrpSpPr>
                <a:grpSpLocks/>
              </p:cNvGrpSpPr>
              <p:nvPr/>
            </p:nvGrpSpPr>
            <p:grpSpPr bwMode="auto">
              <a:xfrm>
                <a:off x="304800" y="2209800"/>
                <a:ext cx="2133600" cy="2895600"/>
                <a:chOff x="3733800" y="685800"/>
                <a:chExt cx="2133600" cy="2895600"/>
              </a:xfrm>
            </p:grpSpPr>
            <p:sp>
              <p:nvSpPr>
                <p:cNvPr id="30" name="Rounded Rectangle 29"/>
                <p:cNvSpPr/>
                <p:nvPr/>
              </p:nvSpPr>
              <p:spPr>
                <a:xfrm>
                  <a:off x="3733800" y="685800"/>
                  <a:ext cx="2133600" cy="2895600"/>
                </a:xfrm>
                <a:prstGeom prst="roundRect">
                  <a:avLst/>
                </a:prstGeom>
                <a:ln/>
              </p:spPr>
              <p:style>
                <a:lnRef idx="2">
                  <a:schemeClr val="accent5"/>
                </a:lnRef>
                <a:fillRef idx="1">
                  <a:schemeClr val="lt1"/>
                </a:fillRef>
                <a:effectRef idx="0">
                  <a:schemeClr val="accent5"/>
                </a:effectRef>
                <a:fontRef idx="minor">
                  <a:schemeClr val="dk1"/>
                </a:fontRef>
              </p:style>
              <p:txBody>
                <a:bodyPr anchor="ctr"/>
                <a:lstStyle/>
                <a:p>
                  <a:pPr algn="ctr" fontAlgn="auto">
                    <a:spcBef>
                      <a:spcPts val="0"/>
                    </a:spcBef>
                    <a:spcAft>
                      <a:spcPts val="0"/>
                    </a:spcAft>
                    <a:defRPr/>
                  </a:pPr>
                  <a:r>
                    <a:rPr lang="en-US" i="1" dirty="0">
                      <a:solidFill>
                        <a:srgbClr val="00B050"/>
                      </a:solidFill>
                    </a:rPr>
                    <a:t>H</a:t>
                  </a:r>
                  <a:r>
                    <a:rPr lang="en-US" i="1" baseline="-25000" dirty="0">
                      <a:solidFill>
                        <a:srgbClr val="00B050"/>
                      </a:solidFill>
                    </a:rPr>
                    <a:t>2</a:t>
                  </a:r>
                  <a:r>
                    <a:rPr lang="en-US" i="1" dirty="0">
                      <a:solidFill>
                        <a:srgbClr val="00B050"/>
                      </a:solidFill>
                    </a:rPr>
                    <a:t>O Exchange</a:t>
                  </a:r>
                  <a:endParaRPr lang="en-US" dirty="0"/>
                </a:p>
              </p:txBody>
            </p:sp>
            <p:pic>
              <p:nvPicPr>
                <p:cNvPr id="16409" name="Picture 2"/>
                <p:cNvPicPr>
                  <a:picLocks noChangeAspect="1" noChangeArrowheads="1"/>
                </p:cNvPicPr>
                <p:nvPr/>
              </p:nvPicPr>
              <p:blipFill>
                <a:blip r:embed="rId5" cstate="screen"/>
                <a:srcRect/>
                <a:stretch>
                  <a:fillRect/>
                </a:stretch>
              </p:blipFill>
              <p:spPr bwMode="auto">
                <a:xfrm>
                  <a:off x="3886200" y="1447800"/>
                  <a:ext cx="1828800" cy="1906622"/>
                </a:xfrm>
                <a:prstGeom prst="rect">
                  <a:avLst/>
                </a:prstGeom>
                <a:noFill/>
                <a:ln w="9525">
                  <a:noFill/>
                  <a:miter lim="800000"/>
                  <a:headEnd/>
                  <a:tailEnd/>
                </a:ln>
              </p:spPr>
            </p:pic>
          </p:grpSp>
          <p:sp>
            <p:nvSpPr>
              <p:cNvPr id="22" name="Rectangle 21"/>
              <p:cNvSpPr/>
              <p:nvPr/>
            </p:nvSpPr>
            <p:spPr bwMode="auto">
              <a:xfrm>
                <a:off x="381000" y="2438400"/>
                <a:ext cx="1981200" cy="461963"/>
              </a:xfrm>
              <a:prstGeom prst="rect">
                <a:avLst/>
              </a:prstGeom>
            </p:spPr>
            <p:txBody>
              <a:bodyPr>
                <a:spAutoFit/>
              </a:bodyPr>
              <a:lstStyle/>
              <a:p>
                <a:pPr algn="ctr" fontAlgn="auto">
                  <a:spcBef>
                    <a:spcPts val="0"/>
                  </a:spcBef>
                  <a:spcAft>
                    <a:spcPts val="0"/>
                  </a:spcAft>
                  <a:defRPr/>
                </a:pPr>
                <a:r>
                  <a:rPr lang="en-US" sz="2400" b="1" cap="small" dirty="0" smtClean="0">
                    <a:solidFill>
                      <a:srgbClr val="00B050"/>
                    </a:solidFill>
                    <a:effectLst>
                      <a:outerShdw blurRad="38100" dist="38100" dir="2700000" algn="tl">
                        <a:srgbClr val="000000">
                          <a:alpha val="43137"/>
                        </a:srgbClr>
                      </a:outerShdw>
                    </a:effectLst>
                    <a:latin typeface="+mn-lt"/>
                  </a:rPr>
                  <a:t>Brokerage</a:t>
                </a:r>
                <a:endParaRPr lang="en-US" sz="2400" b="1" cap="small" dirty="0">
                  <a:solidFill>
                    <a:srgbClr val="00B050"/>
                  </a:solidFill>
                  <a:effectLst>
                    <a:outerShdw blurRad="38100" dist="38100" dir="2700000" algn="tl">
                      <a:srgbClr val="000000">
                        <a:alpha val="43137"/>
                      </a:srgbClr>
                    </a:outerShdw>
                  </a:effectLst>
                  <a:latin typeface="+mn-lt"/>
                </a:endParaRPr>
              </a:p>
            </p:txBody>
          </p:sp>
        </p:grpSp>
      </p:grpSp>
      <p:sp>
        <p:nvSpPr>
          <p:cNvPr id="25" name="Right Arrow 24"/>
          <p:cNvSpPr/>
          <p:nvPr/>
        </p:nvSpPr>
        <p:spPr>
          <a:xfrm flipH="1">
            <a:off x="2438400" y="3124200"/>
            <a:ext cx="4267200"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par>
                          <p:cTn id="13" fill="hold">
                            <p:stCondLst>
                              <p:cond delay="500"/>
                            </p:stCondLst>
                            <p:childTnLst>
                              <p:par>
                                <p:cTn id="14" presetID="22" presetClass="entr" presetSubtype="2" fill="hold" grpId="0" nodeType="afterEffect">
                                  <p:stCondLst>
                                    <p:cond delay="1000"/>
                                  </p:stCondLst>
                                  <p:childTnLst>
                                    <p:set>
                                      <p:cBhvr>
                                        <p:cTn id="15" dur="1" fill="hold">
                                          <p:stCondLst>
                                            <p:cond delay="0"/>
                                          </p:stCondLst>
                                        </p:cTn>
                                        <p:tgtEl>
                                          <p:spTgt spid="25"/>
                                        </p:tgtEl>
                                        <p:attrNameLst>
                                          <p:attrName>style.visibility</p:attrName>
                                        </p:attrNameLst>
                                      </p:cBhvr>
                                      <p:to>
                                        <p:strVal val="visible"/>
                                      </p:to>
                                    </p:set>
                                    <p:animEffect transition="in" filter="wipe(right)">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AutoShape 2"/>
          <p:cNvSpPr>
            <a:spLocks noChangeArrowheads="1"/>
          </p:cNvSpPr>
          <p:nvPr/>
        </p:nvSpPr>
        <p:spPr bwMode="auto">
          <a:xfrm>
            <a:off x="-304800" y="-304800"/>
            <a:ext cx="9448800" cy="1524000"/>
          </a:xfrm>
          <a:prstGeom prst="flowChartAlternateProcess">
            <a:avLst/>
          </a:prstGeom>
          <a:solidFill>
            <a:srgbClr val="000000"/>
          </a:solidFill>
          <a:ln w="38100">
            <a:solidFill>
              <a:srgbClr val="F2F2F2"/>
            </a:solidFill>
            <a:miter lim="800000"/>
            <a:headEnd/>
            <a:tailEnd/>
          </a:ln>
          <a:effectLst>
            <a:outerShdw dist="28398" dir="3806097" algn="ctr" rotWithShape="0">
              <a:srgbClr val="7F7F7F">
                <a:alpha val="50000"/>
              </a:srgbClr>
            </a:outerShdw>
          </a:effectLst>
        </p:spPr>
        <p:txBody>
          <a:bodyPr/>
          <a:lstStyle/>
          <a:p>
            <a:pPr>
              <a:spcAft>
                <a:spcPts val="1000"/>
              </a:spcAft>
              <a:defRPr/>
            </a:pPr>
            <a:endParaRPr lang="en-US" sz="1400" dirty="0">
              <a:latin typeface="Times New Roman" pitchFamily="18" charset="0"/>
              <a:cs typeface="Arial" pitchFamily="34" charset="0"/>
            </a:endParaRPr>
          </a:p>
          <a:p>
            <a:pPr>
              <a:spcAft>
                <a:spcPts val="1000"/>
              </a:spcAft>
              <a:defRPr/>
            </a:pPr>
            <a:r>
              <a:rPr lang="en-US" sz="6600" b="1" dirty="0">
                <a:solidFill>
                  <a:schemeClr val="bg1"/>
                </a:solidFill>
                <a:latin typeface="Times New Roman" pitchFamily="18" charset="0"/>
                <a:cs typeface="Arial" pitchFamily="34" charset="0"/>
              </a:rPr>
              <a:t>  PWS </a:t>
            </a:r>
            <a:r>
              <a:rPr lang="en-US" sz="4800" i="1" dirty="0">
                <a:solidFill>
                  <a:srgbClr val="00B050"/>
                </a:solidFill>
                <a:latin typeface="Calibri" pitchFamily="34" charset="0"/>
                <a:cs typeface="Arial" pitchFamily="34" charset="0"/>
              </a:rPr>
              <a:t>H</a:t>
            </a:r>
            <a:r>
              <a:rPr lang="en-US" sz="4800" i="1" baseline="-25000" dirty="0">
                <a:solidFill>
                  <a:srgbClr val="00B050"/>
                </a:solidFill>
                <a:latin typeface="Calibri" pitchFamily="34" charset="0"/>
                <a:cs typeface="Arial" pitchFamily="34" charset="0"/>
              </a:rPr>
              <a:t>2</a:t>
            </a:r>
            <a:r>
              <a:rPr lang="en-US" sz="4800" i="1" dirty="0">
                <a:solidFill>
                  <a:srgbClr val="00B050"/>
                </a:solidFill>
                <a:latin typeface="Calibri" pitchFamily="34" charset="0"/>
                <a:cs typeface="Arial" pitchFamily="34" charset="0"/>
              </a:rPr>
              <a:t>O Exchange</a:t>
            </a:r>
            <a:endParaRPr lang="en-US" dirty="0">
              <a:latin typeface="Arial" pitchFamily="34" charset="0"/>
              <a:cs typeface="Arial" pitchFamily="34" charset="0"/>
            </a:endParaRPr>
          </a:p>
        </p:txBody>
      </p:sp>
      <p:grpSp>
        <p:nvGrpSpPr>
          <p:cNvPr id="38915" name="Group 7"/>
          <p:cNvGrpSpPr>
            <a:grpSpLocks/>
          </p:cNvGrpSpPr>
          <p:nvPr/>
        </p:nvGrpSpPr>
        <p:grpSpPr bwMode="auto">
          <a:xfrm>
            <a:off x="457200" y="1524000"/>
            <a:ext cx="1295400" cy="1905000"/>
            <a:chOff x="0" y="0"/>
            <a:chExt cx="1295400" cy="1905000"/>
          </a:xfrm>
        </p:grpSpPr>
        <p:sp>
          <p:nvSpPr>
            <p:cNvPr id="7" name="Rectangle 6"/>
            <p:cNvSpPr/>
            <p:nvPr/>
          </p:nvSpPr>
          <p:spPr>
            <a:xfrm>
              <a:off x="0" y="0"/>
              <a:ext cx="1295400" cy="1905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5" name="Picture 4"/>
            <p:cNvPicPr/>
            <p:nvPr/>
          </p:nvPicPr>
          <p:blipFill>
            <a:blip r:embed="rId3" cstate="screen"/>
            <a:srcRect/>
            <a:stretch>
              <a:fillRect/>
            </a:stretch>
          </p:blipFill>
          <p:spPr bwMode="auto">
            <a:xfrm>
              <a:off x="133350" y="152400"/>
              <a:ext cx="1085850" cy="15811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grpSp>
        <p:nvGrpSpPr>
          <p:cNvPr id="38916" name="Group 25"/>
          <p:cNvGrpSpPr>
            <a:grpSpLocks/>
          </p:cNvGrpSpPr>
          <p:nvPr/>
        </p:nvGrpSpPr>
        <p:grpSpPr bwMode="auto">
          <a:xfrm>
            <a:off x="304800" y="3886200"/>
            <a:ext cx="1676400" cy="1752600"/>
            <a:chOff x="2209800" y="1905000"/>
            <a:chExt cx="1676400" cy="1752600"/>
          </a:xfrm>
        </p:grpSpPr>
        <p:sp>
          <p:nvSpPr>
            <p:cNvPr id="15" name="Rectangle 14"/>
            <p:cNvSpPr/>
            <p:nvPr/>
          </p:nvSpPr>
          <p:spPr>
            <a:xfrm>
              <a:off x="2209800" y="1905000"/>
              <a:ext cx="1676400" cy="1752600"/>
            </a:xfrm>
            <a:prstGeom prst="rect">
              <a:avLst/>
            </a:prstGeom>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1" name="Rectangle 10"/>
            <p:cNvSpPr/>
            <p:nvPr/>
          </p:nvSpPr>
          <p:spPr>
            <a:xfrm>
              <a:off x="2362200" y="2514600"/>
              <a:ext cx="1371600" cy="228600"/>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600" b="1" dirty="0">
                  <a:solidFill>
                    <a:schemeClr val="tx1"/>
                  </a:solidFill>
                </a:rPr>
                <a:t>Gary Libecap</a:t>
              </a:r>
            </a:p>
          </p:txBody>
        </p:sp>
        <p:sp>
          <p:nvSpPr>
            <p:cNvPr id="12" name="Rectangle 11"/>
            <p:cNvSpPr/>
            <p:nvPr/>
          </p:nvSpPr>
          <p:spPr>
            <a:xfrm>
              <a:off x="2362200" y="3048000"/>
              <a:ext cx="1371600" cy="228600"/>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8925" name="TextBox 12"/>
            <p:cNvSpPr txBox="1">
              <a:spLocks noChangeArrowheads="1"/>
            </p:cNvSpPr>
            <p:nvPr/>
          </p:nvSpPr>
          <p:spPr bwMode="auto">
            <a:xfrm>
              <a:off x="2279211" y="2209800"/>
              <a:ext cx="1010213" cy="307777"/>
            </a:xfrm>
            <a:prstGeom prst="rect">
              <a:avLst/>
            </a:prstGeom>
            <a:noFill/>
            <a:ln w="9525">
              <a:noFill/>
              <a:miter lim="800000"/>
              <a:headEnd/>
              <a:tailEnd/>
            </a:ln>
          </p:spPr>
          <p:txBody>
            <a:bodyPr wrap="none">
              <a:spAutoFit/>
            </a:bodyPr>
            <a:lstStyle/>
            <a:p>
              <a:r>
                <a:rPr lang="en-US" sz="1400" b="1">
                  <a:latin typeface="Calibri" pitchFamily="34" charset="0"/>
                </a:rPr>
                <a:t>User Name</a:t>
              </a:r>
            </a:p>
          </p:txBody>
        </p:sp>
        <p:sp>
          <p:nvSpPr>
            <p:cNvPr id="38926" name="TextBox 13"/>
            <p:cNvSpPr txBox="1">
              <a:spLocks noChangeArrowheads="1"/>
            </p:cNvSpPr>
            <p:nvPr/>
          </p:nvSpPr>
          <p:spPr bwMode="auto">
            <a:xfrm>
              <a:off x="2286000" y="2740223"/>
              <a:ext cx="894732" cy="307777"/>
            </a:xfrm>
            <a:prstGeom prst="rect">
              <a:avLst/>
            </a:prstGeom>
            <a:noFill/>
            <a:ln w="9525">
              <a:noFill/>
              <a:miter lim="800000"/>
              <a:headEnd/>
              <a:tailEnd/>
            </a:ln>
          </p:spPr>
          <p:txBody>
            <a:bodyPr wrap="none">
              <a:spAutoFit/>
            </a:bodyPr>
            <a:lstStyle/>
            <a:p>
              <a:r>
                <a:rPr lang="en-US" sz="1400" b="1">
                  <a:latin typeface="Calibri" pitchFamily="34" charset="0"/>
                </a:rPr>
                <a:t>Password</a:t>
              </a:r>
              <a:endParaRPr lang="en-US" b="1">
                <a:latin typeface="Calibri" pitchFamily="34" charset="0"/>
              </a:endParaRPr>
            </a:p>
          </p:txBody>
        </p:sp>
        <p:sp>
          <p:nvSpPr>
            <p:cNvPr id="38927" name="TextBox 15"/>
            <p:cNvSpPr txBox="1">
              <a:spLocks noChangeArrowheads="1"/>
            </p:cNvSpPr>
            <p:nvPr/>
          </p:nvSpPr>
          <p:spPr bwMode="auto">
            <a:xfrm>
              <a:off x="2253424" y="1916668"/>
              <a:ext cx="794576" cy="369332"/>
            </a:xfrm>
            <a:prstGeom prst="rect">
              <a:avLst/>
            </a:prstGeom>
            <a:noFill/>
            <a:ln w="9525">
              <a:noFill/>
              <a:miter lim="800000"/>
              <a:headEnd/>
              <a:tailEnd/>
            </a:ln>
          </p:spPr>
          <p:txBody>
            <a:bodyPr wrap="none">
              <a:spAutoFit/>
            </a:bodyPr>
            <a:lstStyle/>
            <a:p>
              <a:r>
                <a:rPr lang="en-US" b="1">
                  <a:latin typeface="Calibri" pitchFamily="34" charset="0"/>
                </a:rPr>
                <a:t>LOGIN</a:t>
              </a:r>
            </a:p>
          </p:txBody>
        </p:sp>
        <p:sp>
          <p:nvSpPr>
            <p:cNvPr id="23" name="TextBox 22"/>
            <p:cNvSpPr txBox="1"/>
            <p:nvPr/>
          </p:nvSpPr>
          <p:spPr>
            <a:xfrm>
              <a:off x="2286000" y="3349625"/>
              <a:ext cx="1600200" cy="307975"/>
            </a:xfrm>
            <a:prstGeom prst="rect">
              <a:avLst/>
            </a:prstGeom>
            <a:noFill/>
          </p:spPr>
          <p:txBody>
            <a:bodyPr>
              <a:spAutoFit/>
            </a:bodyPr>
            <a:lstStyle/>
            <a:p>
              <a:pPr fontAlgn="auto">
                <a:spcBef>
                  <a:spcPts val="0"/>
                </a:spcBef>
                <a:spcAft>
                  <a:spcPts val="0"/>
                </a:spcAft>
                <a:defRPr/>
              </a:pPr>
              <a:r>
                <a:rPr lang="en-US" sz="1400" b="1" cap="small" dirty="0">
                  <a:latin typeface="+mn-lt"/>
                </a:rPr>
                <a:t>Create an account</a:t>
              </a:r>
              <a:endParaRPr lang="en-US" b="1" cap="small" dirty="0">
                <a:latin typeface="+mn-lt"/>
              </a:endParaRPr>
            </a:p>
          </p:txBody>
        </p:sp>
      </p:grpSp>
      <p:sp>
        <p:nvSpPr>
          <p:cNvPr id="25" name="TextBox 24"/>
          <p:cNvSpPr txBox="1"/>
          <p:nvPr/>
        </p:nvSpPr>
        <p:spPr>
          <a:xfrm>
            <a:off x="2514600" y="1524000"/>
            <a:ext cx="6019800" cy="4000500"/>
          </a:xfrm>
          <a:prstGeom prst="rect">
            <a:avLst/>
          </a:prstGeom>
          <a:noFill/>
        </p:spPr>
        <p:txBody>
          <a:bodyPr>
            <a:spAutoFit/>
          </a:bodyPr>
          <a:lstStyle/>
          <a:p>
            <a:pPr fontAlgn="auto">
              <a:spcBef>
                <a:spcPts val="0"/>
              </a:spcBef>
              <a:spcAft>
                <a:spcPts val="0"/>
              </a:spcAft>
              <a:defRPr/>
            </a:pPr>
            <a:r>
              <a:rPr lang="en-US" sz="2000" i="1" dirty="0">
                <a:solidFill>
                  <a:srgbClr val="00B050"/>
                </a:solidFill>
                <a:latin typeface="+mn-lt"/>
              </a:rPr>
              <a:t>What is the H</a:t>
            </a:r>
            <a:r>
              <a:rPr lang="en-US" sz="2000" i="1" baseline="-25000" dirty="0">
                <a:solidFill>
                  <a:srgbClr val="00B050"/>
                </a:solidFill>
                <a:latin typeface="+mn-lt"/>
              </a:rPr>
              <a:t>2</a:t>
            </a:r>
            <a:r>
              <a:rPr lang="en-US" sz="2000" i="1" dirty="0">
                <a:solidFill>
                  <a:srgbClr val="00B050"/>
                </a:solidFill>
                <a:latin typeface="+mn-lt"/>
              </a:rPr>
              <a:t>O Exchange?</a:t>
            </a:r>
          </a:p>
          <a:p>
            <a:pPr fontAlgn="auto">
              <a:spcBef>
                <a:spcPts val="0"/>
              </a:spcBef>
              <a:spcAft>
                <a:spcPts val="0"/>
              </a:spcAft>
              <a:defRPr/>
            </a:pPr>
            <a:endParaRPr lang="en-US" sz="2000" i="1" dirty="0">
              <a:solidFill>
                <a:srgbClr val="00B050"/>
              </a:solidFill>
              <a:latin typeface="+mn-lt"/>
            </a:endParaRPr>
          </a:p>
          <a:p>
            <a:pPr fontAlgn="auto">
              <a:spcBef>
                <a:spcPts val="0"/>
              </a:spcBef>
              <a:spcAft>
                <a:spcPts val="0"/>
              </a:spcAft>
              <a:defRPr/>
            </a:pPr>
            <a:r>
              <a:rPr lang="en-US" sz="1600" dirty="0">
                <a:latin typeface="+mn-lt"/>
              </a:rPr>
              <a:t>The </a:t>
            </a:r>
            <a:r>
              <a:rPr lang="en-US" sz="1600" i="1" dirty="0">
                <a:solidFill>
                  <a:srgbClr val="00B050"/>
                </a:solidFill>
                <a:latin typeface="+mn-lt"/>
              </a:rPr>
              <a:t>H</a:t>
            </a:r>
            <a:r>
              <a:rPr lang="en-US" sz="1600" i="1" baseline="-25000" dirty="0">
                <a:solidFill>
                  <a:srgbClr val="00B050"/>
                </a:solidFill>
                <a:latin typeface="+mn-lt"/>
              </a:rPr>
              <a:t>2</a:t>
            </a:r>
            <a:r>
              <a:rPr lang="en-US" sz="1600" i="1" dirty="0">
                <a:solidFill>
                  <a:srgbClr val="00B050"/>
                </a:solidFill>
                <a:latin typeface="+mn-lt"/>
              </a:rPr>
              <a:t>O Exchange </a:t>
            </a:r>
            <a:r>
              <a:rPr lang="en-US" sz="1600" dirty="0">
                <a:latin typeface="+mn-lt"/>
              </a:rPr>
              <a:t>connects groundwater rights holders who want to lease or sell their water rights with people that want to buy water in the same groundwater basin. The </a:t>
            </a:r>
            <a:r>
              <a:rPr lang="en-US" sz="1600" i="1" dirty="0">
                <a:solidFill>
                  <a:srgbClr val="00B050"/>
                </a:solidFill>
                <a:latin typeface="+mn-lt"/>
              </a:rPr>
              <a:t>H</a:t>
            </a:r>
            <a:r>
              <a:rPr lang="en-US" sz="1600" i="1" baseline="-25000" dirty="0">
                <a:solidFill>
                  <a:srgbClr val="00B050"/>
                </a:solidFill>
                <a:latin typeface="+mn-lt"/>
              </a:rPr>
              <a:t>2</a:t>
            </a:r>
            <a:r>
              <a:rPr lang="en-US" sz="1600" i="1" dirty="0">
                <a:solidFill>
                  <a:srgbClr val="00B050"/>
                </a:solidFill>
                <a:latin typeface="+mn-lt"/>
              </a:rPr>
              <a:t>O Exchange </a:t>
            </a:r>
            <a:r>
              <a:rPr lang="en-US" sz="1600" dirty="0">
                <a:latin typeface="+mn-lt"/>
              </a:rPr>
              <a:t>has active markets in the following basins:</a:t>
            </a:r>
          </a:p>
          <a:p>
            <a:pPr fontAlgn="auto">
              <a:spcBef>
                <a:spcPts val="0"/>
              </a:spcBef>
              <a:spcAft>
                <a:spcPts val="0"/>
              </a:spcAft>
              <a:defRPr/>
            </a:pPr>
            <a:endParaRPr lang="en-US" sz="1600" dirty="0">
              <a:latin typeface="+mn-lt"/>
            </a:endParaRPr>
          </a:p>
          <a:p>
            <a:pPr lvl="2" fontAlgn="auto">
              <a:spcBef>
                <a:spcPts val="0"/>
              </a:spcBef>
              <a:spcAft>
                <a:spcPts val="0"/>
              </a:spcAft>
              <a:buFontTx/>
              <a:buBlip>
                <a:blip r:embed="rId4"/>
              </a:buBlip>
              <a:defRPr/>
            </a:pPr>
            <a:r>
              <a:rPr lang="en-US" sz="1600" dirty="0">
                <a:latin typeface="+mn-lt"/>
              </a:rPr>
              <a:t> </a:t>
            </a:r>
            <a:r>
              <a:rPr lang="en-US" sz="1600" dirty="0">
                <a:solidFill>
                  <a:schemeClr val="tx2">
                    <a:lumMod val="75000"/>
                  </a:schemeClr>
                </a:solidFill>
                <a:latin typeface="+mn-lt"/>
              </a:rPr>
              <a:t>Mojave</a:t>
            </a:r>
          </a:p>
          <a:p>
            <a:pPr lvl="2" fontAlgn="auto">
              <a:spcBef>
                <a:spcPts val="0"/>
              </a:spcBef>
              <a:spcAft>
                <a:spcPts val="0"/>
              </a:spcAft>
              <a:buFontTx/>
              <a:buBlip>
                <a:blip r:embed="rId4"/>
              </a:buBlip>
              <a:defRPr/>
            </a:pPr>
            <a:r>
              <a:rPr lang="en-US" sz="1600" dirty="0">
                <a:solidFill>
                  <a:schemeClr val="tx2">
                    <a:lumMod val="75000"/>
                  </a:schemeClr>
                </a:solidFill>
                <a:latin typeface="+mn-lt"/>
              </a:rPr>
              <a:t> Santa Paula</a:t>
            </a:r>
          </a:p>
          <a:p>
            <a:pPr fontAlgn="auto">
              <a:spcBef>
                <a:spcPts val="0"/>
              </a:spcBef>
              <a:spcAft>
                <a:spcPts val="0"/>
              </a:spcAft>
              <a:defRPr/>
            </a:pPr>
            <a:endParaRPr lang="en-US" sz="1600" dirty="0">
              <a:latin typeface="+mn-lt"/>
            </a:endParaRPr>
          </a:p>
          <a:p>
            <a:pPr fontAlgn="auto">
              <a:spcBef>
                <a:spcPts val="0"/>
              </a:spcBef>
              <a:spcAft>
                <a:spcPts val="0"/>
              </a:spcAft>
              <a:defRPr/>
            </a:pPr>
            <a:r>
              <a:rPr lang="en-US" sz="1600" dirty="0">
                <a:latin typeface="+mn-lt"/>
              </a:rPr>
              <a:t>If your basin is not listed above, please </a:t>
            </a:r>
            <a:r>
              <a:rPr lang="en-US" sz="1600" b="1" u="sng" dirty="0">
                <a:solidFill>
                  <a:schemeClr val="accent1">
                    <a:lumMod val="75000"/>
                  </a:schemeClr>
                </a:solidFill>
                <a:latin typeface="+mn-lt"/>
              </a:rPr>
              <a:t>contact</a:t>
            </a:r>
            <a:r>
              <a:rPr lang="en-US" sz="1600" dirty="0">
                <a:latin typeface="+mn-lt"/>
              </a:rPr>
              <a:t> us to see how PWS LLC can be of service to you.</a:t>
            </a:r>
          </a:p>
          <a:p>
            <a:pPr fontAlgn="auto">
              <a:spcBef>
                <a:spcPts val="0"/>
              </a:spcBef>
              <a:spcAft>
                <a:spcPts val="0"/>
              </a:spcAft>
              <a:defRPr/>
            </a:pPr>
            <a:endParaRPr lang="en-US" dirty="0">
              <a:latin typeface="+mn-lt"/>
            </a:endParaRPr>
          </a:p>
          <a:p>
            <a:pPr fontAlgn="auto">
              <a:spcBef>
                <a:spcPts val="0"/>
              </a:spcBef>
              <a:spcAft>
                <a:spcPts val="0"/>
              </a:spcAft>
              <a:defRPr/>
            </a:pPr>
            <a:r>
              <a:rPr lang="en-US" sz="1600" dirty="0">
                <a:latin typeface="+mn-lt"/>
              </a:rPr>
              <a:t>For specific information about how the </a:t>
            </a:r>
            <a:r>
              <a:rPr lang="en-US" sz="1600" i="1" dirty="0">
                <a:solidFill>
                  <a:srgbClr val="00B050"/>
                </a:solidFill>
                <a:latin typeface="+mn-lt"/>
              </a:rPr>
              <a:t>H</a:t>
            </a:r>
            <a:r>
              <a:rPr lang="en-US" sz="1600" i="1" baseline="-25000" dirty="0">
                <a:solidFill>
                  <a:srgbClr val="00B050"/>
                </a:solidFill>
                <a:latin typeface="+mn-lt"/>
              </a:rPr>
              <a:t>2</a:t>
            </a:r>
            <a:r>
              <a:rPr lang="en-US" sz="1600" i="1" dirty="0">
                <a:solidFill>
                  <a:srgbClr val="00B050"/>
                </a:solidFill>
                <a:latin typeface="+mn-lt"/>
              </a:rPr>
              <a:t>O Exchange </a:t>
            </a:r>
            <a:r>
              <a:rPr lang="en-US" sz="1600" dirty="0">
                <a:latin typeface="+mn-lt"/>
              </a:rPr>
              <a:t> market works please see </a:t>
            </a:r>
            <a:r>
              <a:rPr lang="en-US" sz="1600" b="1" u="sng" dirty="0">
                <a:solidFill>
                  <a:schemeClr val="accent1">
                    <a:lumMod val="75000"/>
                  </a:schemeClr>
                </a:solidFill>
                <a:latin typeface="+mn-lt"/>
              </a:rPr>
              <a:t>Market Rules</a:t>
            </a:r>
          </a:p>
        </p:txBody>
      </p:sp>
      <p:graphicFrame>
        <p:nvGraphicFramePr>
          <p:cNvPr id="17" name="Diagram 16"/>
          <p:cNvGraphicFramePr/>
          <p:nvPr/>
        </p:nvGraphicFramePr>
        <p:xfrm>
          <a:off x="304800" y="5865041"/>
          <a:ext cx="8686800" cy="76435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8919" name="TextBox 18"/>
          <p:cNvSpPr txBox="1">
            <a:spLocks noChangeArrowheads="1"/>
          </p:cNvSpPr>
          <p:nvPr/>
        </p:nvSpPr>
        <p:spPr bwMode="auto">
          <a:xfrm>
            <a:off x="457200" y="5029200"/>
            <a:ext cx="1371600" cy="338138"/>
          </a:xfrm>
          <a:prstGeom prst="rect">
            <a:avLst/>
          </a:prstGeom>
          <a:noFill/>
          <a:ln w="9525">
            <a:noFill/>
            <a:miter lim="800000"/>
            <a:headEnd/>
            <a:tailEnd/>
          </a:ln>
        </p:spPr>
        <p:txBody>
          <a:bodyPr>
            <a:spAutoFit/>
          </a:bodyPr>
          <a:lstStyle/>
          <a:p>
            <a:r>
              <a:rPr lang="en-US" sz="1600" b="1">
                <a:latin typeface="Calibri" pitchFamily="34" charset="0"/>
              </a:rPr>
              <a:t>***********</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AutoShape 2"/>
          <p:cNvSpPr>
            <a:spLocks noChangeArrowheads="1"/>
          </p:cNvSpPr>
          <p:nvPr/>
        </p:nvSpPr>
        <p:spPr bwMode="auto">
          <a:xfrm>
            <a:off x="-304800" y="-304800"/>
            <a:ext cx="9448800" cy="1524000"/>
          </a:xfrm>
          <a:prstGeom prst="flowChartAlternateProcess">
            <a:avLst/>
          </a:prstGeom>
          <a:blipFill>
            <a:blip r:embed="rId4" cstate="screen"/>
            <a:stretch>
              <a:fillRect/>
            </a:stretch>
          </a:blipFill>
          <a:ln w="38100">
            <a:solidFill>
              <a:srgbClr val="F2F2F2"/>
            </a:solidFill>
            <a:miter lim="800000"/>
            <a:headEnd/>
            <a:tailEnd/>
          </a:ln>
          <a:effectLst>
            <a:outerShdw dist="28398" dir="3806097" algn="ctr" rotWithShape="0">
              <a:srgbClr val="7F7F7F">
                <a:alpha val="50000"/>
              </a:srgbClr>
            </a:outerShdw>
          </a:effectLst>
        </p:spPr>
        <p:txBody>
          <a:bodyPr/>
          <a:lstStyle/>
          <a:p>
            <a:pPr>
              <a:spcAft>
                <a:spcPts val="1000"/>
              </a:spcAft>
              <a:defRPr/>
            </a:pPr>
            <a:endParaRPr lang="en-US" sz="1400" dirty="0">
              <a:latin typeface="Times New Roman" pitchFamily="18" charset="0"/>
              <a:cs typeface="Arial" pitchFamily="34" charset="0"/>
            </a:endParaRPr>
          </a:p>
          <a:p>
            <a:pPr>
              <a:spcAft>
                <a:spcPts val="1000"/>
              </a:spcAft>
              <a:defRPr/>
            </a:pPr>
            <a:r>
              <a:rPr lang="en-US" sz="6600" b="1" dirty="0">
                <a:solidFill>
                  <a:schemeClr val="bg1"/>
                </a:solidFill>
                <a:latin typeface="Times New Roman" pitchFamily="18" charset="0"/>
                <a:cs typeface="Arial" pitchFamily="34" charset="0"/>
              </a:rPr>
              <a:t>  Buy Water</a:t>
            </a:r>
            <a:endParaRPr lang="en-US" dirty="0">
              <a:latin typeface="Arial" pitchFamily="34" charset="0"/>
              <a:cs typeface="Arial" pitchFamily="34" charset="0"/>
            </a:endParaRPr>
          </a:p>
        </p:txBody>
      </p:sp>
      <p:grpSp>
        <p:nvGrpSpPr>
          <p:cNvPr id="40963" name="Group 7"/>
          <p:cNvGrpSpPr>
            <a:grpSpLocks/>
          </p:cNvGrpSpPr>
          <p:nvPr/>
        </p:nvGrpSpPr>
        <p:grpSpPr bwMode="auto">
          <a:xfrm>
            <a:off x="457200" y="1524000"/>
            <a:ext cx="1295400" cy="1905000"/>
            <a:chOff x="0" y="0"/>
            <a:chExt cx="1295400" cy="1905000"/>
          </a:xfrm>
        </p:grpSpPr>
        <p:sp>
          <p:nvSpPr>
            <p:cNvPr id="7" name="Rectangle 6"/>
            <p:cNvSpPr/>
            <p:nvPr/>
          </p:nvSpPr>
          <p:spPr>
            <a:xfrm>
              <a:off x="0" y="0"/>
              <a:ext cx="1295400" cy="1905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5" name="Picture 4"/>
            <p:cNvPicPr/>
            <p:nvPr/>
          </p:nvPicPr>
          <p:blipFill>
            <a:blip r:embed="rId5" cstate="screen"/>
            <a:srcRect/>
            <a:stretch>
              <a:fillRect/>
            </a:stretch>
          </p:blipFill>
          <p:spPr bwMode="auto">
            <a:xfrm>
              <a:off x="133350" y="152400"/>
              <a:ext cx="1085850" cy="15811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grpSp>
        <p:nvGrpSpPr>
          <p:cNvPr id="40964" name="Group 18"/>
          <p:cNvGrpSpPr>
            <a:grpSpLocks/>
          </p:cNvGrpSpPr>
          <p:nvPr/>
        </p:nvGrpSpPr>
        <p:grpSpPr bwMode="auto">
          <a:xfrm>
            <a:off x="6400800" y="1524000"/>
            <a:ext cx="2362200" cy="3810000"/>
            <a:chOff x="2133598" y="1524000"/>
            <a:chExt cx="2362202" cy="3810000"/>
          </a:xfrm>
        </p:grpSpPr>
        <p:sp>
          <p:nvSpPr>
            <p:cNvPr id="9" name="Rectangle 8"/>
            <p:cNvSpPr/>
            <p:nvPr/>
          </p:nvSpPr>
          <p:spPr>
            <a:xfrm>
              <a:off x="2133598" y="1524000"/>
              <a:ext cx="2362201" cy="3810000"/>
            </a:xfrm>
            <a:prstGeom prst="rect">
              <a:avLst/>
            </a:prstGeom>
            <a:solidFill>
              <a:schemeClr val="tx2">
                <a:lumMod val="40000"/>
                <a:lumOff val="60000"/>
              </a:schemeClr>
            </a:solidFill>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Rectangle 9"/>
            <p:cNvSpPr/>
            <p:nvPr/>
          </p:nvSpPr>
          <p:spPr>
            <a:xfrm>
              <a:off x="2424111" y="2362200"/>
              <a:ext cx="1766888" cy="304800"/>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0"/>
            <p:cNvSpPr/>
            <p:nvPr/>
          </p:nvSpPr>
          <p:spPr>
            <a:xfrm>
              <a:off x="2424111" y="3048000"/>
              <a:ext cx="1766888" cy="304800"/>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0975" name="TextBox 11"/>
            <p:cNvSpPr txBox="1">
              <a:spLocks noChangeArrowheads="1"/>
            </p:cNvSpPr>
            <p:nvPr/>
          </p:nvSpPr>
          <p:spPr bwMode="auto">
            <a:xfrm>
              <a:off x="2286000" y="2023646"/>
              <a:ext cx="2209800" cy="338554"/>
            </a:xfrm>
            <a:prstGeom prst="rect">
              <a:avLst/>
            </a:prstGeom>
            <a:noFill/>
            <a:ln w="9525">
              <a:noFill/>
              <a:miter lim="800000"/>
              <a:headEnd/>
              <a:tailEnd/>
            </a:ln>
          </p:spPr>
          <p:txBody>
            <a:bodyPr>
              <a:spAutoFit/>
            </a:bodyPr>
            <a:lstStyle/>
            <a:p>
              <a:r>
                <a:rPr lang="en-US" sz="1600" b="1">
                  <a:latin typeface="Calibri" pitchFamily="34" charset="0"/>
                </a:rPr>
                <a:t>Volume (acre-feet)</a:t>
              </a:r>
            </a:p>
          </p:txBody>
        </p:sp>
        <p:sp>
          <p:nvSpPr>
            <p:cNvPr id="40976" name="TextBox 12"/>
            <p:cNvSpPr txBox="1">
              <a:spLocks noChangeArrowheads="1"/>
            </p:cNvSpPr>
            <p:nvPr/>
          </p:nvSpPr>
          <p:spPr bwMode="auto">
            <a:xfrm>
              <a:off x="2285999" y="2709446"/>
              <a:ext cx="1853667" cy="338554"/>
            </a:xfrm>
            <a:prstGeom prst="rect">
              <a:avLst/>
            </a:prstGeom>
            <a:noFill/>
            <a:ln w="9525">
              <a:noFill/>
              <a:miter lim="800000"/>
              <a:headEnd/>
              <a:tailEnd/>
            </a:ln>
          </p:spPr>
          <p:txBody>
            <a:bodyPr>
              <a:spAutoFit/>
            </a:bodyPr>
            <a:lstStyle/>
            <a:p>
              <a:r>
                <a:rPr lang="en-US" sz="1600" b="1">
                  <a:latin typeface="Calibri" pitchFamily="34" charset="0"/>
                </a:rPr>
                <a:t>Price ($/acre-foot)</a:t>
              </a:r>
              <a:endParaRPr lang="en-US" sz="2000" b="1">
                <a:latin typeface="Calibri" pitchFamily="34" charset="0"/>
              </a:endParaRPr>
            </a:p>
          </p:txBody>
        </p:sp>
        <p:sp>
          <p:nvSpPr>
            <p:cNvPr id="14" name="TextBox 13"/>
            <p:cNvSpPr txBox="1"/>
            <p:nvPr/>
          </p:nvSpPr>
          <p:spPr>
            <a:xfrm>
              <a:off x="2232023" y="1600200"/>
              <a:ext cx="2111377" cy="523875"/>
            </a:xfrm>
            <a:prstGeom prst="rect">
              <a:avLst/>
            </a:prstGeom>
            <a:noFill/>
          </p:spPr>
          <p:txBody>
            <a:bodyPr>
              <a:spAutoFit/>
            </a:bodyPr>
            <a:lstStyle/>
            <a:p>
              <a:pPr algn="ctr" fontAlgn="auto">
                <a:spcBef>
                  <a:spcPts val="0"/>
                </a:spcBef>
                <a:spcAft>
                  <a:spcPts val="0"/>
                </a:spcAft>
                <a:defRPr/>
              </a:pPr>
              <a:r>
                <a:rPr lang="en-US" sz="2800" b="1" cap="small" dirty="0">
                  <a:effectLst>
                    <a:outerShdw blurRad="38100" dist="38100" dir="2700000" algn="tl">
                      <a:srgbClr val="000000">
                        <a:alpha val="43137"/>
                      </a:srgbClr>
                    </a:outerShdw>
                  </a:effectLst>
                  <a:latin typeface="+mn-lt"/>
                </a:rPr>
                <a:t>Water Bid</a:t>
              </a:r>
            </a:p>
          </p:txBody>
        </p:sp>
        <p:sp>
          <p:nvSpPr>
            <p:cNvPr id="15" name="TextBox 14"/>
            <p:cNvSpPr txBox="1"/>
            <p:nvPr/>
          </p:nvSpPr>
          <p:spPr>
            <a:xfrm>
              <a:off x="2301873" y="3395663"/>
              <a:ext cx="2117727" cy="338137"/>
            </a:xfrm>
            <a:prstGeom prst="rect">
              <a:avLst/>
            </a:prstGeom>
            <a:noFill/>
          </p:spPr>
          <p:txBody>
            <a:bodyPr>
              <a:spAutoFit/>
            </a:bodyPr>
            <a:lstStyle/>
            <a:p>
              <a:pPr fontAlgn="auto">
                <a:spcBef>
                  <a:spcPts val="0"/>
                </a:spcBef>
                <a:spcAft>
                  <a:spcPts val="0"/>
                </a:spcAft>
                <a:defRPr/>
              </a:pPr>
              <a:r>
                <a:rPr lang="en-US" sz="1600" b="1" cap="small" dirty="0">
                  <a:latin typeface="+mn-lt"/>
                </a:rPr>
                <a:t>T</a:t>
              </a:r>
              <a:r>
                <a:rPr lang="en-US" sz="1600" b="1" dirty="0">
                  <a:latin typeface="+mn-lt"/>
                </a:rPr>
                <a:t>erm (select one)</a:t>
              </a:r>
              <a:endParaRPr lang="en-US" sz="2000" b="1" cap="small" dirty="0">
                <a:latin typeface="+mn-lt"/>
              </a:endParaRPr>
            </a:p>
          </p:txBody>
        </p:sp>
        <p:sp>
          <p:nvSpPr>
            <p:cNvPr id="16" name="Rectangle 15"/>
            <p:cNvSpPr/>
            <p:nvPr/>
          </p:nvSpPr>
          <p:spPr>
            <a:xfrm>
              <a:off x="2424111" y="3733800"/>
              <a:ext cx="1766888" cy="304800"/>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 name="Isosceles Triangle 17"/>
            <p:cNvSpPr/>
            <p:nvPr/>
          </p:nvSpPr>
          <p:spPr>
            <a:xfrm rot="10800000">
              <a:off x="3886199" y="3810000"/>
              <a:ext cx="192088" cy="14128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 name="Rounded Rectangle 23"/>
            <p:cNvSpPr/>
            <p:nvPr/>
          </p:nvSpPr>
          <p:spPr>
            <a:xfrm>
              <a:off x="2514600" y="4343400"/>
              <a:ext cx="1600200" cy="685800"/>
            </a:xfrm>
            <a:prstGeom prst="roundRect">
              <a:avLst/>
            </a:prstGeom>
            <a:solidFill>
              <a:srgbClr val="00B050"/>
            </a:solidFill>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US"/>
            </a:p>
          </p:txBody>
        </p:sp>
        <p:sp>
          <p:nvSpPr>
            <p:cNvPr id="25" name="TextBox 24"/>
            <p:cNvSpPr txBox="1"/>
            <p:nvPr/>
          </p:nvSpPr>
          <p:spPr>
            <a:xfrm>
              <a:off x="2514598" y="4429125"/>
              <a:ext cx="1600201" cy="523875"/>
            </a:xfrm>
            <a:prstGeom prst="rect">
              <a:avLst/>
            </a:prstGeom>
            <a:noFill/>
          </p:spPr>
          <p:txBody>
            <a:bodyPr>
              <a:spAutoFit/>
            </a:bodyPr>
            <a:lstStyle/>
            <a:p>
              <a:pPr algn="ctr" fontAlgn="auto">
                <a:spcBef>
                  <a:spcPts val="0"/>
                </a:spcBef>
                <a:spcAft>
                  <a:spcPts val="0"/>
                </a:spcAft>
                <a:defRPr/>
              </a:pPr>
              <a:r>
                <a:rPr lang="en-US" sz="2800" b="1" cap="small" dirty="0">
                  <a:effectLst>
                    <a:outerShdw blurRad="38100" dist="38100" dir="2700000" algn="tl">
                      <a:srgbClr val="000000">
                        <a:alpha val="43137"/>
                      </a:srgbClr>
                    </a:outerShdw>
                  </a:effectLst>
                  <a:latin typeface="+mn-lt"/>
                </a:rPr>
                <a:t>Submit</a:t>
              </a:r>
            </a:p>
          </p:txBody>
        </p:sp>
      </p:grpSp>
      <p:graphicFrame>
        <p:nvGraphicFramePr>
          <p:cNvPr id="22" name="Diagram 21"/>
          <p:cNvGraphicFramePr/>
          <p:nvPr/>
        </p:nvGraphicFramePr>
        <p:xfrm>
          <a:off x="304800" y="5865041"/>
          <a:ext cx="8686800" cy="76435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3" name="TextBox 22"/>
          <p:cNvSpPr txBox="1">
            <a:spLocks noChangeArrowheads="1"/>
          </p:cNvSpPr>
          <p:nvPr/>
        </p:nvSpPr>
        <p:spPr bwMode="auto">
          <a:xfrm>
            <a:off x="6705600" y="2362200"/>
            <a:ext cx="609600" cy="369888"/>
          </a:xfrm>
          <a:prstGeom prst="rect">
            <a:avLst/>
          </a:prstGeom>
          <a:noFill/>
          <a:ln w="9525">
            <a:noFill/>
            <a:miter lim="800000"/>
            <a:headEnd/>
            <a:tailEnd/>
          </a:ln>
        </p:spPr>
        <p:txBody>
          <a:bodyPr>
            <a:spAutoFit/>
          </a:bodyPr>
          <a:lstStyle/>
          <a:p>
            <a:r>
              <a:rPr lang="en-US" b="1">
                <a:latin typeface="Calibri" pitchFamily="34" charset="0"/>
              </a:rPr>
              <a:t>100</a:t>
            </a:r>
          </a:p>
        </p:txBody>
      </p:sp>
      <p:sp>
        <p:nvSpPr>
          <p:cNvPr id="26" name="TextBox 25"/>
          <p:cNvSpPr txBox="1">
            <a:spLocks noChangeArrowheads="1"/>
          </p:cNvSpPr>
          <p:nvPr/>
        </p:nvSpPr>
        <p:spPr bwMode="auto">
          <a:xfrm>
            <a:off x="6705600" y="3048000"/>
            <a:ext cx="914400" cy="369888"/>
          </a:xfrm>
          <a:prstGeom prst="rect">
            <a:avLst/>
          </a:prstGeom>
          <a:noFill/>
          <a:ln w="9525">
            <a:noFill/>
            <a:miter lim="800000"/>
            <a:headEnd/>
            <a:tailEnd/>
          </a:ln>
        </p:spPr>
        <p:txBody>
          <a:bodyPr>
            <a:spAutoFit/>
          </a:bodyPr>
          <a:lstStyle/>
          <a:p>
            <a:r>
              <a:rPr lang="en-US" b="1">
                <a:latin typeface="Calibri" pitchFamily="34" charset="0"/>
              </a:rPr>
              <a:t>$345</a:t>
            </a:r>
          </a:p>
        </p:txBody>
      </p:sp>
      <p:sp>
        <p:nvSpPr>
          <p:cNvPr id="27" name="TextBox 26"/>
          <p:cNvSpPr txBox="1">
            <a:spLocks noChangeArrowheads="1"/>
          </p:cNvSpPr>
          <p:nvPr/>
        </p:nvSpPr>
        <p:spPr bwMode="auto">
          <a:xfrm>
            <a:off x="6705600" y="3733800"/>
            <a:ext cx="1143000" cy="369888"/>
          </a:xfrm>
          <a:prstGeom prst="rect">
            <a:avLst/>
          </a:prstGeom>
          <a:noFill/>
          <a:ln w="9525">
            <a:noFill/>
            <a:miter lim="800000"/>
            <a:headEnd/>
            <a:tailEnd/>
          </a:ln>
        </p:spPr>
        <p:txBody>
          <a:bodyPr>
            <a:spAutoFit/>
          </a:bodyPr>
          <a:lstStyle/>
          <a:p>
            <a:r>
              <a:rPr lang="en-US" b="1">
                <a:latin typeface="Calibri" pitchFamily="34" charset="0"/>
              </a:rPr>
              <a:t>1 year</a:t>
            </a:r>
          </a:p>
        </p:txBody>
      </p:sp>
      <p:pic>
        <p:nvPicPr>
          <p:cNvPr id="1027" name="Picture 3"/>
          <p:cNvPicPr>
            <a:picLocks noChangeAspect="1" noChangeArrowheads="1"/>
          </p:cNvPicPr>
          <p:nvPr/>
        </p:nvPicPr>
        <p:blipFill>
          <a:blip r:embed="rId11" cstate="print"/>
          <a:srcRect/>
          <a:stretch>
            <a:fillRect/>
          </a:stretch>
        </p:blipFill>
        <p:spPr bwMode="auto">
          <a:xfrm>
            <a:off x="1752600" y="1600201"/>
            <a:ext cx="4572000" cy="3733800"/>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500"/>
                                  </p:stCondLst>
                                  <p:childTnLst>
                                    <p:set>
                                      <p:cBhvr>
                                        <p:cTn id="10" dur="1" fill="hold">
                                          <p:stCondLst>
                                            <p:cond delay="0"/>
                                          </p:stCondLst>
                                        </p:cTn>
                                        <p:tgtEl>
                                          <p:spTgt spid="26"/>
                                        </p:tgtEl>
                                        <p:attrNameLst>
                                          <p:attrName>style.visibility</p:attrName>
                                        </p:attrNameLst>
                                      </p:cBhvr>
                                      <p:to>
                                        <p:strVal val="visible"/>
                                      </p:to>
                                    </p:set>
                                    <p:animEffect transition="in" filter="wipe(left)">
                                      <p:cBhvr>
                                        <p:cTn id="11" dur="500"/>
                                        <p:tgtEl>
                                          <p:spTgt spid="26"/>
                                        </p:tgtEl>
                                      </p:cBhvr>
                                    </p:animEffect>
                                  </p:childTnLst>
                                </p:cTn>
                              </p:par>
                            </p:childTnLst>
                          </p:cTn>
                        </p:par>
                        <p:par>
                          <p:cTn id="12" fill="hold">
                            <p:stCondLst>
                              <p:cond delay="1500"/>
                            </p:stCondLst>
                            <p:childTnLst>
                              <p:par>
                                <p:cTn id="13" presetID="1" presetClass="entr" presetSubtype="0" fill="hold" grpId="0" nodeType="afterEffect">
                                  <p:stCondLst>
                                    <p:cond delay="50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AutoShape 2"/>
          <p:cNvSpPr>
            <a:spLocks noChangeArrowheads="1"/>
          </p:cNvSpPr>
          <p:nvPr/>
        </p:nvSpPr>
        <p:spPr bwMode="auto">
          <a:xfrm>
            <a:off x="-304800" y="-304800"/>
            <a:ext cx="9448800" cy="1524000"/>
          </a:xfrm>
          <a:prstGeom prst="flowChartAlternateProcess">
            <a:avLst/>
          </a:prstGeom>
          <a:blipFill>
            <a:blip r:embed="rId3" cstate="screen"/>
            <a:stretch>
              <a:fillRect/>
            </a:stretch>
          </a:blipFill>
          <a:ln w="38100">
            <a:solidFill>
              <a:srgbClr val="F2F2F2"/>
            </a:solidFill>
            <a:miter lim="800000"/>
            <a:headEnd/>
            <a:tailEnd/>
          </a:ln>
          <a:effectLst>
            <a:outerShdw dist="28398" dir="3806097" algn="ctr" rotWithShape="0">
              <a:srgbClr val="7F7F7F">
                <a:alpha val="50000"/>
              </a:srgbClr>
            </a:outerShdw>
          </a:effectLst>
        </p:spPr>
        <p:txBody>
          <a:bodyPr/>
          <a:lstStyle/>
          <a:p>
            <a:pPr>
              <a:spcAft>
                <a:spcPts val="1000"/>
              </a:spcAft>
              <a:defRPr/>
            </a:pPr>
            <a:endParaRPr lang="en-US" sz="1400" dirty="0">
              <a:latin typeface="Times New Roman" pitchFamily="18" charset="0"/>
              <a:cs typeface="Arial" pitchFamily="34" charset="0"/>
            </a:endParaRPr>
          </a:p>
          <a:p>
            <a:pPr>
              <a:spcAft>
                <a:spcPts val="1000"/>
              </a:spcAft>
              <a:defRPr/>
            </a:pPr>
            <a:r>
              <a:rPr lang="en-US" sz="6600" b="1" dirty="0">
                <a:solidFill>
                  <a:schemeClr val="bg1"/>
                </a:solidFill>
                <a:latin typeface="Times New Roman" pitchFamily="18" charset="0"/>
                <a:cs typeface="Arial" pitchFamily="34" charset="0"/>
              </a:rPr>
              <a:t>  Market Results</a:t>
            </a:r>
            <a:endParaRPr lang="en-US" dirty="0">
              <a:latin typeface="Arial" pitchFamily="34" charset="0"/>
              <a:cs typeface="Arial" pitchFamily="34" charset="0"/>
            </a:endParaRPr>
          </a:p>
        </p:txBody>
      </p:sp>
      <p:grpSp>
        <p:nvGrpSpPr>
          <p:cNvPr id="43011" name="Group 7"/>
          <p:cNvGrpSpPr>
            <a:grpSpLocks/>
          </p:cNvGrpSpPr>
          <p:nvPr/>
        </p:nvGrpSpPr>
        <p:grpSpPr bwMode="auto">
          <a:xfrm>
            <a:off x="457200" y="1524000"/>
            <a:ext cx="1295400" cy="1905000"/>
            <a:chOff x="0" y="0"/>
            <a:chExt cx="1295400" cy="1905000"/>
          </a:xfrm>
        </p:grpSpPr>
        <p:sp>
          <p:nvSpPr>
            <p:cNvPr id="7" name="Rectangle 6"/>
            <p:cNvSpPr/>
            <p:nvPr/>
          </p:nvSpPr>
          <p:spPr>
            <a:xfrm>
              <a:off x="0" y="0"/>
              <a:ext cx="1295400" cy="1905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5" name="Picture 4"/>
            <p:cNvPicPr/>
            <p:nvPr/>
          </p:nvPicPr>
          <p:blipFill>
            <a:blip r:embed="rId4" cstate="screen"/>
            <a:srcRect/>
            <a:stretch>
              <a:fillRect/>
            </a:stretch>
          </p:blipFill>
          <p:spPr bwMode="auto">
            <a:xfrm>
              <a:off x="133350" y="152400"/>
              <a:ext cx="1085850" cy="15811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9" name="Rectangle 8"/>
          <p:cNvSpPr/>
          <p:nvPr/>
        </p:nvSpPr>
        <p:spPr>
          <a:xfrm>
            <a:off x="6400800" y="1524000"/>
            <a:ext cx="2362201" cy="3810000"/>
          </a:xfrm>
          <a:prstGeom prst="rect">
            <a:avLst/>
          </a:prstGeom>
          <a:solidFill>
            <a:schemeClr val="tx2">
              <a:lumMod val="40000"/>
              <a:lumOff val="60000"/>
            </a:schemeClr>
          </a:solidFill>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Rectangle 9"/>
          <p:cNvSpPr/>
          <p:nvPr/>
        </p:nvSpPr>
        <p:spPr>
          <a:xfrm>
            <a:off x="6691313" y="2590800"/>
            <a:ext cx="1766887" cy="304800"/>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schemeClr val="tx1"/>
                </a:solidFill>
              </a:rPr>
              <a:t>Jan 2, 2010</a:t>
            </a:r>
          </a:p>
        </p:txBody>
      </p:sp>
      <p:sp>
        <p:nvSpPr>
          <p:cNvPr id="11" name="Rectangle 10"/>
          <p:cNvSpPr/>
          <p:nvPr/>
        </p:nvSpPr>
        <p:spPr>
          <a:xfrm>
            <a:off x="6691313" y="3505200"/>
            <a:ext cx="1766887" cy="304800"/>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b="1" dirty="0">
                <a:solidFill>
                  <a:schemeClr val="tx1"/>
                </a:solidFill>
              </a:rPr>
              <a:t>$338.00</a:t>
            </a:r>
          </a:p>
        </p:txBody>
      </p:sp>
      <p:sp>
        <p:nvSpPr>
          <p:cNvPr id="43017" name="TextBox 11"/>
          <p:cNvSpPr txBox="1">
            <a:spLocks noChangeArrowheads="1"/>
          </p:cNvSpPr>
          <p:nvPr/>
        </p:nvSpPr>
        <p:spPr bwMode="auto">
          <a:xfrm>
            <a:off x="6629400" y="4157663"/>
            <a:ext cx="2057400" cy="338137"/>
          </a:xfrm>
          <a:prstGeom prst="rect">
            <a:avLst/>
          </a:prstGeom>
          <a:noFill/>
          <a:ln w="9525">
            <a:noFill/>
            <a:miter lim="800000"/>
            <a:headEnd/>
            <a:tailEnd/>
          </a:ln>
        </p:spPr>
        <p:txBody>
          <a:bodyPr>
            <a:spAutoFit/>
          </a:bodyPr>
          <a:lstStyle/>
          <a:p>
            <a:r>
              <a:rPr lang="en-US" sz="1600" b="1">
                <a:latin typeface="Calibri" pitchFamily="34" charset="0"/>
              </a:rPr>
              <a:t>Market Volume (</a:t>
            </a:r>
            <a:r>
              <a:rPr lang="en-US" sz="1400" b="1">
                <a:latin typeface="Calibri" pitchFamily="34" charset="0"/>
              </a:rPr>
              <a:t>AF</a:t>
            </a:r>
            <a:r>
              <a:rPr lang="en-US" sz="1600" b="1">
                <a:latin typeface="Calibri" pitchFamily="34" charset="0"/>
              </a:rPr>
              <a:t>)</a:t>
            </a:r>
          </a:p>
        </p:txBody>
      </p:sp>
      <p:sp>
        <p:nvSpPr>
          <p:cNvPr id="43018" name="TextBox 12"/>
          <p:cNvSpPr txBox="1">
            <a:spLocks noChangeArrowheads="1"/>
          </p:cNvSpPr>
          <p:nvPr/>
        </p:nvSpPr>
        <p:spPr bwMode="auto">
          <a:xfrm>
            <a:off x="6629400" y="3167063"/>
            <a:ext cx="2133600" cy="338137"/>
          </a:xfrm>
          <a:prstGeom prst="rect">
            <a:avLst/>
          </a:prstGeom>
          <a:noFill/>
          <a:ln w="9525">
            <a:noFill/>
            <a:miter lim="800000"/>
            <a:headEnd/>
            <a:tailEnd/>
          </a:ln>
        </p:spPr>
        <p:txBody>
          <a:bodyPr>
            <a:spAutoFit/>
          </a:bodyPr>
          <a:lstStyle/>
          <a:p>
            <a:r>
              <a:rPr lang="en-US" sz="1600" b="1">
                <a:latin typeface="Calibri" pitchFamily="34" charset="0"/>
              </a:rPr>
              <a:t>Market Price (</a:t>
            </a:r>
            <a:r>
              <a:rPr lang="en-US" sz="1400" b="1">
                <a:latin typeface="Calibri" pitchFamily="34" charset="0"/>
              </a:rPr>
              <a:t>$/AF</a:t>
            </a:r>
            <a:r>
              <a:rPr lang="en-US" sz="1600" b="1">
                <a:latin typeface="Calibri" pitchFamily="34" charset="0"/>
              </a:rPr>
              <a:t>)</a:t>
            </a:r>
            <a:endParaRPr lang="en-US" sz="2000" b="1">
              <a:latin typeface="Calibri" pitchFamily="34" charset="0"/>
            </a:endParaRPr>
          </a:p>
        </p:txBody>
      </p:sp>
      <p:sp>
        <p:nvSpPr>
          <p:cNvPr id="14" name="TextBox 13"/>
          <p:cNvSpPr txBox="1"/>
          <p:nvPr/>
        </p:nvSpPr>
        <p:spPr>
          <a:xfrm>
            <a:off x="6499225" y="1600200"/>
            <a:ext cx="2111375" cy="523875"/>
          </a:xfrm>
          <a:prstGeom prst="rect">
            <a:avLst/>
          </a:prstGeom>
          <a:noFill/>
        </p:spPr>
        <p:txBody>
          <a:bodyPr>
            <a:spAutoFit/>
          </a:bodyPr>
          <a:lstStyle/>
          <a:p>
            <a:pPr algn="ctr" fontAlgn="auto">
              <a:spcBef>
                <a:spcPts val="0"/>
              </a:spcBef>
              <a:spcAft>
                <a:spcPts val="0"/>
              </a:spcAft>
              <a:defRPr/>
            </a:pPr>
            <a:r>
              <a:rPr lang="en-US" sz="2800" b="1" cap="small" dirty="0">
                <a:effectLst>
                  <a:outerShdw blurRad="38100" dist="38100" dir="2700000" algn="tl">
                    <a:srgbClr val="000000">
                      <a:alpha val="43137"/>
                    </a:srgbClr>
                  </a:outerShdw>
                </a:effectLst>
                <a:latin typeface="+mn-lt"/>
              </a:rPr>
              <a:t>Summary </a:t>
            </a:r>
          </a:p>
        </p:txBody>
      </p:sp>
      <p:sp>
        <p:nvSpPr>
          <p:cNvPr id="15" name="TextBox 14"/>
          <p:cNvSpPr txBox="1"/>
          <p:nvPr/>
        </p:nvSpPr>
        <p:spPr>
          <a:xfrm>
            <a:off x="6553200" y="2190750"/>
            <a:ext cx="2117725" cy="400050"/>
          </a:xfrm>
          <a:prstGeom prst="rect">
            <a:avLst/>
          </a:prstGeom>
          <a:noFill/>
        </p:spPr>
        <p:txBody>
          <a:bodyPr>
            <a:spAutoFit/>
          </a:bodyPr>
          <a:lstStyle/>
          <a:p>
            <a:pPr fontAlgn="auto">
              <a:spcBef>
                <a:spcPts val="0"/>
              </a:spcBef>
              <a:spcAft>
                <a:spcPts val="0"/>
              </a:spcAft>
              <a:defRPr/>
            </a:pPr>
            <a:r>
              <a:rPr lang="en-US" sz="2000" b="1" cap="small" dirty="0">
                <a:latin typeface="+mn-lt"/>
              </a:rPr>
              <a:t>Date</a:t>
            </a:r>
          </a:p>
        </p:txBody>
      </p:sp>
      <p:sp>
        <p:nvSpPr>
          <p:cNvPr id="16" name="Rectangle 15"/>
          <p:cNvSpPr/>
          <p:nvPr/>
        </p:nvSpPr>
        <p:spPr>
          <a:xfrm>
            <a:off x="6691313" y="4495800"/>
            <a:ext cx="1766887" cy="304800"/>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b="1" dirty="0">
                <a:solidFill>
                  <a:schemeClr val="tx1"/>
                </a:solidFill>
              </a:rPr>
              <a:t>988</a:t>
            </a:r>
          </a:p>
        </p:txBody>
      </p:sp>
      <p:grpSp>
        <p:nvGrpSpPr>
          <p:cNvPr id="43022" name="Group 20"/>
          <p:cNvGrpSpPr>
            <a:grpSpLocks/>
          </p:cNvGrpSpPr>
          <p:nvPr/>
        </p:nvGrpSpPr>
        <p:grpSpPr bwMode="auto">
          <a:xfrm>
            <a:off x="2438400" y="1752600"/>
            <a:ext cx="3124200" cy="685800"/>
            <a:chOff x="2286000" y="1524000"/>
            <a:chExt cx="3124200" cy="685800"/>
          </a:xfrm>
        </p:grpSpPr>
        <p:sp>
          <p:nvSpPr>
            <p:cNvPr id="24" name="Rounded Rectangle 23"/>
            <p:cNvSpPr/>
            <p:nvPr/>
          </p:nvSpPr>
          <p:spPr>
            <a:xfrm>
              <a:off x="2286000" y="1524000"/>
              <a:ext cx="3124200" cy="685800"/>
            </a:xfrm>
            <a:prstGeom prst="roundRect">
              <a:avLst/>
            </a:prstGeom>
            <a:solidFill>
              <a:srgbClr val="00B050"/>
            </a:solidFill>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US"/>
            </a:p>
          </p:txBody>
        </p:sp>
        <p:sp>
          <p:nvSpPr>
            <p:cNvPr id="25" name="TextBox 24"/>
            <p:cNvSpPr txBox="1"/>
            <p:nvPr/>
          </p:nvSpPr>
          <p:spPr>
            <a:xfrm>
              <a:off x="2286000" y="1609725"/>
              <a:ext cx="2971800" cy="523875"/>
            </a:xfrm>
            <a:prstGeom prst="rect">
              <a:avLst/>
            </a:prstGeom>
            <a:noFill/>
          </p:spPr>
          <p:txBody>
            <a:bodyPr>
              <a:spAutoFit/>
            </a:bodyPr>
            <a:lstStyle/>
            <a:p>
              <a:pPr algn="ctr" fontAlgn="auto">
                <a:spcBef>
                  <a:spcPts val="0"/>
                </a:spcBef>
                <a:spcAft>
                  <a:spcPts val="0"/>
                </a:spcAft>
                <a:defRPr/>
              </a:pPr>
              <a:r>
                <a:rPr lang="en-US" sz="2800" b="1" cap="small" dirty="0">
                  <a:effectLst>
                    <a:outerShdw blurRad="38100" dist="38100" dir="2700000" algn="tl">
                      <a:srgbClr val="000000">
                        <a:alpha val="43137"/>
                      </a:srgbClr>
                    </a:outerShdw>
                  </a:effectLst>
                  <a:latin typeface="+mn-lt"/>
                </a:rPr>
                <a:t>Santa Paula Basin</a:t>
              </a:r>
            </a:p>
          </p:txBody>
        </p:sp>
      </p:grpSp>
      <p:pic>
        <p:nvPicPr>
          <p:cNvPr id="43023" name="Picture 18"/>
          <p:cNvPicPr>
            <a:picLocks noChangeAspect="1" noChangeArrowheads="1"/>
          </p:cNvPicPr>
          <p:nvPr/>
        </p:nvPicPr>
        <p:blipFill>
          <a:blip r:embed="rId5" cstate="screen"/>
          <a:srcRect/>
          <a:stretch>
            <a:fillRect/>
          </a:stretch>
        </p:blipFill>
        <p:spPr bwMode="auto">
          <a:xfrm>
            <a:off x="2133600" y="2743200"/>
            <a:ext cx="3790950" cy="2286000"/>
          </a:xfrm>
          <a:prstGeom prst="rect">
            <a:avLst/>
          </a:prstGeom>
          <a:noFill/>
          <a:ln w="34925" cap="rnd">
            <a:solidFill>
              <a:schemeClr val="tx1"/>
            </a:solidFill>
            <a:bevel/>
            <a:headEnd/>
            <a:tailEnd/>
          </a:ln>
        </p:spPr>
      </p:pic>
      <p:sp>
        <p:nvSpPr>
          <p:cNvPr id="20" name="5-Point Star 19"/>
          <p:cNvSpPr/>
          <p:nvPr/>
        </p:nvSpPr>
        <p:spPr>
          <a:xfrm>
            <a:off x="2209800" y="2819400"/>
            <a:ext cx="572429" cy="554663"/>
          </a:xfrm>
          <a:prstGeom prst="star5">
            <a:avLst/>
          </a:prstGeom>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US"/>
          </a:p>
        </p:txBody>
      </p:sp>
      <p:graphicFrame>
        <p:nvGraphicFramePr>
          <p:cNvPr id="27" name="Diagram 26"/>
          <p:cNvGraphicFramePr/>
          <p:nvPr/>
        </p:nvGraphicFramePr>
        <p:xfrm>
          <a:off x="304800" y="5865041"/>
          <a:ext cx="8686800" cy="76435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p:cNvSpPr/>
          <p:nvPr/>
        </p:nvSpPr>
        <p:spPr>
          <a:xfrm>
            <a:off x="1981200" y="1524000"/>
            <a:ext cx="6934200" cy="3962400"/>
          </a:xfrm>
          <a:prstGeom prst="rect">
            <a:avLst/>
          </a:prstGeom>
          <a:solidFill>
            <a:schemeClr val="tx2">
              <a:lumMod val="40000"/>
              <a:lumOff val="60000"/>
            </a:schemeClr>
          </a:solidFill>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26" name="AutoShape 2"/>
          <p:cNvSpPr>
            <a:spLocks noChangeArrowheads="1"/>
          </p:cNvSpPr>
          <p:nvPr/>
        </p:nvSpPr>
        <p:spPr bwMode="auto">
          <a:xfrm>
            <a:off x="-304800" y="-304800"/>
            <a:ext cx="9448800" cy="1524000"/>
          </a:xfrm>
          <a:prstGeom prst="flowChartAlternateProcess">
            <a:avLst/>
          </a:prstGeom>
          <a:blipFill>
            <a:blip r:embed="rId4" cstate="screen"/>
            <a:stretch>
              <a:fillRect/>
            </a:stretch>
          </a:blipFill>
          <a:ln w="38100">
            <a:solidFill>
              <a:srgbClr val="F2F2F2"/>
            </a:solidFill>
            <a:miter lim="800000"/>
            <a:headEnd/>
            <a:tailEnd/>
          </a:ln>
          <a:effectLst>
            <a:outerShdw dist="28398" dir="3806097" algn="ctr" rotWithShape="0">
              <a:srgbClr val="7F7F7F">
                <a:alpha val="50000"/>
              </a:srgbClr>
            </a:outerShdw>
          </a:effectLst>
        </p:spPr>
        <p:txBody>
          <a:bodyPr/>
          <a:lstStyle/>
          <a:p>
            <a:pPr>
              <a:spcAft>
                <a:spcPts val="1000"/>
              </a:spcAft>
              <a:defRPr/>
            </a:pPr>
            <a:endParaRPr lang="en-US" sz="1400" dirty="0">
              <a:latin typeface="Times New Roman" pitchFamily="18" charset="0"/>
              <a:cs typeface="Arial" pitchFamily="34" charset="0"/>
            </a:endParaRPr>
          </a:p>
          <a:p>
            <a:pPr>
              <a:spcAft>
                <a:spcPts val="1000"/>
              </a:spcAft>
              <a:defRPr/>
            </a:pPr>
            <a:r>
              <a:rPr lang="en-US" sz="6600" b="1" dirty="0">
                <a:solidFill>
                  <a:schemeClr val="bg1"/>
                </a:solidFill>
                <a:latin typeface="Times New Roman" pitchFamily="18" charset="0"/>
                <a:cs typeface="Arial" pitchFamily="34" charset="0"/>
              </a:rPr>
              <a:t>	My Account </a:t>
            </a:r>
            <a:endParaRPr lang="en-US" dirty="0">
              <a:latin typeface="Arial" pitchFamily="34" charset="0"/>
              <a:cs typeface="Arial" pitchFamily="34" charset="0"/>
            </a:endParaRPr>
          </a:p>
        </p:txBody>
      </p:sp>
      <p:grpSp>
        <p:nvGrpSpPr>
          <p:cNvPr id="45062" name="Group 7"/>
          <p:cNvGrpSpPr>
            <a:grpSpLocks/>
          </p:cNvGrpSpPr>
          <p:nvPr/>
        </p:nvGrpSpPr>
        <p:grpSpPr bwMode="auto">
          <a:xfrm>
            <a:off x="457200" y="1524000"/>
            <a:ext cx="1295400" cy="1905000"/>
            <a:chOff x="0" y="0"/>
            <a:chExt cx="1295400" cy="1905000"/>
          </a:xfrm>
        </p:grpSpPr>
        <p:sp>
          <p:nvSpPr>
            <p:cNvPr id="7" name="Rectangle 6"/>
            <p:cNvSpPr/>
            <p:nvPr/>
          </p:nvSpPr>
          <p:spPr>
            <a:xfrm>
              <a:off x="0" y="0"/>
              <a:ext cx="1295400" cy="1905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5" name="Picture 4"/>
            <p:cNvPicPr/>
            <p:nvPr/>
          </p:nvPicPr>
          <p:blipFill>
            <a:blip r:embed="rId5" cstate="screen"/>
            <a:srcRect/>
            <a:stretch>
              <a:fillRect/>
            </a:stretch>
          </p:blipFill>
          <p:spPr bwMode="auto">
            <a:xfrm>
              <a:off x="133350" y="152400"/>
              <a:ext cx="1085850" cy="15811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graphicFrame>
        <p:nvGraphicFramePr>
          <p:cNvPr id="10" name="Table 9"/>
          <p:cNvGraphicFramePr>
            <a:graphicFrameLocks noGrp="1"/>
          </p:cNvGraphicFramePr>
          <p:nvPr/>
        </p:nvGraphicFramePr>
        <p:xfrm>
          <a:off x="2133600" y="3962400"/>
          <a:ext cx="6553200" cy="1446106"/>
        </p:xfrm>
        <a:graphic>
          <a:graphicData uri="http://schemas.openxmlformats.org/drawingml/2006/table">
            <a:tbl>
              <a:tblPr firstRow="1" bandRow="1">
                <a:tableStyleId>{3C2FFA5D-87B4-456A-9821-1D502468CF0F}</a:tableStyleId>
              </a:tblPr>
              <a:tblGrid>
                <a:gridCol w="1371600"/>
                <a:gridCol w="762000"/>
                <a:gridCol w="990600"/>
                <a:gridCol w="914400"/>
                <a:gridCol w="1143000"/>
                <a:gridCol w="1371600"/>
              </a:tblGrid>
              <a:tr h="575733">
                <a:tc>
                  <a:txBody>
                    <a:bodyPr/>
                    <a:lstStyle/>
                    <a:p>
                      <a:r>
                        <a:rPr lang="en-US" dirty="0" smtClean="0"/>
                        <a:t>Date of Transaction</a:t>
                      </a:r>
                      <a:endParaRPr lang="en-US" dirty="0"/>
                    </a:p>
                  </a:txBody>
                  <a:tcPr/>
                </a:tc>
                <a:tc>
                  <a:txBody>
                    <a:bodyPr/>
                    <a:lstStyle/>
                    <a:p>
                      <a:r>
                        <a:rPr lang="en-US" dirty="0" smtClean="0"/>
                        <a:t>Term</a:t>
                      </a:r>
                      <a:endParaRPr lang="en-US" dirty="0"/>
                    </a:p>
                  </a:txBody>
                  <a:tcPr/>
                </a:tc>
                <a:tc>
                  <a:txBody>
                    <a:bodyPr/>
                    <a:lstStyle/>
                    <a:p>
                      <a:r>
                        <a:rPr lang="en-US" dirty="0" smtClean="0"/>
                        <a:t>Action</a:t>
                      </a:r>
                      <a:endParaRPr lang="en-US" dirty="0"/>
                    </a:p>
                  </a:txBody>
                  <a:tcPr/>
                </a:tc>
                <a:tc>
                  <a:txBody>
                    <a:bodyPr/>
                    <a:lstStyle/>
                    <a:p>
                      <a:r>
                        <a:rPr lang="en-US" dirty="0" smtClean="0"/>
                        <a:t>Volume (AF)</a:t>
                      </a:r>
                      <a:endParaRPr lang="en-US" dirty="0"/>
                    </a:p>
                  </a:txBody>
                  <a:tcPr/>
                </a:tc>
                <a:tc>
                  <a:txBody>
                    <a:bodyPr/>
                    <a:lstStyle/>
                    <a:p>
                      <a:r>
                        <a:rPr lang="en-US" dirty="0" smtClean="0"/>
                        <a:t>Price</a:t>
                      </a:r>
                      <a:r>
                        <a:rPr lang="en-US" baseline="0" dirty="0" smtClean="0"/>
                        <a:t> ($/</a:t>
                      </a:r>
                      <a:r>
                        <a:rPr lang="en-US" dirty="0" smtClean="0"/>
                        <a:t>AF)</a:t>
                      </a:r>
                      <a:endParaRPr lang="en-US" dirty="0"/>
                    </a:p>
                  </a:txBody>
                  <a:tcPr/>
                </a:tc>
                <a:tc>
                  <a:txBody>
                    <a:bodyPr/>
                    <a:lstStyle/>
                    <a:p>
                      <a:r>
                        <a:rPr lang="en-US" dirty="0" smtClean="0"/>
                        <a:t>Transaction total ($)</a:t>
                      </a:r>
                      <a:endParaRPr lang="en-US" dirty="0"/>
                    </a:p>
                  </a:txBody>
                  <a:tcPr/>
                </a:tc>
              </a:tr>
              <a:tr h="403013">
                <a:tc>
                  <a:txBody>
                    <a:bodyPr/>
                    <a:lstStyle/>
                    <a:p>
                      <a:r>
                        <a:rPr lang="en-US" dirty="0" smtClean="0"/>
                        <a:t>Jan 2,</a:t>
                      </a:r>
                      <a:r>
                        <a:rPr lang="en-US" baseline="0" dirty="0" smtClean="0"/>
                        <a:t> </a:t>
                      </a:r>
                      <a:r>
                        <a:rPr lang="en-US" dirty="0" smtClean="0"/>
                        <a:t>2010</a:t>
                      </a:r>
                      <a:endParaRPr lang="en-US" dirty="0"/>
                    </a:p>
                  </a:txBody>
                  <a:tcPr/>
                </a:tc>
                <a:tc>
                  <a:txBody>
                    <a:bodyPr/>
                    <a:lstStyle/>
                    <a:p>
                      <a:r>
                        <a:rPr lang="en-US" dirty="0" smtClean="0"/>
                        <a:t>1yr</a:t>
                      </a:r>
                      <a:endParaRPr lang="en-US" dirty="0"/>
                    </a:p>
                  </a:txBody>
                  <a:tcPr/>
                </a:tc>
                <a:tc>
                  <a:txBody>
                    <a:bodyPr/>
                    <a:lstStyle/>
                    <a:p>
                      <a:r>
                        <a:rPr lang="en-US" dirty="0" smtClean="0"/>
                        <a:t>Bought</a:t>
                      </a:r>
                      <a:endParaRPr lang="en-US" dirty="0"/>
                    </a:p>
                  </a:txBody>
                  <a:tcPr/>
                </a:tc>
                <a:tc>
                  <a:txBody>
                    <a:bodyPr/>
                    <a:lstStyle/>
                    <a:p>
                      <a:r>
                        <a:rPr lang="en-US" dirty="0" smtClean="0"/>
                        <a:t>100</a:t>
                      </a:r>
                      <a:endParaRPr lang="en-US" dirty="0"/>
                    </a:p>
                  </a:txBody>
                  <a:tcPr/>
                </a:tc>
                <a:tc>
                  <a:txBody>
                    <a:bodyPr/>
                    <a:lstStyle/>
                    <a:p>
                      <a:r>
                        <a:rPr lang="en-US" dirty="0" smtClean="0"/>
                        <a:t>$338.00</a:t>
                      </a:r>
                      <a:endParaRPr lang="en-US" dirty="0"/>
                    </a:p>
                  </a:txBody>
                  <a:tcPr/>
                </a:tc>
                <a:tc>
                  <a:txBody>
                    <a:bodyPr/>
                    <a:lstStyle/>
                    <a:p>
                      <a:r>
                        <a:rPr lang="en-US" dirty="0" smtClean="0"/>
                        <a:t>$34,476.00</a:t>
                      </a:r>
                      <a:endParaRPr lang="en-US" dirty="0"/>
                    </a:p>
                  </a:txBody>
                  <a:tcPr/>
                </a:tc>
              </a:tr>
              <a:tr h="403013">
                <a:tc>
                  <a:txBody>
                    <a:bodyPr/>
                    <a:lstStyle/>
                    <a:p>
                      <a:r>
                        <a:rPr lang="en-US" dirty="0" smtClean="0"/>
                        <a:t>Jan 2, 2009</a:t>
                      </a:r>
                      <a:endParaRPr lang="en-US" dirty="0"/>
                    </a:p>
                  </a:txBody>
                  <a:tcPr/>
                </a:tc>
                <a:tc>
                  <a:txBody>
                    <a:bodyPr/>
                    <a:lstStyle/>
                    <a:p>
                      <a:r>
                        <a:rPr lang="en-US" dirty="0" smtClean="0"/>
                        <a:t>1yr</a:t>
                      </a:r>
                      <a:endParaRPr lang="en-US" dirty="0"/>
                    </a:p>
                  </a:txBody>
                  <a:tcPr/>
                </a:tc>
                <a:tc>
                  <a:txBody>
                    <a:bodyPr/>
                    <a:lstStyle/>
                    <a:p>
                      <a:r>
                        <a:rPr lang="en-US" dirty="0" smtClean="0"/>
                        <a:t>Bought</a:t>
                      </a:r>
                      <a:endParaRPr lang="en-US" dirty="0"/>
                    </a:p>
                  </a:txBody>
                  <a:tcPr/>
                </a:tc>
                <a:tc>
                  <a:txBody>
                    <a:bodyPr/>
                    <a:lstStyle/>
                    <a:p>
                      <a:r>
                        <a:rPr lang="en-US" dirty="0" smtClean="0"/>
                        <a:t>100</a:t>
                      </a:r>
                      <a:endParaRPr lang="en-US" dirty="0"/>
                    </a:p>
                  </a:txBody>
                  <a:tcPr/>
                </a:tc>
                <a:tc>
                  <a:txBody>
                    <a:bodyPr/>
                    <a:lstStyle/>
                    <a:p>
                      <a:r>
                        <a:rPr lang="en-US" dirty="0" smtClean="0"/>
                        <a:t>$300.00</a:t>
                      </a:r>
                      <a:endParaRPr lang="en-US" dirty="0"/>
                    </a:p>
                  </a:txBody>
                  <a:tcPr/>
                </a:tc>
                <a:tc>
                  <a:txBody>
                    <a:bodyPr/>
                    <a:lstStyle/>
                    <a:p>
                      <a:r>
                        <a:rPr lang="en-US" dirty="0" smtClean="0"/>
                        <a:t>$30,600.00</a:t>
                      </a:r>
                      <a:endParaRPr lang="en-US" dirty="0"/>
                    </a:p>
                  </a:txBody>
                  <a:tcPr/>
                </a:tc>
              </a:tr>
            </a:tbl>
          </a:graphicData>
        </a:graphic>
      </p:graphicFrame>
      <p:sp>
        <p:nvSpPr>
          <p:cNvPr id="19" name="TextBox 18"/>
          <p:cNvSpPr txBox="1"/>
          <p:nvPr/>
        </p:nvSpPr>
        <p:spPr>
          <a:xfrm>
            <a:off x="2209800" y="3429000"/>
            <a:ext cx="4343400" cy="523875"/>
          </a:xfrm>
          <a:prstGeom prst="rect">
            <a:avLst/>
          </a:prstGeom>
          <a:noFill/>
        </p:spPr>
        <p:txBody>
          <a:bodyPr>
            <a:spAutoFit/>
          </a:bodyPr>
          <a:lstStyle/>
          <a:p>
            <a:pPr fontAlgn="auto">
              <a:spcBef>
                <a:spcPts val="0"/>
              </a:spcBef>
              <a:spcAft>
                <a:spcPts val="0"/>
              </a:spcAft>
              <a:defRPr/>
            </a:pPr>
            <a:r>
              <a:rPr lang="en-US" sz="2800" b="1" cap="small" dirty="0">
                <a:latin typeface="+mn-lt"/>
              </a:rPr>
              <a:t>History of Trades</a:t>
            </a:r>
            <a:endParaRPr lang="en-US" sz="3600" b="1" cap="small" dirty="0">
              <a:latin typeface="+mn-lt"/>
            </a:endParaRPr>
          </a:p>
        </p:txBody>
      </p:sp>
      <p:sp>
        <p:nvSpPr>
          <p:cNvPr id="14" name="Rectangle 13"/>
          <p:cNvSpPr/>
          <p:nvPr/>
        </p:nvSpPr>
        <p:spPr>
          <a:xfrm>
            <a:off x="2424113" y="1979613"/>
            <a:ext cx="1766887" cy="273050"/>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Rectangle 14"/>
          <p:cNvSpPr/>
          <p:nvPr/>
        </p:nvSpPr>
        <p:spPr>
          <a:xfrm>
            <a:off x="2424113" y="2592388"/>
            <a:ext cx="1766887" cy="273050"/>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5067" name="TextBox 15"/>
          <p:cNvSpPr txBox="1">
            <a:spLocks noChangeArrowheads="1"/>
          </p:cNvSpPr>
          <p:nvPr/>
        </p:nvSpPr>
        <p:spPr bwMode="auto">
          <a:xfrm>
            <a:off x="2286000" y="1676400"/>
            <a:ext cx="2209800" cy="303213"/>
          </a:xfrm>
          <a:prstGeom prst="rect">
            <a:avLst/>
          </a:prstGeom>
          <a:noFill/>
          <a:ln w="9525">
            <a:noFill/>
            <a:miter lim="800000"/>
            <a:headEnd/>
            <a:tailEnd/>
          </a:ln>
        </p:spPr>
        <p:txBody>
          <a:bodyPr>
            <a:spAutoFit/>
          </a:bodyPr>
          <a:lstStyle/>
          <a:p>
            <a:r>
              <a:rPr lang="en-US" sz="1600" b="1">
                <a:latin typeface="Calibri" pitchFamily="34" charset="0"/>
              </a:rPr>
              <a:t>My Groundwater Basin</a:t>
            </a:r>
          </a:p>
        </p:txBody>
      </p:sp>
      <p:sp>
        <p:nvSpPr>
          <p:cNvPr id="45068" name="TextBox 16"/>
          <p:cNvSpPr txBox="1">
            <a:spLocks noChangeArrowheads="1"/>
          </p:cNvSpPr>
          <p:nvPr/>
        </p:nvSpPr>
        <p:spPr bwMode="auto">
          <a:xfrm>
            <a:off x="2133600" y="2289175"/>
            <a:ext cx="3048000" cy="303213"/>
          </a:xfrm>
          <a:prstGeom prst="rect">
            <a:avLst/>
          </a:prstGeom>
          <a:noFill/>
          <a:ln w="9525">
            <a:noFill/>
            <a:miter lim="800000"/>
            <a:headEnd/>
            <a:tailEnd/>
          </a:ln>
        </p:spPr>
        <p:txBody>
          <a:bodyPr>
            <a:spAutoFit/>
          </a:bodyPr>
          <a:lstStyle/>
          <a:p>
            <a:r>
              <a:rPr lang="en-US" sz="1600" b="1">
                <a:latin typeface="Calibri" pitchFamily="34" charset="0"/>
              </a:rPr>
              <a:t>Permanent Groundwater Right</a:t>
            </a:r>
            <a:endParaRPr lang="en-US" sz="2000" b="1">
              <a:latin typeface="Calibri" pitchFamily="34" charset="0"/>
            </a:endParaRPr>
          </a:p>
        </p:txBody>
      </p:sp>
      <p:sp>
        <p:nvSpPr>
          <p:cNvPr id="45069" name="TextBox 25"/>
          <p:cNvSpPr txBox="1">
            <a:spLocks noChangeArrowheads="1"/>
          </p:cNvSpPr>
          <p:nvPr/>
        </p:nvSpPr>
        <p:spPr bwMode="auto">
          <a:xfrm>
            <a:off x="2438400" y="1949450"/>
            <a:ext cx="2209800" cy="303213"/>
          </a:xfrm>
          <a:prstGeom prst="rect">
            <a:avLst/>
          </a:prstGeom>
          <a:noFill/>
          <a:ln w="9525">
            <a:noFill/>
            <a:miter lim="800000"/>
            <a:headEnd/>
            <a:tailEnd/>
          </a:ln>
        </p:spPr>
        <p:txBody>
          <a:bodyPr>
            <a:spAutoFit/>
          </a:bodyPr>
          <a:lstStyle/>
          <a:p>
            <a:r>
              <a:rPr lang="en-US" sz="1600" b="1">
                <a:latin typeface="Calibri" pitchFamily="34" charset="0"/>
              </a:rPr>
              <a:t>Santa Paula</a:t>
            </a:r>
          </a:p>
        </p:txBody>
      </p:sp>
      <p:sp>
        <p:nvSpPr>
          <p:cNvPr id="45070" name="TextBox 26"/>
          <p:cNvSpPr txBox="1">
            <a:spLocks noChangeArrowheads="1"/>
          </p:cNvSpPr>
          <p:nvPr/>
        </p:nvSpPr>
        <p:spPr bwMode="auto">
          <a:xfrm>
            <a:off x="2438400" y="2592388"/>
            <a:ext cx="2209800" cy="303212"/>
          </a:xfrm>
          <a:prstGeom prst="rect">
            <a:avLst/>
          </a:prstGeom>
          <a:noFill/>
          <a:ln w="9525">
            <a:noFill/>
            <a:miter lim="800000"/>
            <a:headEnd/>
            <a:tailEnd/>
          </a:ln>
        </p:spPr>
        <p:txBody>
          <a:bodyPr>
            <a:spAutoFit/>
          </a:bodyPr>
          <a:lstStyle/>
          <a:p>
            <a:r>
              <a:rPr lang="en-US" sz="1600" b="1">
                <a:latin typeface="Calibri" pitchFamily="34" charset="0"/>
              </a:rPr>
              <a:t>1,200 acre-feet</a:t>
            </a:r>
          </a:p>
        </p:txBody>
      </p:sp>
      <p:pic>
        <p:nvPicPr>
          <p:cNvPr id="45071" name="Picture 2"/>
          <p:cNvPicPr>
            <a:picLocks noChangeAspect="1" noChangeArrowheads="1"/>
          </p:cNvPicPr>
          <p:nvPr/>
        </p:nvPicPr>
        <p:blipFill>
          <a:blip r:embed="rId6" cstate="screen"/>
          <a:srcRect/>
          <a:stretch>
            <a:fillRect/>
          </a:stretch>
        </p:blipFill>
        <p:spPr bwMode="auto">
          <a:xfrm>
            <a:off x="5410200" y="1752600"/>
            <a:ext cx="3124200" cy="1884363"/>
          </a:xfrm>
          <a:prstGeom prst="rect">
            <a:avLst/>
          </a:prstGeom>
          <a:noFill/>
          <a:ln w="34925" cap="rnd">
            <a:solidFill>
              <a:schemeClr val="tx1"/>
            </a:solidFill>
            <a:bevel/>
            <a:headEnd/>
            <a:tailEnd/>
          </a:ln>
        </p:spPr>
      </p:pic>
      <p:sp>
        <p:nvSpPr>
          <p:cNvPr id="30" name="5-Point Star 29"/>
          <p:cNvSpPr/>
          <p:nvPr/>
        </p:nvSpPr>
        <p:spPr>
          <a:xfrm>
            <a:off x="5486400" y="1828800"/>
            <a:ext cx="533400" cy="457200"/>
          </a:xfrm>
          <a:prstGeom prst="star5">
            <a:avLst/>
          </a:prstGeom>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US"/>
          </a:p>
        </p:txBody>
      </p:sp>
      <p:sp>
        <p:nvSpPr>
          <p:cNvPr id="45075" name="TextBox 20"/>
          <p:cNvSpPr txBox="1">
            <a:spLocks noChangeArrowheads="1"/>
          </p:cNvSpPr>
          <p:nvPr/>
        </p:nvSpPr>
        <p:spPr bwMode="auto">
          <a:xfrm>
            <a:off x="2133600" y="2895600"/>
            <a:ext cx="3048000" cy="338138"/>
          </a:xfrm>
          <a:prstGeom prst="rect">
            <a:avLst/>
          </a:prstGeom>
          <a:noFill/>
          <a:ln w="9525">
            <a:noFill/>
            <a:miter lim="800000"/>
            <a:headEnd/>
            <a:tailEnd/>
          </a:ln>
        </p:spPr>
        <p:txBody>
          <a:bodyPr>
            <a:spAutoFit/>
          </a:bodyPr>
          <a:lstStyle/>
          <a:p>
            <a:r>
              <a:rPr lang="en-US" sz="1600" b="1">
                <a:latin typeface="Calibri" pitchFamily="34" charset="0"/>
              </a:rPr>
              <a:t>Total 2010 Leased Groundwater</a:t>
            </a:r>
            <a:endParaRPr lang="en-US" sz="2000" b="1">
              <a:latin typeface="Calibri" pitchFamily="34" charset="0"/>
            </a:endParaRPr>
          </a:p>
        </p:txBody>
      </p:sp>
      <p:sp>
        <p:nvSpPr>
          <p:cNvPr id="23" name="Rectangle 22"/>
          <p:cNvSpPr/>
          <p:nvPr/>
        </p:nvSpPr>
        <p:spPr>
          <a:xfrm>
            <a:off x="2438400" y="3200400"/>
            <a:ext cx="1766888" cy="273050"/>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1600" b="1" dirty="0">
                <a:solidFill>
                  <a:schemeClr val="tx1"/>
                </a:solidFill>
              </a:rPr>
              <a:t>100 acre-feet</a:t>
            </a:r>
          </a:p>
        </p:txBody>
      </p:sp>
      <p:graphicFrame>
        <p:nvGraphicFramePr>
          <p:cNvPr id="22" name="Diagram 21"/>
          <p:cNvGraphicFramePr/>
          <p:nvPr/>
        </p:nvGraphicFramePr>
        <p:xfrm>
          <a:off x="304800" y="5865041"/>
          <a:ext cx="8686800" cy="76435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4" name="Oval 23"/>
          <p:cNvSpPr/>
          <p:nvPr/>
        </p:nvSpPr>
        <p:spPr>
          <a:xfrm>
            <a:off x="6553200" y="5562600"/>
            <a:ext cx="1295400" cy="1219200"/>
          </a:xfrm>
          <a:prstGeom prst="ellipse">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ox(in)">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 drought.png"/>
          <p:cNvPicPr>
            <a:picLocks noChangeAspect="1"/>
          </p:cNvPicPr>
          <p:nvPr/>
        </p:nvPicPr>
        <p:blipFill>
          <a:blip r:embed="rId4" cstate="print"/>
          <a:srcRect t="13717" r="1879" b="4647"/>
          <a:stretch>
            <a:fillRect/>
          </a:stretch>
        </p:blipFill>
        <p:spPr>
          <a:xfrm>
            <a:off x="184834" y="457200"/>
            <a:ext cx="8806766" cy="5867400"/>
          </a:xfrm>
          <a:prstGeom prst="rect">
            <a:avLst/>
          </a:prstGeom>
          <a:ln w="12700">
            <a:solidFill>
              <a:srgbClr val="00B050"/>
            </a:solidFill>
          </a:ln>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WS_Logo_Final_Black"/>
          <p:cNvPicPr>
            <a:picLocks noChangeAspect="1" noChangeArrowheads="1"/>
          </p:cNvPicPr>
          <p:nvPr/>
        </p:nvPicPr>
        <p:blipFill>
          <a:blip r:embed="rId3" cstate="screen"/>
          <a:srcRect/>
          <a:stretch>
            <a:fillRect/>
          </a:stretch>
        </p:blipFill>
        <p:spPr bwMode="auto">
          <a:xfrm>
            <a:off x="7239000" y="1"/>
            <a:ext cx="1905000" cy="1768764"/>
          </a:xfrm>
          <a:prstGeom prst="rect">
            <a:avLst/>
          </a:prstGeom>
          <a:noFill/>
          <a:ln w="9525">
            <a:noFill/>
            <a:miter lim="800000"/>
            <a:headEnd/>
            <a:tailEnd/>
          </a:ln>
        </p:spPr>
      </p:pic>
      <p:graphicFrame>
        <p:nvGraphicFramePr>
          <p:cNvPr id="2" name="Chart 1"/>
          <p:cNvGraphicFramePr/>
          <p:nvPr/>
        </p:nvGraphicFramePr>
        <p:xfrm>
          <a:off x="0" y="0"/>
          <a:ext cx="9144000" cy="685800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advTm="100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WS_Logo_Final_Black"/>
          <p:cNvPicPr>
            <a:picLocks noChangeAspect="1" noChangeArrowheads="1"/>
          </p:cNvPicPr>
          <p:nvPr/>
        </p:nvPicPr>
        <p:blipFill>
          <a:blip r:embed="rId2" cstate="screen"/>
          <a:srcRect/>
          <a:stretch>
            <a:fillRect/>
          </a:stretch>
        </p:blipFill>
        <p:spPr bwMode="auto">
          <a:xfrm>
            <a:off x="7239000" y="1"/>
            <a:ext cx="1905000" cy="1768764"/>
          </a:xfrm>
          <a:prstGeom prst="rect">
            <a:avLst/>
          </a:prstGeom>
          <a:noFill/>
          <a:ln w="9525">
            <a:noFill/>
            <a:miter lim="800000"/>
            <a:headEnd/>
            <a:tailEnd/>
          </a:ln>
        </p:spPr>
      </p:pic>
      <p:graphicFrame>
        <p:nvGraphicFramePr>
          <p:cNvPr id="2" name="Chart 1"/>
          <p:cNvGraphicFramePr/>
          <p:nvPr/>
        </p:nvGraphicFramePr>
        <p:xfrm>
          <a:off x="0" y="0"/>
          <a:ext cx="9144000" cy="68580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advClick="0" advTm="100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WS_Logo_Final_Black"/>
          <p:cNvPicPr>
            <a:picLocks noChangeAspect="1" noChangeArrowheads="1"/>
          </p:cNvPicPr>
          <p:nvPr/>
        </p:nvPicPr>
        <p:blipFill>
          <a:blip r:embed="rId2" cstate="screen"/>
          <a:srcRect/>
          <a:stretch>
            <a:fillRect/>
          </a:stretch>
        </p:blipFill>
        <p:spPr bwMode="auto">
          <a:xfrm>
            <a:off x="7239000" y="1"/>
            <a:ext cx="1905000" cy="1768764"/>
          </a:xfrm>
          <a:prstGeom prst="rect">
            <a:avLst/>
          </a:prstGeom>
          <a:noFill/>
          <a:ln w="9525">
            <a:noFill/>
            <a:miter lim="800000"/>
            <a:headEnd/>
            <a:tailEnd/>
          </a:ln>
        </p:spPr>
      </p:pic>
      <p:graphicFrame>
        <p:nvGraphicFramePr>
          <p:cNvPr id="2" name="Chart 1"/>
          <p:cNvGraphicFramePr/>
          <p:nvPr/>
        </p:nvGraphicFramePr>
        <p:xfrm>
          <a:off x="0" y="0"/>
          <a:ext cx="9144000" cy="68580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advClick="0" advTm="100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WS_Logo_Final_Black"/>
          <p:cNvPicPr>
            <a:picLocks noChangeAspect="1" noChangeArrowheads="1"/>
          </p:cNvPicPr>
          <p:nvPr/>
        </p:nvPicPr>
        <p:blipFill>
          <a:blip r:embed="rId2" cstate="screen"/>
          <a:srcRect/>
          <a:stretch>
            <a:fillRect/>
          </a:stretch>
        </p:blipFill>
        <p:spPr bwMode="auto">
          <a:xfrm>
            <a:off x="7239000" y="1"/>
            <a:ext cx="1905000" cy="1768764"/>
          </a:xfrm>
          <a:prstGeom prst="rect">
            <a:avLst/>
          </a:prstGeom>
          <a:noFill/>
          <a:ln w="9525">
            <a:noFill/>
            <a:miter lim="800000"/>
            <a:headEnd/>
            <a:tailEnd/>
          </a:ln>
        </p:spPr>
      </p:pic>
      <p:graphicFrame>
        <p:nvGraphicFramePr>
          <p:cNvPr id="2" name="Chart 1"/>
          <p:cNvGraphicFramePr/>
          <p:nvPr/>
        </p:nvGraphicFramePr>
        <p:xfrm>
          <a:off x="0" y="0"/>
          <a:ext cx="9144000" cy="68580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advClick="0" advTm="100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WS_Logo_Final_Black"/>
          <p:cNvPicPr>
            <a:picLocks noChangeAspect="1" noChangeArrowheads="1"/>
          </p:cNvPicPr>
          <p:nvPr/>
        </p:nvPicPr>
        <p:blipFill>
          <a:blip r:embed="rId2" cstate="screen"/>
          <a:srcRect/>
          <a:stretch>
            <a:fillRect/>
          </a:stretch>
        </p:blipFill>
        <p:spPr bwMode="auto">
          <a:xfrm>
            <a:off x="7239000" y="1"/>
            <a:ext cx="1905000" cy="1768764"/>
          </a:xfrm>
          <a:prstGeom prst="rect">
            <a:avLst/>
          </a:prstGeom>
          <a:noFill/>
          <a:ln w="9525">
            <a:noFill/>
            <a:miter lim="800000"/>
            <a:headEnd/>
            <a:tailEnd/>
          </a:ln>
        </p:spPr>
      </p:pic>
      <p:graphicFrame>
        <p:nvGraphicFramePr>
          <p:cNvPr id="2" name="Chart 1"/>
          <p:cNvGraphicFramePr/>
          <p:nvPr/>
        </p:nvGraphicFramePr>
        <p:xfrm>
          <a:off x="0" y="0"/>
          <a:ext cx="9144000" cy="68580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advClick="0" advTm="100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WS_Logo_Final_Black"/>
          <p:cNvPicPr>
            <a:picLocks noChangeAspect="1" noChangeArrowheads="1"/>
          </p:cNvPicPr>
          <p:nvPr/>
        </p:nvPicPr>
        <p:blipFill>
          <a:blip r:embed="rId2" cstate="screen"/>
          <a:srcRect/>
          <a:stretch>
            <a:fillRect/>
          </a:stretch>
        </p:blipFill>
        <p:spPr bwMode="auto">
          <a:xfrm>
            <a:off x="7239000" y="1"/>
            <a:ext cx="1905000" cy="1768764"/>
          </a:xfrm>
          <a:prstGeom prst="rect">
            <a:avLst/>
          </a:prstGeom>
          <a:noFill/>
          <a:ln w="9525">
            <a:noFill/>
            <a:miter lim="800000"/>
            <a:headEnd/>
            <a:tailEnd/>
          </a:ln>
        </p:spPr>
      </p:pic>
      <p:graphicFrame>
        <p:nvGraphicFramePr>
          <p:cNvPr id="2" name="Chart 1"/>
          <p:cNvGraphicFramePr/>
          <p:nvPr/>
        </p:nvGraphicFramePr>
        <p:xfrm>
          <a:off x="0" y="0"/>
          <a:ext cx="9144000" cy="68580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advClick="0" advTm="100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WS_Logo_Final_Black"/>
          <p:cNvPicPr>
            <a:picLocks noChangeAspect="1" noChangeArrowheads="1"/>
          </p:cNvPicPr>
          <p:nvPr/>
        </p:nvPicPr>
        <p:blipFill>
          <a:blip r:embed="rId2" cstate="screen"/>
          <a:srcRect/>
          <a:stretch>
            <a:fillRect/>
          </a:stretch>
        </p:blipFill>
        <p:spPr bwMode="auto">
          <a:xfrm>
            <a:off x="7239000" y="1"/>
            <a:ext cx="1905000" cy="1768764"/>
          </a:xfrm>
          <a:prstGeom prst="rect">
            <a:avLst/>
          </a:prstGeom>
          <a:noFill/>
          <a:ln w="9525">
            <a:noFill/>
            <a:miter lim="800000"/>
            <a:headEnd/>
            <a:tailEnd/>
          </a:ln>
        </p:spPr>
      </p:pic>
      <p:graphicFrame>
        <p:nvGraphicFramePr>
          <p:cNvPr id="2" name="Chart 1"/>
          <p:cNvGraphicFramePr/>
          <p:nvPr/>
        </p:nvGraphicFramePr>
        <p:xfrm>
          <a:off x="0" y="0"/>
          <a:ext cx="9144000" cy="68580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advClick="0" advTm="100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WS_Logo_Final_Black"/>
          <p:cNvPicPr>
            <a:picLocks noChangeAspect="1" noChangeArrowheads="1"/>
          </p:cNvPicPr>
          <p:nvPr/>
        </p:nvPicPr>
        <p:blipFill>
          <a:blip r:embed="rId2" cstate="screen"/>
          <a:srcRect/>
          <a:stretch>
            <a:fillRect/>
          </a:stretch>
        </p:blipFill>
        <p:spPr bwMode="auto">
          <a:xfrm>
            <a:off x="7239000" y="1"/>
            <a:ext cx="1905000" cy="1768764"/>
          </a:xfrm>
          <a:prstGeom prst="rect">
            <a:avLst/>
          </a:prstGeom>
          <a:noFill/>
          <a:ln w="9525">
            <a:noFill/>
            <a:miter lim="800000"/>
            <a:headEnd/>
            <a:tailEnd/>
          </a:ln>
        </p:spPr>
      </p:pic>
      <p:graphicFrame>
        <p:nvGraphicFramePr>
          <p:cNvPr id="2" name="Chart 1"/>
          <p:cNvGraphicFramePr/>
          <p:nvPr/>
        </p:nvGraphicFramePr>
        <p:xfrm>
          <a:off x="0" y="0"/>
          <a:ext cx="9144000" cy="68580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advClick="0" advTm="100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WS_Logo_Final_Black"/>
          <p:cNvPicPr>
            <a:picLocks noChangeAspect="1" noChangeArrowheads="1"/>
          </p:cNvPicPr>
          <p:nvPr/>
        </p:nvPicPr>
        <p:blipFill>
          <a:blip r:embed="rId4" cstate="screen"/>
          <a:srcRect/>
          <a:stretch>
            <a:fillRect/>
          </a:stretch>
        </p:blipFill>
        <p:spPr bwMode="auto">
          <a:xfrm>
            <a:off x="7239000" y="1"/>
            <a:ext cx="1905000" cy="1768764"/>
          </a:xfrm>
          <a:prstGeom prst="rect">
            <a:avLst/>
          </a:prstGeom>
          <a:noFill/>
          <a:ln w="9525">
            <a:noFill/>
            <a:miter lim="800000"/>
            <a:headEnd/>
            <a:tailEnd/>
          </a:ln>
        </p:spPr>
      </p:pic>
      <p:graphicFrame>
        <p:nvGraphicFramePr>
          <p:cNvPr id="2" name="Chart 1"/>
          <p:cNvGraphicFramePr/>
          <p:nvPr/>
        </p:nvGraphicFramePr>
        <p:xfrm>
          <a:off x="0" y="0"/>
          <a:ext cx="9144000" cy="685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 name="Chart 6"/>
          <p:cNvGraphicFramePr/>
          <p:nvPr/>
        </p:nvGraphicFramePr>
        <p:xfrm>
          <a:off x="0" y="0"/>
          <a:ext cx="9144000" cy="685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6" name="Chart 5"/>
          <p:cNvGraphicFramePr/>
          <p:nvPr/>
        </p:nvGraphicFramePr>
        <p:xfrm>
          <a:off x="0" y="0"/>
          <a:ext cx="9144000" cy="6858000"/>
        </p:xfrm>
        <a:graphic>
          <a:graphicData uri="http://schemas.openxmlformats.org/drawingml/2006/chart">
            <c:chart xmlns:c="http://schemas.openxmlformats.org/drawingml/2006/chart" xmlns:r="http://schemas.openxmlformats.org/officeDocument/2006/relationships" r:id="rId7"/>
          </a:graphicData>
        </a:graphic>
      </p:graphicFrame>
      <p:grpSp>
        <p:nvGrpSpPr>
          <p:cNvPr id="18" name="Group 17"/>
          <p:cNvGrpSpPr/>
          <p:nvPr/>
        </p:nvGrpSpPr>
        <p:grpSpPr>
          <a:xfrm>
            <a:off x="1828800" y="990600"/>
            <a:ext cx="2438400" cy="1371601"/>
            <a:chOff x="1828800" y="990600"/>
            <a:chExt cx="2438400" cy="1371601"/>
          </a:xfrm>
        </p:grpSpPr>
        <p:sp>
          <p:nvSpPr>
            <p:cNvPr id="8" name="TextBox 7"/>
            <p:cNvSpPr txBox="1"/>
            <p:nvPr/>
          </p:nvSpPr>
          <p:spPr>
            <a:xfrm>
              <a:off x="1828800" y="990600"/>
              <a:ext cx="2438400" cy="646331"/>
            </a:xfrm>
            <a:prstGeom prst="rect">
              <a:avLst/>
            </a:prstGeom>
            <a:noFill/>
          </p:spPr>
          <p:txBody>
            <a:bodyPr wrap="square" rtlCol="0">
              <a:spAutoFit/>
            </a:bodyPr>
            <a:lstStyle/>
            <a:p>
              <a:r>
                <a:rPr lang="en-US" dirty="0" smtClean="0">
                  <a:solidFill>
                    <a:schemeClr val="bg1"/>
                  </a:solidFill>
                </a:rPr>
                <a:t>Clearinghouse Price</a:t>
              </a:r>
            </a:p>
            <a:p>
              <a:r>
                <a:rPr lang="en-US" dirty="0" smtClean="0">
                  <a:solidFill>
                    <a:schemeClr val="bg1"/>
                  </a:solidFill>
                </a:rPr>
                <a:t>$338/acre-foot</a:t>
              </a:r>
              <a:endParaRPr lang="en-US" dirty="0">
                <a:solidFill>
                  <a:schemeClr val="bg1"/>
                </a:solidFill>
              </a:endParaRPr>
            </a:p>
          </p:txBody>
        </p:sp>
        <p:cxnSp>
          <p:nvCxnSpPr>
            <p:cNvPr id="11" name="Straight Arrow Connector 10"/>
            <p:cNvCxnSpPr>
              <a:stCxn id="8" idx="2"/>
            </p:cNvCxnSpPr>
            <p:nvPr/>
          </p:nvCxnSpPr>
          <p:spPr>
            <a:xfrm rot="16200000" flipH="1">
              <a:off x="2913966" y="1770965"/>
              <a:ext cx="725271" cy="457202"/>
            </a:xfrm>
            <a:prstGeom prst="straightConnector1">
              <a:avLst/>
            </a:prstGeom>
            <a:ln w="3175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a:off x="3124200" y="2706469"/>
            <a:ext cx="2438400" cy="1408331"/>
            <a:chOff x="3048000" y="2667000"/>
            <a:chExt cx="2438400" cy="1408331"/>
          </a:xfrm>
        </p:grpSpPr>
        <p:sp>
          <p:nvSpPr>
            <p:cNvPr id="9" name="TextBox 8"/>
            <p:cNvSpPr txBox="1"/>
            <p:nvPr/>
          </p:nvSpPr>
          <p:spPr>
            <a:xfrm>
              <a:off x="3048000" y="3429000"/>
              <a:ext cx="2438400" cy="646331"/>
            </a:xfrm>
            <a:prstGeom prst="rect">
              <a:avLst/>
            </a:prstGeom>
            <a:noFill/>
          </p:spPr>
          <p:txBody>
            <a:bodyPr wrap="square" rtlCol="0">
              <a:spAutoFit/>
            </a:bodyPr>
            <a:lstStyle/>
            <a:p>
              <a:r>
                <a:rPr lang="en-US" dirty="0" smtClean="0">
                  <a:solidFill>
                    <a:schemeClr val="bg1"/>
                  </a:solidFill>
                </a:rPr>
                <a:t>Trading Volume</a:t>
              </a:r>
            </a:p>
            <a:p>
              <a:r>
                <a:rPr lang="en-US" dirty="0" smtClean="0">
                  <a:solidFill>
                    <a:schemeClr val="bg1"/>
                  </a:solidFill>
                </a:rPr>
                <a:t>988 acre-feet</a:t>
              </a:r>
              <a:endParaRPr lang="en-US" dirty="0">
                <a:solidFill>
                  <a:schemeClr val="bg1"/>
                </a:solidFill>
              </a:endParaRPr>
            </a:p>
          </p:txBody>
        </p:sp>
        <p:cxnSp>
          <p:nvCxnSpPr>
            <p:cNvPr id="12" name="Straight Arrow Connector 11"/>
            <p:cNvCxnSpPr/>
            <p:nvPr/>
          </p:nvCxnSpPr>
          <p:spPr>
            <a:xfrm rot="16200000" flipV="1">
              <a:off x="3429000" y="2895600"/>
              <a:ext cx="762000" cy="304800"/>
            </a:xfrm>
            <a:prstGeom prst="straightConnector1">
              <a:avLst/>
            </a:prstGeom>
            <a:ln w="3175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
        <p:nvSpPr>
          <p:cNvPr id="13" name="5-Point Star 12"/>
          <p:cNvSpPr/>
          <p:nvPr/>
        </p:nvSpPr>
        <p:spPr>
          <a:xfrm>
            <a:off x="4191000" y="381000"/>
            <a:ext cx="457200" cy="457200"/>
          </a:xfrm>
          <a:prstGeom prst="star5">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FF00"/>
                </a:solidFill>
              </a:ln>
              <a:solidFill>
                <a:srgbClr val="FFFF00"/>
              </a:solidFill>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2"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0" presetClass="path" presetSubtype="0" accel="50000" decel="50000" fill="hold" grpId="1" nodeType="withEffect">
                                  <p:stCondLst>
                                    <p:cond delay="0"/>
                                  </p:stCondLst>
                                  <p:childTnLst>
                                    <p:animMotion origin="layout" path="M -3.33333E-6 1.11111E-6 C -0.03854 0.11018 -0.07673 0.2213 -0.09166 0.26667 " pathEditMode="relative" rAng="0" ptsTypes="aA">
                                      <p:cBhvr>
                                        <p:cTn id="18" dur="2000" fill="hold"/>
                                        <p:tgtEl>
                                          <p:spTgt spid="13"/>
                                        </p:tgtEl>
                                        <p:attrNameLst>
                                          <p:attrName>ppt_x</p:attrName>
                                          <p:attrName>ppt_y</p:attrName>
                                        </p:attrNameLst>
                                      </p:cBhvr>
                                      <p:rCtr x="-46" y="133"/>
                                    </p:animMotion>
                                  </p:childTnLst>
                                </p:cTn>
                              </p:par>
                              <p:par>
                                <p:cTn id="19" presetID="49" presetClass="entr" presetSubtype="0" decel="10000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3000" fill="hold"/>
                                        <p:tgtEl>
                                          <p:spTgt spid="13"/>
                                        </p:tgtEl>
                                        <p:attrNameLst>
                                          <p:attrName>ppt_w</p:attrName>
                                        </p:attrNameLst>
                                      </p:cBhvr>
                                      <p:tavLst>
                                        <p:tav tm="0">
                                          <p:val>
                                            <p:fltVal val="0"/>
                                          </p:val>
                                        </p:tav>
                                        <p:tav tm="100000">
                                          <p:val>
                                            <p:strVal val="#ppt_w"/>
                                          </p:val>
                                        </p:tav>
                                      </p:tavLst>
                                    </p:anim>
                                    <p:anim calcmode="lin" valueType="num">
                                      <p:cBhvr>
                                        <p:cTn id="22" dur="3000" fill="hold"/>
                                        <p:tgtEl>
                                          <p:spTgt spid="13"/>
                                        </p:tgtEl>
                                        <p:attrNameLst>
                                          <p:attrName>ppt_h</p:attrName>
                                        </p:attrNameLst>
                                      </p:cBhvr>
                                      <p:tavLst>
                                        <p:tav tm="0">
                                          <p:val>
                                            <p:fltVal val="0"/>
                                          </p:val>
                                        </p:tav>
                                        <p:tav tm="100000">
                                          <p:val>
                                            <p:strVal val="#ppt_h"/>
                                          </p:val>
                                        </p:tav>
                                      </p:tavLst>
                                    </p:anim>
                                    <p:anim calcmode="lin" valueType="num">
                                      <p:cBhvr>
                                        <p:cTn id="23" dur="3000" fill="hold"/>
                                        <p:tgtEl>
                                          <p:spTgt spid="13"/>
                                        </p:tgtEl>
                                        <p:attrNameLst>
                                          <p:attrName>style.rotation</p:attrName>
                                        </p:attrNameLst>
                                      </p:cBhvr>
                                      <p:tavLst>
                                        <p:tav tm="0">
                                          <p:val>
                                            <p:fltVal val="360"/>
                                          </p:val>
                                        </p:tav>
                                        <p:tav tm="100000">
                                          <p:val>
                                            <p:fltVal val="0"/>
                                          </p:val>
                                        </p:tav>
                                      </p:tavLst>
                                    </p:anim>
                                    <p:animEffect transition="in" filter="fade">
                                      <p:cBhvr>
                                        <p:cTn id="24" dur="30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Graphic spid="6" grpId="0">
        <p:bldAsOne/>
      </p:bldGraphic>
      <p:bldP spid="13" grpId="0" animBg="1"/>
      <p:bldP spid="13" grpId="1" animBg="1"/>
      <p:bldP spid="13" grpId="2"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nvGraphicFramePr>
        <p:xfrm>
          <a:off x="0" y="0"/>
          <a:ext cx="9144000" cy="685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hart 5"/>
          <p:cNvGraphicFramePr/>
          <p:nvPr/>
        </p:nvGraphicFramePr>
        <p:xfrm>
          <a:off x="0" y="0"/>
          <a:ext cx="9144000" cy="6858000"/>
        </p:xfrm>
        <a:graphic>
          <a:graphicData uri="http://schemas.openxmlformats.org/drawingml/2006/chart">
            <c:chart xmlns:c="http://schemas.openxmlformats.org/drawingml/2006/chart" xmlns:r="http://schemas.openxmlformats.org/officeDocument/2006/relationships" r:id="rId5"/>
          </a:graphicData>
        </a:graphic>
      </p:graphicFrame>
      <p:pic>
        <p:nvPicPr>
          <p:cNvPr id="4" name="Picture 3" descr="PWS_Logo_Final_Black"/>
          <p:cNvPicPr>
            <a:picLocks noChangeAspect="1" noChangeArrowheads="1"/>
          </p:cNvPicPr>
          <p:nvPr/>
        </p:nvPicPr>
        <p:blipFill>
          <a:blip r:embed="rId6" cstate="screen"/>
          <a:srcRect/>
          <a:stretch>
            <a:fillRect/>
          </a:stretch>
        </p:blipFill>
        <p:spPr bwMode="auto">
          <a:xfrm>
            <a:off x="7239000" y="1"/>
            <a:ext cx="1905000" cy="1768764"/>
          </a:xfrm>
          <a:prstGeom prst="rect">
            <a:avLst/>
          </a:prstGeom>
          <a:noFill/>
          <a:ln w="9525">
            <a:noFill/>
            <a:miter lim="800000"/>
            <a:headEnd/>
            <a:tailEnd/>
          </a:ln>
        </p:spPr>
      </p:pic>
      <p:sp>
        <p:nvSpPr>
          <p:cNvPr id="7" name="5-Point Star 6"/>
          <p:cNvSpPr/>
          <p:nvPr/>
        </p:nvSpPr>
        <p:spPr>
          <a:xfrm>
            <a:off x="3352800" y="2209800"/>
            <a:ext cx="457200" cy="457200"/>
          </a:xfrm>
          <a:prstGeom prst="star5">
            <a:avLst/>
          </a:prstGeom>
          <a:solidFill>
            <a:srgbClr val="00FF00"/>
          </a:solidFill>
          <a:ln w="25400" cap="flat" cmpd="sng" algn="ctr">
            <a:solidFill>
              <a:srgbClr val="00FF0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dirty="0">
              <a:ln>
                <a:solidFill>
                  <a:srgbClr val="FFFF00"/>
                </a:solidFill>
              </a:ln>
              <a:solidFill>
                <a:srgbClr val="FFFF00"/>
              </a:solidFill>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514601" y="1066800"/>
            <a:ext cx="3581400" cy="4876800"/>
            <a:chOff x="2543175" y="1102895"/>
            <a:chExt cx="4057650" cy="5374105"/>
          </a:xfrm>
        </p:grpSpPr>
        <p:pic>
          <p:nvPicPr>
            <p:cNvPr id="2" name="Picture 1" descr="tap.jpg"/>
            <p:cNvPicPr>
              <a:picLocks noChangeAspect="1"/>
            </p:cNvPicPr>
            <p:nvPr/>
          </p:nvPicPr>
          <p:blipFill>
            <a:blip r:embed="rId4" cstate="print"/>
            <a:srcRect t="11842"/>
            <a:stretch>
              <a:fillRect/>
            </a:stretch>
          </p:blipFill>
          <p:spPr>
            <a:xfrm>
              <a:off x="2543175" y="1102895"/>
              <a:ext cx="4057650" cy="5374105"/>
            </a:xfrm>
            <a:prstGeom prst="rect">
              <a:avLst/>
            </a:prstGeom>
            <a:ln w="12700">
              <a:solidFill>
                <a:srgbClr val="00B050"/>
              </a:solidFill>
            </a:ln>
          </p:spPr>
        </p:pic>
        <p:sp>
          <p:nvSpPr>
            <p:cNvPr id="3" name="TextBox 2"/>
            <p:cNvSpPr txBox="1"/>
            <p:nvPr/>
          </p:nvSpPr>
          <p:spPr>
            <a:xfrm>
              <a:off x="2590800" y="6248400"/>
              <a:ext cx="3733800" cy="215444"/>
            </a:xfrm>
            <a:prstGeom prst="rect">
              <a:avLst/>
            </a:prstGeom>
            <a:noFill/>
            <a:ln>
              <a:noFill/>
            </a:ln>
          </p:spPr>
          <p:txBody>
            <a:bodyPr wrap="square" rtlCol="0">
              <a:spAutoFit/>
            </a:bodyPr>
            <a:lstStyle/>
            <a:p>
              <a:r>
                <a:rPr lang="en-US" sz="800" dirty="0" smtClean="0">
                  <a:solidFill>
                    <a:schemeClr val="bg1"/>
                  </a:solidFill>
                </a:rPr>
                <a:t>Image: Simon </a:t>
              </a:r>
              <a:r>
                <a:rPr lang="en-US" sz="800" dirty="0" err="1" smtClean="0">
                  <a:solidFill>
                    <a:schemeClr val="bg1"/>
                  </a:solidFill>
                </a:rPr>
                <a:t>Howden</a:t>
              </a:r>
              <a:r>
                <a:rPr lang="en-US" sz="800" dirty="0" smtClean="0">
                  <a:solidFill>
                    <a:schemeClr val="bg1"/>
                  </a:solidFill>
                </a:rPr>
                <a:t> / FreeDigitalPhotos.net</a:t>
              </a:r>
              <a:endParaRPr lang="en-US" sz="800" dirty="0">
                <a:solidFill>
                  <a:schemeClr val="bg1"/>
                </a:solidFill>
              </a:endParaRPr>
            </a:p>
          </p:txBody>
        </p:sp>
      </p:grpSp>
      <p:grpSp>
        <p:nvGrpSpPr>
          <p:cNvPr id="7" name="Group 6"/>
          <p:cNvGrpSpPr/>
          <p:nvPr/>
        </p:nvGrpSpPr>
        <p:grpSpPr>
          <a:xfrm>
            <a:off x="1143000" y="1066800"/>
            <a:ext cx="7010400" cy="4953000"/>
            <a:chOff x="11963400" y="4191000"/>
            <a:chExt cx="5715000" cy="3810000"/>
          </a:xfrm>
        </p:grpSpPr>
        <p:pic>
          <p:nvPicPr>
            <p:cNvPr id="5" name="Picture 4" descr="airplane.jpg"/>
            <p:cNvPicPr>
              <a:picLocks noChangeAspect="1"/>
            </p:cNvPicPr>
            <p:nvPr/>
          </p:nvPicPr>
          <p:blipFill>
            <a:blip r:embed="rId5" cstate="print"/>
            <a:stretch>
              <a:fillRect/>
            </a:stretch>
          </p:blipFill>
          <p:spPr>
            <a:xfrm>
              <a:off x="11963400" y="4191000"/>
              <a:ext cx="5715000" cy="3810000"/>
            </a:xfrm>
            <a:prstGeom prst="rect">
              <a:avLst/>
            </a:prstGeom>
            <a:ln w="19050">
              <a:solidFill>
                <a:srgbClr val="00B050"/>
              </a:solidFill>
            </a:ln>
          </p:spPr>
        </p:pic>
        <p:sp>
          <p:nvSpPr>
            <p:cNvPr id="6" name="TextBox 5"/>
            <p:cNvSpPr txBox="1"/>
            <p:nvPr/>
          </p:nvSpPr>
          <p:spPr>
            <a:xfrm>
              <a:off x="12115800" y="7620000"/>
              <a:ext cx="2057400" cy="215444"/>
            </a:xfrm>
            <a:prstGeom prst="rect">
              <a:avLst/>
            </a:prstGeom>
            <a:noFill/>
          </p:spPr>
          <p:txBody>
            <a:bodyPr wrap="square" rtlCol="0">
              <a:spAutoFit/>
            </a:bodyPr>
            <a:lstStyle/>
            <a:p>
              <a:r>
                <a:rPr lang="en-US" sz="800" dirty="0" smtClean="0"/>
                <a:t>©2010 Delta Air Lines, Inc.</a:t>
              </a:r>
              <a:endParaRPr lang="en-US" sz="800" dirty="0"/>
            </a:p>
          </p:txBody>
        </p:sp>
      </p:gr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WS_Logo_Final_Black"/>
          <p:cNvPicPr>
            <a:picLocks noChangeAspect="1" noChangeArrowheads="1"/>
          </p:cNvPicPr>
          <p:nvPr/>
        </p:nvPicPr>
        <p:blipFill>
          <a:blip r:embed="rId3" cstate="screen"/>
          <a:srcRect/>
          <a:stretch>
            <a:fillRect/>
          </a:stretch>
        </p:blipFill>
        <p:spPr bwMode="auto">
          <a:xfrm>
            <a:off x="7239000" y="1"/>
            <a:ext cx="1905000" cy="1768764"/>
          </a:xfrm>
          <a:prstGeom prst="rect">
            <a:avLst/>
          </a:prstGeom>
          <a:noFill/>
          <a:ln w="9525">
            <a:noFill/>
            <a:miter lim="800000"/>
            <a:headEnd/>
            <a:tailEnd/>
          </a:ln>
        </p:spPr>
      </p:pic>
      <p:graphicFrame>
        <p:nvGraphicFramePr>
          <p:cNvPr id="2" name="Chart 1"/>
          <p:cNvGraphicFramePr/>
          <p:nvPr/>
        </p:nvGraphicFramePr>
        <p:xfrm>
          <a:off x="0" y="0"/>
          <a:ext cx="9144000" cy="6858000"/>
        </p:xfrm>
        <a:graphic>
          <a:graphicData uri="http://schemas.openxmlformats.org/drawingml/2006/chart">
            <c:chart xmlns:c="http://schemas.openxmlformats.org/drawingml/2006/chart" xmlns:r="http://schemas.openxmlformats.org/officeDocument/2006/relationships" r:id="rId4"/>
          </a:graphicData>
        </a:graphic>
      </p:graphicFrame>
      <p:sp>
        <p:nvSpPr>
          <p:cNvPr id="6" name="5-Point Star 5"/>
          <p:cNvSpPr/>
          <p:nvPr/>
        </p:nvSpPr>
        <p:spPr>
          <a:xfrm>
            <a:off x="3352800" y="2209800"/>
            <a:ext cx="457200" cy="457200"/>
          </a:xfrm>
          <a:prstGeom prst="star5">
            <a:avLst/>
          </a:prstGeom>
          <a:solidFill>
            <a:srgbClr val="00FF00"/>
          </a:solidFill>
          <a:ln w="25400" cap="flat" cmpd="sng" algn="ctr">
            <a:solidFill>
              <a:srgbClr val="00FF0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dirty="0">
              <a:ln>
                <a:solidFill>
                  <a:srgbClr val="FFFF00"/>
                </a:solidFill>
              </a:ln>
              <a:solidFill>
                <a:srgbClr val="FFFF00"/>
              </a:solidFill>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WS_Logo_Final_Black"/>
          <p:cNvPicPr>
            <a:picLocks noChangeAspect="1" noChangeArrowheads="1"/>
          </p:cNvPicPr>
          <p:nvPr/>
        </p:nvPicPr>
        <p:blipFill>
          <a:blip r:embed="rId3" cstate="screen"/>
          <a:srcRect/>
          <a:stretch>
            <a:fillRect/>
          </a:stretch>
        </p:blipFill>
        <p:spPr bwMode="auto">
          <a:xfrm>
            <a:off x="7239000" y="1"/>
            <a:ext cx="1905000" cy="1768764"/>
          </a:xfrm>
          <a:prstGeom prst="rect">
            <a:avLst/>
          </a:prstGeom>
          <a:noFill/>
          <a:ln w="9525">
            <a:noFill/>
            <a:miter lim="800000"/>
            <a:headEnd/>
            <a:tailEnd/>
          </a:ln>
        </p:spPr>
      </p:pic>
      <p:graphicFrame>
        <p:nvGraphicFramePr>
          <p:cNvPr id="2" name="Chart 1"/>
          <p:cNvGraphicFramePr/>
          <p:nvPr/>
        </p:nvGraphicFramePr>
        <p:xfrm>
          <a:off x="0" y="0"/>
          <a:ext cx="9144000" cy="6858000"/>
        </p:xfrm>
        <a:graphic>
          <a:graphicData uri="http://schemas.openxmlformats.org/drawingml/2006/chart">
            <c:chart xmlns:c="http://schemas.openxmlformats.org/drawingml/2006/chart" xmlns:r="http://schemas.openxmlformats.org/officeDocument/2006/relationships" r:id="rId4"/>
          </a:graphicData>
        </a:graphic>
      </p:graphicFrame>
      <p:sp>
        <p:nvSpPr>
          <p:cNvPr id="6" name="5-Point Star 5"/>
          <p:cNvSpPr/>
          <p:nvPr/>
        </p:nvSpPr>
        <p:spPr>
          <a:xfrm>
            <a:off x="3352800" y="2209800"/>
            <a:ext cx="457200" cy="457200"/>
          </a:xfrm>
          <a:prstGeom prst="star5">
            <a:avLst/>
          </a:prstGeom>
          <a:solidFill>
            <a:srgbClr val="00FF00"/>
          </a:solidFill>
          <a:ln w="25400" cap="flat" cmpd="sng" algn="ctr">
            <a:solidFill>
              <a:srgbClr val="00FF0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dirty="0">
              <a:ln>
                <a:solidFill>
                  <a:srgbClr val="FFFF00"/>
                </a:solidFill>
              </a:ln>
              <a:solidFill>
                <a:srgbClr val="FFFF00"/>
              </a:solidFill>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WS_Logo_Final_Black"/>
          <p:cNvPicPr>
            <a:picLocks noChangeAspect="1" noChangeArrowheads="1"/>
          </p:cNvPicPr>
          <p:nvPr/>
        </p:nvPicPr>
        <p:blipFill>
          <a:blip r:embed="rId4" cstate="screen"/>
          <a:srcRect/>
          <a:stretch>
            <a:fillRect/>
          </a:stretch>
        </p:blipFill>
        <p:spPr bwMode="auto">
          <a:xfrm>
            <a:off x="7239000" y="1"/>
            <a:ext cx="1905000" cy="1768764"/>
          </a:xfrm>
          <a:prstGeom prst="rect">
            <a:avLst/>
          </a:prstGeom>
          <a:noFill/>
          <a:ln w="9525">
            <a:noFill/>
            <a:miter lim="800000"/>
            <a:headEnd/>
            <a:tailEnd/>
          </a:ln>
        </p:spPr>
      </p:pic>
      <p:graphicFrame>
        <p:nvGraphicFramePr>
          <p:cNvPr id="2" name="Chart 1"/>
          <p:cNvGraphicFramePr/>
          <p:nvPr/>
        </p:nvGraphicFramePr>
        <p:xfrm>
          <a:off x="0" y="0"/>
          <a:ext cx="9144000" cy="6858000"/>
        </p:xfrm>
        <a:graphic>
          <a:graphicData uri="http://schemas.openxmlformats.org/drawingml/2006/chart">
            <c:chart xmlns:c="http://schemas.openxmlformats.org/drawingml/2006/chart" xmlns:r="http://schemas.openxmlformats.org/officeDocument/2006/relationships" r:id="rId5"/>
          </a:graphicData>
        </a:graphic>
      </p:graphicFrame>
      <p:sp>
        <p:nvSpPr>
          <p:cNvPr id="6" name="5-Point Star 5"/>
          <p:cNvSpPr/>
          <p:nvPr/>
        </p:nvSpPr>
        <p:spPr>
          <a:xfrm>
            <a:off x="3352800" y="2209800"/>
            <a:ext cx="457200" cy="457200"/>
          </a:xfrm>
          <a:prstGeom prst="star5">
            <a:avLst/>
          </a:prstGeom>
          <a:solidFill>
            <a:srgbClr val="00FF00"/>
          </a:solidFill>
          <a:ln w="25400" cap="flat" cmpd="sng" algn="ctr">
            <a:solidFill>
              <a:srgbClr val="00FF0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dirty="0">
              <a:ln>
                <a:solidFill>
                  <a:srgbClr val="FFFF00"/>
                </a:solidFill>
              </a:ln>
              <a:solidFill>
                <a:srgbClr val="FFFF00"/>
              </a:solidFill>
            </a:endParaRPr>
          </a:p>
        </p:txBody>
      </p:sp>
      <p:grpSp>
        <p:nvGrpSpPr>
          <p:cNvPr id="15" name="Group 14"/>
          <p:cNvGrpSpPr/>
          <p:nvPr/>
        </p:nvGrpSpPr>
        <p:grpSpPr>
          <a:xfrm>
            <a:off x="1371600" y="1219200"/>
            <a:ext cx="304800" cy="2971800"/>
            <a:chOff x="1371600" y="1219200"/>
            <a:chExt cx="304800" cy="2971800"/>
          </a:xfrm>
        </p:grpSpPr>
        <p:cxnSp>
          <p:nvCxnSpPr>
            <p:cNvPr id="7" name="Straight Connector 6"/>
            <p:cNvCxnSpPr/>
            <p:nvPr/>
          </p:nvCxnSpPr>
          <p:spPr>
            <a:xfrm rot="5400000">
              <a:off x="1181100" y="2628900"/>
              <a:ext cx="914400" cy="7620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5400000">
              <a:off x="609600" y="2895600"/>
              <a:ext cx="15240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38100" y="2705100"/>
              <a:ext cx="29718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H="1">
              <a:off x="609600" y="1981200"/>
              <a:ext cx="1600200" cy="7620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spTree>
    <p:custDataLst>
      <p:tags r:id="rId1"/>
    </p:custDataLst>
  </p:cSld>
  <p:clrMapOvr>
    <a:masterClrMapping/>
  </p:clrMapOvr>
  <p:transition>
    <p:wipe dir="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3" descr="PWS_Logo_Final_Black"/>
          <p:cNvPicPr>
            <a:picLocks noChangeAspect="1" noChangeArrowheads="1"/>
          </p:cNvPicPr>
          <p:nvPr/>
        </p:nvPicPr>
        <p:blipFill>
          <a:blip r:embed="rId4" cstate="screen"/>
          <a:srcRect/>
          <a:stretch>
            <a:fillRect/>
          </a:stretch>
        </p:blipFill>
        <p:spPr bwMode="auto">
          <a:xfrm>
            <a:off x="533400" y="3733800"/>
            <a:ext cx="3929063" cy="3124200"/>
          </a:xfrm>
          <a:prstGeom prst="rect">
            <a:avLst/>
          </a:prstGeom>
          <a:noFill/>
          <a:ln w="9525">
            <a:noFill/>
            <a:miter lim="800000"/>
            <a:headEnd/>
            <a:tailEnd/>
          </a:ln>
        </p:spPr>
      </p:pic>
      <p:sp>
        <p:nvSpPr>
          <p:cNvPr id="64514" name="TextBox 5"/>
          <p:cNvSpPr txBox="1">
            <a:spLocks noChangeArrowheads="1"/>
          </p:cNvSpPr>
          <p:nvPr/>
        </p:nvSpPr>
        <p:spPr bwMode="auto">
          <a:xfrm>
            <a:off x="1600200" y="152400"/>
            <a:ext cx="4800600" cy="646113"/>
          </a:xfrm>
          <a:prstGeom prst="rect">
            <a:avLst/>
          </a:prstGeom>
          <a:noFill/>
          <a:ln w="9525">
            <a:noFill/>
            <a:miter lim="800000"/>
            <a:headEnd/>
            <a:tailEnd/>
          </a:ln>
        </p:spPr>
        <p:txBody>
          <a:bodyPr>
            <a:spAutoFit/>
          </a:bodyPr>
          <a:lstStyle/>
          <a:p>
            <a:endParaRPr lang="en-US" sz="3600" b="1">
              <a:solidFill>
                <a:schemeClr val="bg1"/>
              </a:solidFill>
              <a:latin typeface="Calibri" pitchFamily="34" charset="0"/>
            </a:endParaRPr>
          </a:p>
        </p:txBody>
      </p:sp>
      <p:sp>
        <p:nvSpPr>
          <p:cNvPr id="12" name="TextBox 11"/>
          <p:cNvSpPr txBox="1">
            <a:spLocks noChangeArrowheads="1"/>
          </p:cNvSpPr>
          <p:nvPr/>
        </p:nvSpPr>
        <p:spPr bwMode="auto">
          <a:xfrm>
            <a:off x="5410200" y="609600"/>
            <a:ext cx="1295400" cy="646113"/>
          </a:xfrm>
          <a:prstGeom prst="rect">
            <a:avLst/>
          </a:prstGeom>
          <a:noFill/>
          <a:ln w="9525">
            <a:noFill/>
            <a:miter lim="800000"/>
            <a:headEnd/>
            <a:tailEnd/>
          </a:ln>
        </p:spPr>
        <p:txBody>
          <a:bodyPr>
            <a:spAutoFit/>
          </a:bodyPr>
          <a:lstStyle/>
          <a:p>
            <a:r>
              <a:rPr lang="en-US" sz="3600">
                <a:solidFill>
                  <a:schemeClr val="bg1"/>
                </a:solidFill>
                <a:latin typeface="Calibri" pitchFamily="34" charset="0"/>
              </a:rPr>
              <a:t>Trust</a:t>
            </a:r>
          </a:p>
        </p:txBody>
      </p:sp>
      <p:sp>
        <p:nvSpPr>
          <p:cNvPr id="14" name="TextBox 13"/>
          <p:cNvSpPr txBox="1">
            <a:spLocks noChangeArrowheads="1"/>
          </p:cNvSpPr>
          <p:nvPr/>
        </p:nvSpPr>
        <p:spPr bwMode="auto">
          <a:xfrm>
            <a:off x="762000" y="2057400"/>
            <a:ext cx="5181600" cy="646113"/>
          </a:xfrm>
          <a:prstGeom prst="rect">
            <a:avLst/>
          </a:prstGeom>
          <a:noFill/>
          <a:ln w="9525">
            <a:noFill/>
            <a:miter lim="800000"/>
            <a:headEnd/>
            <a:tailEnd/>
          </a:ln>
        </p:spPr>
        <p:txBody>
          <a:bodyPr>
            <a:spAutoFit/>
          </a:bodyPr>
          <a:lstStyle/>
          <a:p>
            <a:r>
              <a:rPr lang="en-US" sz="3600">
                <a:solidFill>
                  <a:schemeClr val="bg1"/>
                </a:solidFill>
                <a:latin typeface="Calibri" pitchFamily="34" charset="0"/>
              </a:rPr>
              <a:t>Every Basin is Different</a:t>
            </a:r>
          </a:p>
        </p:txBody>
      </p:sp>
      <p:sp>
        <p:nvSpPr>
          <p:cNvPr id="15" name="TextBox 14"/>
          <p:cNvSpPr txBox="1">
            <a:spLocks noChangeArrowheads="1"/>
          </p:cNvSpPr>
          <p:nvPr/>
        </p:nvSpPr>
        <p:spPr bwMode="auto">
          <a:xfrm>
            <a:off x="3886200" y="4724400"/>
            <a:ext cx="5181600" cy="646113"/>
          </a:xfrm>
          <a:prstGeom prst="rect">
            <a:avLst/>
          </a:prstGeom>
          <a:noFill/>
          <a:ln w="9525">
            <a:noFill/>
            <a:miter lim="800000"/>
            <a:headEnd/>
            <a:tailEnd/>
          </a:ln>
        </p:spPr>
        <p:txBody>
          <a:bodyPr>
            <a:spAutoFit/>
          </a:bodyPr>
          <a:lstStyle/>
          <a:p>
            <a:r>
              <a:rPr lang="en-US" sz="3600">
                <a:solidFill>
                  <a:schemeClr val="bg1"/>
                </a:solidFill>
                <a:latin typeface="Calibri" pitchFamily="34" charset="0"/>
              </a:rPr>
              <a:t>Concentration of Pumping</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fade">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fade">
                                      <p:cBhvr>
                                        <p:cTn id="17"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4" grpId="0" build="allAtOnce"/>
      <p:bldP spid="15" grpId="0" build="allAtOnce"/>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bwMode="auto">
          <a:xfrm>
            <a:off x="2209800" y="217714"/>
            <a:ext cx="4724400" cy="6411686"/>
          </a:xfrm>
          <a:prstGeom prst="roundRect">
            <a:avLst/>
          </a:prstGeom>
          <a:noFill/>
          <a:ln>
            <a:solidFill>
              <a:srgbClr val="00B050"/>
            </a:solidFill>
          </a:ln>
        </p:spPr>
        <p:style>
          <a:lnRef idx="2">
            <a:schemeClr val="accent5"/>
          </a:lnRef>
          <a:fillRef idx="1">
            <a:schemeClr val="lt1"/>
          </a:fillRef>
          <a:effectRef idx="0">
            <a:schemeClr val="accent5"/>
          </a:effectRef>
          <a:fontRef idx="minor">
            <a:schemeClr val="dk1"/>
          </a:fontRef>
        </p:style>
        <p:txBody>
          <a:bodyPr anchor="ctr"/>
          <a:lstStyle/>
          <a:p>
            <a:pPr algn="ctr" fontAlgn="auto">
              <a:spcBef>
                <a:spcPts val="0"/>
              </a:spcBef>
              <a:spcAft>
                <a:spcPts val="0"/>
              </a:spcAft>
              <a:defRPr/>
            </a:pPr>
            <a:endParaRPr lang="en-US" dirty="0"/>
          </a:p>
        </p:txBody>
      </p:sp>
      <p:pic>
        <p:nvPicPr>
          <p:cNvPr id="11" name="Picture 3" descr="PWS_Logo_Final_Black"/>
          <p:cNvPicPr>
            <a:picLocks noChangeAspect="1" noChangeArrowheads="1"/>
          </p:cNvPicPr>
          <p:nvPr/>
        </p:nvPicPr>
        <p:blipFill>
          <a:blip r:embed="rId2" cstate="screen"/>
          <a:srcRect/>
          <a:stretch>
            <a:fillRect/>
          </a:stretch>
        </p:blipFill>
        <p:spPr bwMode="auto">
          <a:xfrm>
            <a:off x="2520071" y="2057400"/>
            <a:ext cx="4185529" cy="3886200"/>
          </a:xfrm>
          <a:prstGeom prst="rect">
            <a:avLst/>
          </a:prstGeom>
          <a:noFill/>
          <a:ln w="9525">
            <a:noFill/>
            <a:miter lim="800000"/>
            <a:headEnd/>
            <a:tailEnd/>
          </a:ln>
          <a:effectLst>
            <a:outerShdw blurRad="152400" dist="317500" dir="5400000" sx="90000" sy="-19000" rotWithShape="0">
              <a:prstClr val="black">
                <a:alpha val="15000"/>
              </a:prstClr>
            </a:outerShdw>
          </a:effectLst>
        </p:spPr>
      </p:pic>
      <p:sp>
        <p:nvSpPr>
          <p:cNvPr id="6" name="Rectangle 5"/>
          <p:cNvSpPr>
            <a:spLocks noChangeAspect="1"/>
          </p:cNvSpPr>
          <p:nvPr/>
        </p:nvSpPr>
        <p:spPr bwMode="auto">
          <a:xfrm>
            <a:off x="2286000" y="685800"/>
            <a:ext cx="4575137" cy="1015663"/>
          </a:xfrm>
          <a:prstGeom prst="rect">
            <a:avLst/>
          </a:prstGeom>
        </p:spPr>
        <p:txBody>
          <a:bodyPr wrap="square">
            <a:spAutoFit/>
          </a:bodyPr>
          <a:lstStyle/>
          <a:p>
            <a:pPr algn="ctr" fontAlgn="auto">
              <a:spcBef>
                <a:spcPts val="0"/>
              </a:spcBef>
              <a:spcAft>
                <a:spcPts val="0"/>
              </a:spcAft>
              <a:defRPr/>
            </a:pPr>
            <a:r>
              <a:rPr lang="en-US" sz="6000" b="1" cap="small" dirty="0" smtClean="0">
                <a:solidFill>
                  <a:srgbClr val="00B050"/>
                </a:solidFill>
                <a:effectLst>
                  <a:outerShdw blurRad="38100" dist="38100" dir="2700000" algn="tl">
                    <a:srgbClr val="000000">
                      <a:alpha val="43137"/>
                    </a:srgbClr>
                  </a:outerShdw>
                </a:effectLst>
                <a:latin typeface="+mn-lt"/>
              </a:rPr>
              <a:t>Brokerage</a:t>
            </a:r>
            <a:endParaRPr lang="en-US" sz="6000" b="1" cap="small" dirty="0">
              <a:solidFill>
                <a:srgbClr val="00B050"/>
              </a:solidFill>
              <a:effectLst>
                <a:outerShdw blurRad="38100" dist="38100" dir="2700000" algn="tl">
                  <a:srgbClr val="000000">
                    <a:alpha val="43137"/>
                  </a:srgbClr>
                </a:outerShdw>
              </a:effectLst>
              <a:latin typeface="+mn-lt"/>
            </a:endParaRP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4" cstate="screen"/>
          <a:srcRect/>
          <a:stretch>
            <a:fillRect/>
          </a:stretch>
        </p:blipFill>
        <p:spPr bwMode="auto">
          <a:xfrm>
            <a:off x="3657600" y="838200"/>
            <a:ext cx="5029200" cy="2825750"/>
          </a:xfrm>
          <a:prstGeom prst="rect">
            <a:avLst/>
          </a:prstGeom>
          <a:noFill/>
          <a:ln w="12700">
            <a:solidFill>
              <a:srgbClr val="00B050"/>
            </a:solidFill>
            <a:miter lim="800000"/>
            <a:headEnd/>
            <a:tailEnd/>
          </a:ln>
        </p:spPr>
      </p:pic>
      <p:pic>
        <p:nvPicPr>
          <p:cNvPr id="66562" name="Picture 3" descr="PWS_Logo_Final_Black"/>
          <p:cNvPicPr>
            <a:picLocks noChangeAspect="1" noChangeArrowheads="1"/>
          </p:cNvPicPr>
          <p:nvPr/>
        </p:nvPicPr>
        <p:blipFill>
          <a:blip r:embed="rId5" cstate="screen"/>
          <a:srcRect/>
          <a:stretch>
            <a:fillRect/>
          </a:stretch>
        </p:blipFill>
        <p:spPr bwMode="auto">
          <a:xfrm>
            <a:off x="0" y="3886200"/>
            <a:ext cx="2328863" cy="2971800"/>
          </a:xfrm>
          <a:prstGeom prst="rect">
            <a:avLst/>
          </a:prstGeom>
          <a:noFill/>
          <a:ln w="9525">
            <a:noFill/>
            <a:miter lim="800000"/>
            <a:headEnd/>
            <a:tailEnd/>
          </a:ln>
        </p:spPr>
      </p:pic>
      <p:sp>
        <p:nvSpPr>
          <p:cNvPr id="66564" name="TextBox 5"/>
          <p:cNvSpPr txBox="1">
            <a:spLocks noChangeArrowheads="1"/>
          </p:cNvSpPr>
          <p:nvPr/>
        </p:nvSpPr>
        <p:spPr bwMode="auto">
          <a:xfrm>
            <a:off x="1600200" y="152400"/>
            <a:ext cx="4800600" cy="646113"/>
          </a:xfrm>
          <a:prstGeom prst="rect">
            <a:avLst/>
          </a:prstGeom>
          <a:noFill/>
          <a:ln w="9525">
            <a:noFill/>
            <a:miter lim="800000"/>
            <a:headEnd/>
            <a:tailEnd/>
          </a:ln>
        </p:spPr>
        <p:txBody>
          <a:bodyPr>
            <a:spAutoFit/>
          </a:bodyPr>
          <a:lstStyle/>
          <a:p>
            <a:r>
              <a:rPr lang="en-US" sz="3600" b="1">
                <a:solidFill>
                  <a:schemeClr val="bg1"/>
                </a:solidFill>
                <a:latin typeface="Calibri" pitchFamily="34" charset="0"/>
              </a:rPr>
              <a:t>Who Benefits?</a:t>
            </a:r>
          </a:p>
        </p:txBody>
      </p:sp>
      <p:grpSp>
        <p:nvGrpSpPr>
          <p:cNvPr id="15" name="Group 14"/>
          <p:cNvGrpSpPr/>
          <p:nvPr/>
        </p:nvGrpSpPr>
        <p:grpSpPr>
          <a:xfrm>
            <a:off x="990600" y="1219200"/>
            <a:ext cx="7543800" cy="3343275"/>
            <a:chOff x="990600" y="1219200"/>
            <a:chExt cx="7543800" cy="3343275"/>
          </a:xfrm>
        </p:grpSpPr>
        <p:sp>
          <p:nvSpPr>
            <p:cNvPr id="5" name="TextBox 4"/>
            <p:cNvSpPr txBox="1"/>
            <p:nvPr/>
          </p:nvSpPr>
          <p:spPr>
            <a:xfrm>
              <a:off x="990600" y="1219200"/>
              <a:ext cx="2590800" cy="533400"/>
            </a:xfrm>
            <a:prstGeom prst="rect">
              <a:avLst/>
            </a:prstGeom>
            <a:noFill/>
          </p:spPr>
          <p:txBody>
            <a:bodyPr>
              <a:spAutoFit/>
            </a:bodyPr>
            <a:lstStyle/>
            <a:p>
              <a:pPr fontAlgn="auto">
                <a:spcBef>
                  <a:spcPts val="0"/>
                </a:spcBef>
                <a:spcAft>
                  <a:spcPts val="0"/>
                </a:spcAft>
                <a:defRPr/>
              </a:pPr>
              <a:r>
                <a:rPr lang="en-US" sz="2800" dirty="0">
                  <a:solidFill>
                    <a:schemeClr val="bg1"/>
                  </a:solidFill>
                  <a:latin typeface="+mj-lt"/>
                </a:rPr>
                <a:t>over-extractors</a:t>
              </a:r>
            </a:p>
          </p:txBody>
        </p:sp>
        <p:sp>
          <p:nvSpPr>
            <p:cNvPr id="7" name="TextBox 6"/>
            <p:cNvSpPr txBox="1">
              <a:spLocks noChangeArrowheads="1"/>
            </p:cNvSpPr>
            <p:nvPr/>
          </p:nvSpPr>
          <p:spPr bwMode="auto">
            <a:xfrm>
              <a:off x="5715000" y="4038600"/>
              <a:ext cx="2819400" cy="523875"/>
            </a:xfrm>
            <a:prstGeom prst="rect">
              <a:avLst/>
            </a:prstGeom>
            <a:noFill/>
            <a:ln w="9525">
              <a:noFill/>
              <a:miter lim="800000"/>
              <a:headEnd/>
              <a:tailEnd/>
            </a:ln>
          </p:spPr>
          <p:txBody>
            <a:bodyPr>
              <a:spAutoFit/>
            </a:bodyPr>
            <a:lstStyle/>
            <a:p>
              <a:r>
                <a:rPr lang="en-US" sz="2800" dirty="0">
                  <a:solidFill>
                    <a:schemeClr val="bg1"/>
                  </a:solidFill>
                  <a:latin typeface="Calibri" pitchFamily="34" charset="0"/>
                </a:rPr>
                <a:t>under-extractors</a:t>
              </a:r>
            </a:p>
          </p:txBody>
        </p:sp>
      </p:grpSp>
      <p:sp>
        <p:nvSpPr>
          <p:cNvPr id="9" name="TextBox 8"/>
          <p:cNvSpPr txBox="1"/>
          <p:nvPr/>
        </p:nvSpPr>
        <p:spPr>
          <a:xfrm>
            <a:off x="304800" y="2600325"/>
            <a:ext cx="2971800" cy="523875"/>
          </a:xfrm>
          <a:prstGeom prst="rect">
            <a:avLst/>
          </a:prstGeom>
          <a:noFill/>
        </p:spPr>
        <p:txBody>
          <a:bodyPr>
            <a:spAutoFit/>
          </a:bodyPr>
          <a:lstStyle/>
          <a:p>
            <a:pPr fontAlgn="auto">
              <a:spcBef>
                <a:spcPts val="0"/>
              </a:spcBef>
              <a:spcAft>
                <a:spcPts val="0"/>
              </a:spcAft>
              <a:defRPr/>
            </a:pPr>
            <a:r>
              <a:rPr lang="en-US" sz="2800" dirty="0">
                <a:solidFill>
                  <a:schemeClr val="bg1"/>
                </a:solidFill>
                <a:latin typeface="+mj-lt"/>
              </a:rPr>
              <a:t>water managers</a:t>
            </a:r>
          </a:p>
        </p:txBody>
      </p:sp>
      <p:sp>
        <p:nvSpPr>
          <p:cNvPr id="13" name="TextBox 12"/>
          <p:cNvSpPr txBox="1"/>
          <p:nvPr/>
        </p:nvSpPr>
        <p:spPr>
          <a:xfrm>
            <a:off x="1981200" y="4953000"/>
            <a:ext cx="4114800" cy="523875"/>
          </a:xfrm>
          <a:prstGeom prst="rect">
            <a:avLst/>
          </a:prstGeom>
          <a:noFill/>
        </p:spPr>
        <p:txBody>
          <a:bodyPr>
            <a:spAutoFit/>
          </a:bodyPr>
          <a:lstStyle/>
          <a:p>
            <a:pPr fontAlgn="auto">
              <a:spcBef>
                <a:spcPts val="0"/>
              </a:spcBef>
              <a:spcAft>
                <a:spcPts val="0"/>
              </a:spcAft>
              <a:defRPr/>
            </a:pPr>
            <a:r>
              <a:rPr lang="en-US" sz="2800" dirty="0">
                <a:solidFill>
                  <a:schemeClr val="bg1"/>
                </a:solidFill>
                <a:latin typeface="+mj-lt"/>
              </a:rPr>
              <a:t>California’s environment</a:t>
            </a:r>
          </a:p>
        </p:txBody>
      </p:sp>
      <p:sp>
        <p:nvSpPr>
          <p:cNvPr id="12" name="TextBox 11"/>
          <p:cNvSpPr txBox="1"/>
          <p:nvPr/>
        </p:nvSpPr>
        <p:spPr>
          <a:xfrm>
            <a:off x="4800600" y="838200"/>
            <a:ext cx="3200400" cy="523875"/>
          </a:xfrm>
          <a:prstGeom prst="rect">
            <a:avLst/>
          </a:prstGeom>
          <a:noFill/>
        </p:spPr>
        <p:txBody>
          <a:bodyPr>
            <a:spAutoFit/>
          </a:bodyPr>
          <a:lstStyle/>
          <a:p>
            <a:pPr fontAlgn="auto">
              <a:spcBef>
                <a:spcPts val="0"/>
              </a:spcBef>
              <a:spcAft>
                <a:spcPts val="0"/>
              </a:spcAft>
              <a:defRPr/>
            </a:pPr>
            <a:r>
              <a:rPr lang="en-US" sz="2800" dirty="0">
                <a:solidFill>
                  <a:schemeClr val="bg1"/>
                </a:solidFill>
                <a:latin typeface="+mj-lt"/>
              </a:rPr>
              <a:t>users who conserve</a:t>
            </a:r>
          </a:p>
        </p:txBody>
      </p:sp>
      <p:sp>
        <p:nvSpPr>
          <p:cNvPr id="14" name="TextBox 13"/>
          <p:cNvSpPr txBox="1"/>
          <p:nvPr/>
        </p:nvSpPr>
        <p:spPr>
          <a:xfrm>
            <a:off x="3733800" y="2819400"/>
            <a:ext cx="2057400" cy="1016000"/>
          </a:xfrm>
          <a:prstGeom prst="rect">
            <a:avLst/>
          </a:prstGeom>
          <a:noFill/>
        </p:spPr>
        <p:txBody>
          <a:bodyPr>
            <a:spAutoFit/>
          </a:bodyPr>
          <a:lstStyle/>
          <a:p>
            <a:pPr fontAlgn="auto">
              <a:spcBef>
                <a:spcPts val="0"/>
              </a:spcBef>
              <a:spcAft>
                <a:spcPts val="0"/>
              </a:spcAft>
              <a:defRPr/>
            </a:pPr>
            <a:r>
              <a:rPr lang="en-US" sz="6000" b="1" dirty="0">
                <a:solidFill>
                  <a:schemeClr val="bg1"/>
                </a:solidFill>
                <a:latin typeface="+mj-lt"/>
              </a:rPr>
              <a:t>PWS</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9" presetClass="emph" presetSubtype="0" nodeType="withEffect">
                                  <p:stCondLst>
                                    <p:cond delay="0"/>
                                  </p:stCondLst>
                                  <p:childTnLst>
                                    <p:set>
                                      <p:cBhvr rctx="PPT">
                                        <p:cTn id="14" dur="indefinite"/>
                                        <p:tgtEl>
                                          <p:spTgt spid="15"/>
                                        </p:tgtEl>
                                        <p:attrNameLst>
                                          <p:attrName>style.opacity</p:attrName>
                                        </p:attrNameLst>
                                      </p:cBhvr>
                                      <p:to>
                                        <p:strVal val="0.5"/>
                                      </p:to>
                                    </p:set>
                                    <p:animEffect filter="image" prLst="opacity: 0.5">
                                      <p:cBhvr rctx="IE">
                                        <p:cTn id="15" dur="indefinite"/>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9" presetClass="emph" presetSubtype="0" grpId="1" nodeType="withEffect">
                                  <p:stCondLst>
                                    <p:cond delay="0"/>
                                  </p:stCondLst>
                                  <p:childTnLst>
                                    <p:set>
                                      <p:cBhvr rctx="PPT">
                                        <p:cTn id="22" dur="indefinite"/>
                                        <p:tgtEl>
                                          <p:spTgt spid="12"/>
                                        </p:tgtEl>
                                        <p:attrNameLst>
                                          <p:attrName>style.opacity</p:attrName>
                                        </p:attrNameLst>
                                      </p:cBhvr>
                                      <p:to>
                                        <p:strVal val="0.5"/>
                                      </p:to>
                                    </p:set>
                                    <p:animEffect filter="image" prLst="opacity: 0.5">
                                      <p:cBhvr rctx="IE">
                                        <p:cTn id="23" dur="indefinite"/>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9" presetClass="emph" presetSubtype="0" grpId="1" nodeType="withEffect">
                                  <p:stCondLst>
                                    <p:cond delay="0"/>
                                  </p:stCondLst>
                                  <p:childTnLst>
                                    <p:set>
                                      <p:cBhvr rctx="PPT">
                                        <p:cTn id="30" dur="indefinite"/>
                                        <p:tgtEl>
                                          <p:spTgt spid="9"/>
                                        </p:tgtEl>
                                        <p:attrNameLst>
                                          <p:attrName>style.opacity</p:attrName>
                                        </p:attrNameLst>
                                      </p:cBhvr>
                                      <p:to>
                                        <p:strVal val="0.5"/>
                                      </p:to>
                                    </p:set>
                                    <p:animEffect filter="image" prLst="opacity: 0.5">
                                      <p:cBhvr rctx="IE">
                                        <p:cTn id="31" dur="indefinite"/>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2000"/>
                                        <p:tgtEl>
                                          <p:spTgt spid="14"/>
                                        </p:tgtEl>
                                      </p:cBhvr>
                                    </p:animEffect>
                                  </p:childTnLst>
                                </p:cTn>
                              </p:par>
                              <p:par>
                                <p:cTn id="37" presetID="9" presetClass="emph" presetSubtype="0" grpId="1" nodeType="withEffect">
                                  <p:stCondLst>
                                    <p:cond delay="0"/>
                                  </p:stCondLst>
                                  <p:childTnLst>
                                    <p:set>
                                      <p:cBhvr rctx="PPT">
                                        <p:cTn id="38" dur="indefinite"/>
                                        <p:tgtEl>
                                          <p:spTgt spid="13"/>
                                        </p:tgtEl>
                                        <p:attrNameLst>
                                          <p:attrName>style.opacity</p:attrName>
                                        </p:attrNameLst>
                                      </p:cBhvr>
                                      <p:to>
                                        <p:strVal val="0.5"/>
                                      </p:to>
                                    </p:set>
                                    <p:animEffect filter="image" prLst="opacity: 0.5">
                                      <p:cBhvr rctx="IE">
                                        <p:cTn id="39" dur="indefinite"/>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3" grpId="0"/>
      <p:bldP spid="13" grpId="1"/>
      <p:bldP spid="12" grpId="0"/>
      <p:bldP spid="12" grpId="1"/>
      <p:bldP spid="1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a:grpSpLocks noChangeAspect="1"/>
          </p:cNvGrpSpPr>
          <p:nvPr/>
        </p:nvGrpSpPr>
        <p:grpSpPr>
          <a:xfrm>
            <a:off x="2209800" y="217714"/>
            <a:ext cx="4724400" cy="6411686"/>
            <a:chOff x="6705600" y="2209800"/>
            <a:chExt cx="2133600" cy="2895600"/>
          </a:xfrm>
        </p:grpSpPr>
        <p:sp>
          <p:nvSpPr>
            <p:cNvPr id="4" name="Rounded Rectangle 3"/>
            <p:cNvSpPr/>
            <p:nvPr/>
          </p:nvSpPr>
          <p:spPr bwMode="auto">
            <a:xfrm>
              <a:off x="6705600" y="2209800"/>
              <a:ext cx="2133600" cy="2895600"/>
            </a:xfrm>
            <a:prstGeom prst="roundRect">
              <a:avLst/>
            </a:prstGeom>
            <a:noFill/>
            <a:ln>
              <a:solidFill>
                <a:srgbClr val="00B050"/>
              </a:solidFill>
            </a:ln>
          </p:spPr>
          <p:style>
            <a:lnRef idx="2">
              <a:schemeClr val="accent5"/>
            </a:lnRef>
            <a:fillRef idx="1">
              <a:schemeClr val="lt1"/>
            </a:fillRef>
            <a:effectRef idx="0">
              <a:schemeClr val="accent5"/>
            </a:effectRef>
            <a:fontRef idx="minor">
              <a:schemeClr val="dk1"/>
            </a:fontRef>
          </p:style>
          <p:txBody>
            <a:bodyPr anchor="ctr"/>
            <a:lstStyle/>
            <a:p>
              <a:pPr algn="ctr" fontAlgn="auto">
                <a:spcBef>
                  <a:spcPts val="0"/>
                </a:spcBef>
                <a:spcAft>
                  <a:spcPts val="0"/>
                </a:spcAft>
                <a:defRPr/>
              </a:pPr>
              <a:endParaRPr lang="en-US" dirty="0"/>
            </a:p>
          </p:txBody>
        </p:sp>
        <p:sp>
          <p:nvSpPr>
            <p:cNvPr id="7" name="Rectangle 6"/>
            <p:cNvSpPr/>
            <p:nvPr/>
          </p:nvSpPr>
          <p:spPr bwMode="auto">
            <a:xfrm>
              <a:off x="6781800" y="2438400"/>
              <a:ext cx="1981200" cy="461963"/>
            </a:xfrm>
            <a:prstGeom prst="rect">
              <a:avLst/>
            </a:prstGeom>
          </p:spPr>
          <p:txBody>
            <a:bodyPr>
              <a:spAutoFit/>
            </a:bodyPr>
            <a:lstStyle/>
            <a:p>
              <a:pPr algn="ctr" fontAlgn="auto">
                <a:spcBef>
                  <a:spcPts val="0"/>
                </a:spcBef>
                <a:spcAft>
                  <a:spcPts val="0"/>
                </a:spcAft>
                <a:defRPr/>
              </a:pPr>
              <a:r>
                <a:rPr lang="en-US" sz="6000" b="1" cap="small" dirty="0">
                  <a:solidFill>
                    <a:srgbClr val="0070C0"/>
                  </a:solidFill>
                  <a:effectLst>
                    <a:outerShdw blurRad="38100" dist="38100" dir="2700000" algn="tl">
                      <a:srgbClr val="000000">
                        <a:alpha val="43137"/>
                      </a:srgbClr>
                    </a:outerShdw>
                  </a:effectLst>
                  <a:latin typeface="+mn-lt"/>
                </a:rPr>
                <a:t>Consulting</a:t>
              </a:r>
            </a:p>
          </p:txBody>
        </p:sp>
      </p:grpSp>
      <p:pic>
        <p:nvPicPr>
          <p:cNvPr id="11" name="Picture 3" descr="PWS_Logo_Final_Black"/>
          <p:cNvPicPr>
            <a:picLocks noChangeAspect="1" noChangeArrowheads="1"/>
          </p:cNvPicPr>
          <p:nvPr/>
        </p:nvPicPr>
        <p:blipFill>
          <a:blip r:embed="rId2" cstate="screen"/>
          <a:srcRect/>
          <a:stretch>
            <a:fillRect/>
          </a:stretch>
        </p:blipFill>
        <p:spPr bwMode="auto">
          <a:xfrm>
            <a:off x="2520071" y="2057400"/>
            <a:ext cx="4185529" cy="3886200"/>
          </a:xfrm>
          <a:prstGeom prst="rect">
            <a:avLst/>
          </a:prstGeom>
          <a:noFill/>
          <a:ln w="9525">
            <a:noFill/>
            <a:miter lim="800000"/>
            <a:headEnd/>
            <a:tailEnd/>
          </a:ln>
          <a:effectLst>
            <a:outerShdw blurRad="152400" dist="317500" dir="5400000" sx="90000" sy="-19000" rotWithShape="0">
              <a:prstClr val="black">
                <a:alpha val="15000"/>
              </a:prstClr>
            </a:outerShdw>
          </a:effectLst>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3" descr="\\babylon\co2010\myoung\Desktop\CaseStudyBasins1.jpg"/>
          <p:cNvPicPr>
            <a:picLocks noChangeAspect="1" noChangeArrowheads="1"/>
          </p:cNvPicPr>
          <p:nvPr/>
        </p:nvPicPr>
        <p:blipFill>
          <a:blip r:embed="rId4" cstate="screen"/>
          <a:srcRect/>
          <a:stretch>
            <a:fillRect/>
          </a:stretch>
        </p:blipFill>
        <p:spPr bwMode="auto">
          <a:xfrm>
            <a:off x="304800" y="152400"/>
            <a:ext cx="8269288" cy="5849938"/>
          </a:xfrm>
          <a:prstGeom prst="rect">
            <a:avLst/>
          </a:prstGeom>
          <a:noFill/>
          <a:ln w="9525">
            <a:noFill/>
            <a:miter lim="800000"/>
            <a:headEnd/>
            <a:tailEnd/>
          </a:ln>
        </p:spPr>
      </p:pic>
      <p:pic>
        <p:nvPicPr>
          <p:cNvPr id="69634" name="Picture 4" descr="\\babylon\co2010\myoung\Desktop\CaseStudyBasins2.jpg"/>
          <p:cNvPicPr>
            <a:picLocks noChangeAspect="1" noChangeArrowheads="1"/>
          </p:cNvPicPr>
          <p:nvPr/>
        </p:nvPicPr>
        <p:blipFill>
          <a:blip r:embed="rId5" cstate="screen"/>
          <a:srcRect/>
          <a:stretch>
            <a:fillRect/>
          </a:stretch>
        </p:blipFill>
        <p:spPr bwMode="auto">
          <a:xfrm>
            <a:off x="304800" y="152400"/>
            <a:ext cx="8067675" cy="5849938"/>
          </a:xfrm>
          <a:prstGeom prst="rect">
            <a:avLst/>
          </a:prstGeom>
          <a:noFill/>
          <a:ln w="9525">
            <a:noFill/>
            <a:miter lim="800000"/>
            <a:headEnd/>
            <a:tailEnd/>
          </a:ln>
        </p:spPr>
      </p:pic>
      <p:sp>
        <p:nvSpPr>
          <p:cNvPr id="4" name="TextBox 3"/>
          <p:cNvSpPr txBox="1">
            <a:spLocks noChangeArrowheads="1"/>
          </p:cNvSpPr>
          <p:nvPr/>
        </p:nvSpPr>
        <p:spPr bwMode="auto">
          <a:xfrm>
            <a:off x="7162800" y="1295400"/>
            <a:ext cx="1524000" cy="954088"/>
          </a:xfrm>
          <a:prstGeom prst="rect">
            <a:avLst/>
          </a:prstGeom>
          <a:noFill/>
          <a:ln w="9525">
            <a:noFill/>
            <a:miter lim="800000"/>
            <a:headEnd/>
            <a:tailEnd/>
          </a:ln>
        </p:spPr>
        <p:txBody>
          <a:bodyPr>
            <a:spAutoFit/>
          </a:bodyPr>
          <a:lstStyle/>
          <a:p>
            <a:r>
              <a:rPr lang="en-US" sz="2800">
                <a:solidFill>
                  <a:schemeClr val="bg1"/>
                </a:solidFill>
                <a:latin typeface="Calibri" pitchFamily="34" charset="0"/>
              </a:rPr>
              <a:t>Mojave Basin</a:t>
            </a:r>
          </a:p>
        </p:txBody>
      </p:sp>
      <p:sp>
        <p:nvSpPr>
          <p:cNvPr id="5" name="TextBox 4"/>
          <p:cNvSpPr txBox="1">
            <a:spLocks noChangeArrowheads="1"/>
          </p:cNvSpPr>
          <p:nvPr/>
        </p:nvSpPr>
        <p:spPr bwMode="auto">
          <a:xfrm>
            <a:off x="1676400" y="5867400"/>
            <a:ext cx="1905000" cy="954088"/>
          </a:xfrm>
          <a:prstGeom prst="rect">
            <a:avLst/>
          </a:prstGeom>
          <a:noFill/>
          <a:ln w="9525">
            <a:noFill/>
            <a:miter lim="800000"/>
            <a:headEnd/>
            <a:tailEnd/>
          </a:ln>
        </p:spPr>
        <p:txBody>
          <a:bodyPr>
            <a:spAutoFit/>
          </a:bodyPr>
          <a:lstStyle/>
          <a:p>
            <a:r>
              <a:rPr lang="en-US" sz="2800">
                <a:solidFill>
                  <a:schemeClr val="bg1"/>
                </a:solidFill>
                <a:latin typeface="Calibri" pitchFamily="34" charset="0"/>
              </a:rPr>
              <a:t>West Coast Basin</a:t>
            </a:r>
          </a:p>
        </p:txBody>
      </p:sp>
      <p:sp>
        <p:nvSpPr>
          <p:cNvPr id="6" name="TextBox 5"/>
          <p:cNvSpPr txBox="1">
            <a:spLocks noChangeArrowheads="1"/>
          </p:cNvSpPr>
          <p:nvPr/>
        </p:nvSpPr>
        <p:spPr bwMode="auto">
          <a:xfrm>
            <a:off x="609600" y="4572000"/>
            <a:ext cx="1981200" cy="954088"/>
          </a:xfrm>
          <a:prstGeom prst="rect">
            <a:avLst/>
          </a:prstGeom>
          <a:noFill/>
          <a:ln w="9525">
            <a:noFill/>
            <a:miter lim="800000"/>
            <a:headEnd/>
            <a:tailEnd/>
          </a:ln>
        </p:spPr>
        <p:txBody>
          <a:bodyPr>
            <a:spAutoFit/>
          </a:bodyPr>
          <a:lstStyle/>
          <a:p>
            <a:r>
              <a:rPr lang="en-US" sz="2800">
                <a:solidFill>
                  <a:schemeClr val="bg1"/>
                </a:solidFill>
                <a:latin typeface="Calibri" pitchFamily="34" charset="0"/>
              </a:rPr>
              <a:t>Santa Paula Basin</a:t>
            </a:r>
          </a:p>
        </p:txBody>
      </p:sp>
      <p:sp>
        <p:nvSpPr>
          <p:cNvPr id="7" name="TextBox 6"/>
          <p:cNvSpPr txBox="1">
            <a:spLocks noChangeArrowheads="1"/>
          </p:cNvSpPr>
          <p:nvPr/>
        </p:nvSpPr>
        <p:spPr bwMode="auto">
          <a:xfrm>
            <a:off x="6172200" y="5638800"/>
            <a:ext cx="1600200" cy="954088"/>
          </a:xfrm>
          <a:prstGeom prst="rect">
            <a:avLst/>
          </a:prstGeom>
          <a:noFill/>
          <a:ln w="9525">
            <a:noFill/>
            <a:miter lim="800000"/>
            <a:headEnd/>
            <a:tailEnd/>
          </a:ln>
        </p:spPr>
        <p:txBody>
          <a:bodyPr>
            <a:spAutoFit/>
          </a:bodyPr>
          <a:lstStyle/>
          <a:p>
            <a:r>
              <a:rPr lang="en-US" sz="2800">
                <a:solidFill>
                  <a:schemeClr val="bg1"/>
                </a:solidFill>
                <a:latin typeface="Calibri" pitchFamily="34" charset="0"/>
              </a:rPr>
              <a:t>Chino Basin</a:t>
            </a:r>
          </a:p>
        </p:txBody>
      </p:sp>
      <p:cxnSp>
        <p:nvCxnSpPr>
          <p:cNvPr id="9" name="Straight Arrow Connector 8"/>
          <p:cNvCxnSpPr>
            <a:stCxn id="4" idx="1"/>
          </p:cNvCxnSpPr>
          <p:nvPr/>
        </p:nvCxnSpPr>
        <p:spPr>
          <a:xfrm rot="10800000" flipV="1">
            <a:off x="5257800" y="1773238"/>
            <a:ext cx="1905000" cy="1350962"/>
          </a:xfrm>
          <a:prstGeom prst="straightConnector1">
            <a:avLst/>
          </a:prstGeom>
          <a:ln w="76200">
            <a:solidFill>
              <a:srgbClr val="00CC00"/>
            </a:solidFill>
            <a:tailEnd type="arrow"/>
          </a:ln>
        </p:spPr>
        <p:style>
          <a:lnRef idx="3">
            <a:schemeClr val="accent6"/>
          </a:lnRef>
          <a:fillRef idx="0">
            <a:schemeClr val="accent6"/>
          </a:fillRef>
          <a:effectRef idx="2">
            <a:schemeClr val="accent6"/>
          </a:effectRef>
          <a:fontRef idx="minor">
            <a:schemeClr val="tx1"/>
          </a:fontRef>
        </p:style>
      </p:cxnSp>
      <p:cxnSp>
        <p:nvCxnSpPr>
          <p:cNvPr id="11" name="Straight Arrow Connector 10"/>
          <p:cNvCxnSpPr>
            <a:stCxn id="5" idx="3"/>
          </p:cNvCxnSpPr>
          <p:nvPr/>
        </p:nvCxnSpPr>
        <p:spPr>
          <a:xfrm flipV="1">
            <a:off x="3581400" y="4343400"/>
            <a:ext cx="228600" cy="2001838"/>
          </a:xfrm>
          <a:prstGeom prst="straightConnector1">
            <a:avLst/>
          </a:prstGeom>
          <a:ln w="76200">
            <a:solidFill>
              <a:srgbClr val="00CC00"/>
            </a:solidFill>
            <a:tailEnd type="arrow"/>
          </a:ln>
        </p:spPr>
        <p:style>
          <a:lnRef idx="3">
            <a:schemeClr val="accent6"/>
          </a:lnRef>
          <a:fillRef idx="0">
            <a:schemeClr val="accent6"/>
          </a:fillRef>
          <a:effectRef idx="2">
            <a:schemeClr val="accent6"/>
          </a:effectRef>
          <a:fontRef idx="minor">
            <a:schemeClr val="tx1"/>
          </a:fontRef>
        </p:style>
      </p:cxnSp>
      <p:cxnSp>
        <p:nvCxnSpPr>
          <p:cNvPr id="13" name="Straight Arrow Connector 12"/>
          <p:cNvCxnSpPr>
            <a:stCxn id="6" idx="3"/>
          </p:cNvCxnSpPr>
          <p:nvPr/>
        </p:nvCxnSpPr>
        <p:spPr>
          <a:xfrm flipV="1">
            <a:off x="2590800" y="3886200"/>
            <a:ext cx="381000" cy="1163638"/>
          </a:xfrm>
          <a:prstGeom prst="straightConnector1">
            <a:avLst/>
          </a:prstGeom>
          <a:ln w="76200">
            <a:solidFill>
              <a:srgbClr val="00CC00"/>
            </a:solidFill>
            <a:tailEnd type="arrow"/>
          </a:ln>
        </p:spPr>
        <p:style>
          <a:lnRef idx="3">
            <a:schemeClr val="accent6"/>
          </a:lnRef>
          <a:fillRef idx="0">
            <a:schemeClr val="accent6"/>
          </a:fillRef>
          <a:effectRef idx="2">
            <a:schemeClr val="accent6"/>
          </a:effectRef>
          <a:fontRef idx="minor">
            <a:schemeClr val="tx1"/>
          </a:fontRef>
        </p:style>
      </p:cxnSp>
      <p:cxnSp>
        <p:nvCxnSpPr>
          <p:cNvPr id="15" name="Straight Arrow Connector 14"/>
          <p:cNvCxnSpPr>
            <a:stCxn id="7" idx="1"/>
          </p:cNvCxnSpPr>
          <p:nvPr/>
        </p:nvCxnSpPr>
        <p:spPr>
          <a:xfrm rot="10800000">
            <a:off x="4495800" y="4038600"/>
            <a:ext cx="1676400" cy="2078038"/>
          </a:xfrm>
          <a:prstGeom prst="straightConnector1">
            <a:avLst/>
          </a:prstGeom>
          <a:ln w="76200">
            <a:solidFill>
              <a:srgbClr val="00CC00"/>
            </a:solidFill>
            <a:tailEnd type="arrow"/>
          </a:ln>
        </p:spPr>
        <p:style>
          <a:lnRef idx="3">
            <a:schemeClr val="accent6"/>
          </a:lnRef>
          <a:fillRef idx="0">
            <a:schemeClr val="accent6"/>
          </a:fillRef>
          <a:effectRef idx="2">
            <a:schemeClr val="accent6"/>
          </a:effectRef>
          <a:fontRef idx="minor">
            <a:schemeClr val="tx1"/>
          </a:fontRef>
        </p:style>
      </p:cxn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1000"/>
                            </p:stCondLst>
                            <p:childTnLst>
                              <p:par>
                                <p:cTn id="21" presetID="9" presetClass="emph" presetSubtype="0" grpId="1" nodeType="afterEffect">
                                  <p:stCondLst>
                                    <p:cond delay="0"/>
                                  </p:stCondLst>
                                  <p:childTnLst>
                                    <p:set>
                                      <p:cBhvr rctx="PPT">
                                        <p:cTn id="22" dur="indefinite"/>
                                        <p:tgtEl>
                                          <p:spTgt spid="4"/>
                                        </p:tgtEl>
                                        <p:attrNameLst>
                                          <p:attrName>style.opacity</p:attrName>
                                        </p:attrNameLst>
                                      </p:cBhvr>
                                      <p:to>
                                        <p:strVal val="0.5"/>
                                      </p:to>
                                    </p:set>
                                    <p:animEffect filter="image" prLst="opacity: 0.5">
                                      <p:cBhvr rctx="IE">
                                        <p:cTn id="23" dur="indefinite"/>
                                        <p:tgtEl>
                                          <p:spTgt spid="4"/>
                                        </p:tgtEl>
                                      </p:cBhvr>
                                    </p:animEffect>
                                  </p:childTnLst>
                                </p:cTn>
                              </p:par>
                            </p:childTnLst>
                          </p:cTn>
                        </p:par>
                        <p:par>
                          <p:cTn id="24" fill="hold">
                            <p:stCondLst>
                              <p:cond delay="1000"/>
                            </p:stCondLst>
                            <p:childTnLst>
                              <p:par>
                                <p:cTn id="25" presetID="10" presetClass="exit" presetSubtype="0" fill="hold" nodeType="after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par>
                          <p:cTn id="37" fill="hold">
                            <p:stCondLst>
                              <p:cond delay="1000"/>
                            </p:stCondLst>
                            <p:childTnLst>
                              <p:par>
                                <p:cTn id="38" presetID="9" presetClass="emph" presetSubtype="0" grpId="1" nodeType="afterEffect">
                                  <p:stCondLst>
                                    <p:cond delay="0"/>
                                  </p:stCondLst>
                                  <p:childTnLst>
                                    <p:set>
                                      <p:cBhvr rctx="PPT">
                                        <p:cTn id="39" dur="indefinite"/>
                                        <p:tgtEl>
                                          <p:spTgt spid="7"/>
                                        </p:tgtEl>
                                        <p:attrNameLst>
                                          <p:attrName>style.opacity</p:attrName>
                                        </p:attrNameLst>
                                      </p:cBhvr>
                                      <p:to>
                                        <p:strVal val="0.5"/>
                                      </p:to>
                                    </p:set>
                                    <p:animEffect filter="image" prLst="opacity: 0.5">
                                      <p:cBhvr rctx="IE">
                                        <p:cTn id="40" dur="indefinite"/>
                                        <p:tgtEl>
                                          <p:spTgt spid="7"/>
                                        </p:tgtEl>
                                      </p:cBhvr>
                                    </p:animEffect>
                                  </p:childTnLst>
                                </p:cTn>
                              </p:par>
                            </p:childTnLst>
                          </p:cTn>
                        </p:par>
                        <p:par>
                          <p:cTn id="41" fill="hold">
                            <p:stCondLst>
                              <p:cond delay="1000"/>
                            </p:stCondLst>
                            <p:childTnLst>
                              <p:par>
                                <p:cTn id="42" presetID="10" presetClass="exit" presetSubtype="0" fill="hold" nodeType="after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500"/>
                                        <p:tgtEl>
                                          <p:spTgt spid="6"/>
                                        </p:tgtEl>
                                      </p:cBhvr>
                                    </p:animEffect>
                                  </p:childTnLst>
                                </p:cTn>
                              </p:par>
                            </p:childTnLst>
                          </p:cTn>
                        </p:par>
                        <p:par>
                          <p:cTn id="50" fill="hold">
                            <p:stCondLst>
                              <p:cond delay="500"/>
                            </p:stCondLst>
                            <p:childTnLst>
                              <p:par>
                                <p:cTn id="51" presetID="10" presetClass="entr" presetSubtype="0" fill="hold" nodeType="after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500"/>
                                        <p:tgtEl>
                                          <p:spTgt spid="13"/>
                                        </p:tgtEl>
                                      </p:cBhvr>
                                    </p:animEffect>
                                  </p:childTnLst>
                                </p:cTn>
                              </p:par>
                            </p:childTnLst>
                          </p:cTn>
                        </p:par>
                        <p:par>
                          <p:cTn id="54" fill="hold">
                            <p:stCondLst>
                              <p:cond delay="1000"/>
                            </p:stCondLst>
                            <p:childTnLst>
                              <p:par>
                                <p:cTn id="55" presetID="9" presetClass="emph" presetSubtype="0" grpId="1" nodeType="afterEffect">
                                  <p:stCondLst>
                                    <p:cond delay="0"/>
                                  </p:stCondLst>
                                  <p:childTnLst>
                                    <p:set>
                                      <p:cBhvr rctx="PPT">
                                        <p:cTn id="56" dur="indefinite"/>
                                        <p:tgtEl>
                                          <p:spTgt spid="5"/>
                                        </p:tgtEl>
                                        <p:attrNameLst>
                                          <p:attrName>style.opacity</p:attrName>
                                        </p:attrNameLst>
                                      </p:cBhvr>
                                      <p:to>
                                        <p:strVal val="0.5"/>
                                      </p:to>
                                    </p:set>
                                    <p:animEffect filter="image" prLst="opacity: 0.5">
                                      <p:cBhvr rctx="IE">
                                        <p:cTn id="57" dur="indefinite"/>
                                        <p:tgtEl>
                                          <p:spTgt spid="5"/>
                                        </p:tgtEl>
                                      </p:cBhvr>
                                    </p:animEffect>
                                  </p:childTnLst>
                                </p:cTn>
                              </p:par>
                            </p:childTnLst>
                          </p:cTn>
                        </p:par>
                        <p:par>
                          <p:cTn id="58" fill="hold">
                            <p:stCondLst>
                              <p:cond delay="1000"/>
                            </p:stCondLst>
                            <p:childTnLst>
                              <p:par>
                                <p:cTn id="59" presetID="10" presetClass="exit" presetSubtype="0" fill="hold" nodeType="afterEffect">
                                  <p:stCondLst>
                                    <p:cond delay="0"/>
                                  </p:stCondLst>
                                  <p:childTnLst>
                                    <p:animEffect transition="out" filter="fade">
                                      <p:cBhvr>
                                        <p:cTn id="60" dur="500"/>
                                        <p:tgtEl>
                                          <p:spTgt spid="11"/>
                                        </p:tgtEl>
                                      </p:cBhvr>
                                    </p:animEffect>
                                    <p:set>
                                      <p:cBhvr>
                                        <p:cTn id="61" dur="1" fill="hold">
                                          <p:stCondLst>
                                            <p:cond delay="499"/>
                                          </p:stCondLst>
                                        </p:cTn>
                                        <p:tgtEl>
                                          <p:spTgt spid="11"/>
                                        </p:tgtEl>
                                        <p:attrNameLst>
                                          <p:attrName>style.visibility</p:attrName>
                                        </p:attrNameLst>
                                      </p:cBhvr>
                                      <p:to>
                                        <p:strVal val="hidden"/>
                                      </p:to>
                                    </p:set>
                                  </p:childTnLst>
                                </p:cTn>
                              </p:par>
                            </p:childTnLst>
                          </p:cTn>
                        </p:par>
                        <p:par>
                          <p:cTn id="62" fill="hold">
                            <p:stCondLst>
                              <p:cond delay="1500"/>
                            </p:stCondLst>
                            <p:childTnLst>
                              <p:par>
                                <p:cTn id="63" presetID="10" presetClass="exit" presetSubtype="0" fill="hold" nodeType="afterEffect">
                                  <p:stCondLst>
                                    <p:cond delay="1500"/>
                                  </p:stCondLst>
                                  <p:childTnLst>
                                    <p:animEffect transition="out" filter="fade">
                                      <p:cBhvr>
                                        <p:cTn id="64" dur="500"/>
                                        <p:tgtEl>
                                          <p:spTgt spid="13"/>
                                        </p:tgtEl>
                                      </p:cBhvr>
                                    </p:animEffect>
                                    <p:set>
                                      <p:cBhvr>
                                        <p:cTn id="65" dur="1" fill="hold">
                                          <p:stCondLst>
                                            <p:cond delay="499"/>
                                          </p:stCondLst>
                                        </p:cTn>
                                        <p:tgtEl>
                                          <p:spTgt spid="13"/>
                                        </p:tgtEl>
                                        <p:attrNameLst>
                                          <p:attrName>style.visibility</p:attrName>
                                        </p:attrNameLst>
                                      </p:cBhvr>
                                      <p:to>
                                        <p:strVal val="hidden"/>
                                      </p:to>
                                    </p:set>
                                  </p:childTnLst>
                                </p:cTn>
                              </p:par>
                            </p:childTnLst>
                          </p:cTn>
                        </p:par>
                        <p:par>
                          <p:cTn id="66" fill="hold">
                            <p:stCondLst>
                              <p:cond delay="3500"/>
                            </p:stCondLst>
                            <p:childTnLst>
                              <p:par>
                                <p:cTn id="67" presetID="9" presetClass="emph" presetSubtype="0" grpId="1" nodeType="afterEffect">
                                  <p:stCondLst>
                                    <p:cond delay="0"/>
                                  </p:stCondLst>
                                  <p:childTnLst>
                                    <p:set>
                                      <p:cBhvr rctx="PPT">
                                        <p:cTn id="68" dur="indefinite"/>
                                        <p:tgtEl>
                                          <p:spTgt spid="6"/>
                                        </p:tgtEl>
                                        <p:attrNameLst>
                                          <p:attrName>style.opacity</p:attrName>
                                        </p:attrNameLst>
                                      </p:cBhvr>
                                      <p:to>
                                        <p:strVal val="0.5"/>
                                      </p:to>
                                    </p:set>
                                    <p:animEffect filter="image" prLst="opacity: 0.5">
                                      <p:cBhvr rctx="IE">
                                        <p:cTn id="69" dur="indefinite"/>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P spid="6" grpId="1"/>
      <p:bldP spid="7" grpId="0"/>
      <p:bldP spid="7"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l="8125" r="8823" b="20000"/>
          <a:stretch>
            <a:fillRect/>
          </a:stretch>
        </p:blipFill>
        <p:spPr bwMode="auto">
          <a:xfrm>
            <a:off x="76200" y="533400"/>
            <a:ext cx="9067800" cy="5459105"/>
          </a:xfrm>
          <a:prstGeom prst="rect">
            <a:avLst/>
          </a:prstGeom>
          <a:noFill/>
          <a:ln w="9525">
            <a:noFill/>
            <a:miter lim="800000"/>
            <a:headEnd/>
            <a:tailEnd/>
          </a:ln>
        </p:spPr>
      </p:pic>
      <p:pic>
        <p:nvPicPr>
          <p:cNvPr id="75777" name="Picture 3" descr="PWS_Logo_Final_Black"/>
          <p:cNvPicPr>
            <a:picLocks noChangeAspect="1" noChangeArrowheads="1"/>
          </p:cNvPicPr>
          <p:nvPr/>
        </p:nvPicPr>
        <p:blipFill>
          <a:blip r:embed="rId4" cstate="screen"/>
          <a:srcRect/>
          <a:stretch>
            <a:fillRect/>
          </a:stretch>
        </p:blipFill>
        <p:spPr bwMode="auto">
          <a:xfrm>
            <a:off x="0" y="5867400"/>
            <a:ext cx="1020763" cy="9477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l="8125" r="8125" b="22000"/>
          <a:stretch>
            <a:fillRect/>
          </a:stretch>
        </p:blipFill>
        <p:spPr bwMode="auto">
          <a:xfrm>
            <a:off x="0" y="685800"/>
            <a:ext cx="9163539" cy="5334000"/>
          </a:xfrm>
          <a:prstGeom prst="rect">
            <a:avLst/>
          </a:prstGeom>
          <a:noFill/>
          <a:ln w="9525">
            <a:noFill/>
            <a:miter lim="800000"/>
            <a:headEnd/>
            <a:tailEnd/>
          </a:ln>
        </p:spPr>
      </p:pic>
      <p:pic>
        <p:nvPicPr>
          <p:cNvPr id="80898" name="Picture 3" descr="PWS_Logo_Final_Black"/>
          <p:cNvPicPr>
            <a:picLocks noChangeAspect="1" noChangeArrowheads="1"/>
          </p:cNvPicPr>
          <p:nvPr/>
        </p:nvPicPr>
        <p:blipFill>
          <a:blip r:embed="rId4" cstate="screen"/>
          <a:srcRect/>
          <a:stretch>
            <a:fillRect/>
          </a:stretch>
        </p:blipFill>
        <p:spPr bwMode="auto">
          <a:xfrm>
            <a:off x="0" y="5867400"/>
            <a:ext cx="1020763" cy="9477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 map.png"/>
          <p:cNvPicPr>
            <a:picLocks noChangeAspect="1"/>
          </p:cNvPicPr>
          <p:nvPr/>
        </p:nvPicPr>
        <p:blipFill>
          <a:blip r:embed="rId4" cstate="print"/>
          <a:srcRect l="8788" t="15556" r="31970" b="5556"/>
          <a:stretch>
            <a:fillRect/>
          </a:stretch>
        </p:blipFill>
        <p:spPr>
          <a:xfrm>
            <a:off x="1524000" y="228600"/>
            <a:ext cx="6172200" cy="6351104"/>
          </a:xfrm>
          <a:prstGeom prst="rect">
            <a:avLst/>
          </a:prstGeom>
          <a:ln w="12700">
            <a:solidFill>
              <a:srgbClr val="00B050"/>
            </a:solidFill>
          </a:ln>
        </p:spPr>
      </p:pic>
      <p:pic>
        <p:nvPicPr>
          <p:cNvPr id="60418" name="Picture 2" descr="C:\Program Files\Microsoft Office\MEDIA\CAGCAT10\j0293828.wmf"/>
          <p:cNvPicPr>
            <a:picLocks noChangeAspect="1" noChangeArrowheads="1"/>
          </p:cNvPicPr>
          <p:nvPr/>
        </p:nvPicPr>
        <p:blipFill>
          <a:blip r:embed="rId5" cstate="print"/>
          <a:srcRect/>
          <a:stretch>
            <a:fillRect/>
          </a:stretch>
        </p:blipFill>
        <p:spPr bwMode="auto">
          <a:xfrm>
            <a:off x="2362200" y="914400"/>
            <a:ext cx="1744675" cy="1836115"/>
          </a:xfrm>
          <a:prstGeom prst="rect">
            <a:avLst/>
          </a:prstGeom>
          <a:noFill/>
        </p:spPr>
      </p:pic>
      <p:grpSp>
        <p:nvGrpSpPr>
          <p:cNvPr id="20" name="Group 19"/>
          <p:cNvGrpSpPr/>
          <p:nvPr/>
        </p:nvGrpSpPr>
        <p:grpSpPr>
          <a:xfrm>
            <a:off x="3581400" y="2971800"/>
            <a:ext cx="3048000" cy="3200400"/>
            <a:chOff x="3581400" y="2971800"/>
            <a:chExt cx="3048000" cy="3200400"/>
          </a:xfrm>
        </p:grpSpPr>
        <p:pic>
          <p:nvPicPr>
            <p:cNvPr id="12" name="Picture 11" descr="tap.jpg"/>
            <p:cNvPicPr>
              <a:picLocks noChangeAspect="1"/>
            </p:cNvPicPr>
            <p:nvPr/>
          </p:nvPicPr>
          <p:blipFill>
            <a:blip r:embed="rId6" cstate="print"/>
            <a:srcRect t="11842"/>
            <a:stretch>
              <a:fillRect/>
            </a:stretch>
          </p:blipFill>
          <p:spPr>
            <a:xfrm>
              <a:off x="4343400" y="4038600"/>
              <a:ext cx="762000" cy="1066800"/>
            </a:xfrm>
            <a:prstGeom prst="rect">
              <a:avLst/>
            </a:prstGeom>
          </p:spPr>
        </p:pic>
        <p:pic>
          <p:nvPicPr>
            <p:cNvPr id="14" name="Picture 13" descr="tap.jpg"/>
            <p:cNvPicPr>
              <a:picLocks noChangeAspect="1"/>
            </p:cNvPicPr>
            <p:nvPr/>
          </p:nvPicPr>
          <p:blipFill>
            <a:blip r:embed="rId6" cstate="print"/>
            <a:srcRect t="11842"/>
            <a:stretch>
              <a:fillRect/>
            </a:stretch>
          </p:blipFill>
          <p:spPr>
            <a:xfrm>
              <a:off x="3581400" y="3276600"/>
              <a:ext cx="762000" cy="1066800"/>
            </a:xfrm>
            <a:prstGeom prst="rect">
              <a:avLst/>
            </a:prstGeom>
          </p:spPr>
        </p:pic>
        <p:pic>
          <p:nvPicPr>
            <p:cNvPr id="15" name="Picture 14" descr="tap.jpg"/>
            <p:cNvPicPr>
              <a:picLocks noChangeAspect="1"/>
            </p:cNvPicPr>
            <p:nvPr/>
          </p:nvPicPr>
          <p:blipFill>
            <a:blip r:embed="rId6" cstate="print"/>
            <a:srcRect t="11842"/>
            <a:stretch>
              <a:fillRect/>
            </a:stretch>
          </p:blipFill>
          <p:spPr>
            <a:xfrm>
              <a:off x="5867400" y="5105400"/>
              <a:ext cx="762000" cy="1066800"/>
            </a:xfrm>
            <a:prstGeom prst="rect">
              <a:avLst/>
            </a:prstGeom>
          </p:spPr>
        </p:pic>
        <p:pic>
          <p:nvPicPr>
            <p:cNvPr id="16" name="Picture 15" descr="tap.jpg"/>
            <p:cNvPicPr>
              <a:picLocks noChangeAspect="1"/>
            </p:cNvPicPr>
            <p:nvPr/>
          </p:nvPicPr>
          <p:blipFill>
            <a:blip r:embed="rId6" cstate="print"/>
            <a:srcRect t="11842"/>
            <a:stretch>
              <a:fillRect/>
            </a:stretch>
          </p:blipFill>
          <p:spPr>
            <a:xfrm>
              <a:off x="5105400" y="4267200"/>
              <a:ext cx="762000" cy="1066800"/>
            </a:xfrm>
            <a:prstGeom prst="rect">
              <a:avLst/>
            </a:prstGeom>
          </p:spPr>
        </p:pic>
        <p:pic>
          <p:nvPicPr>
            <p:cNvPr id="17" name="Picture 16" descr="tap.jpg"/>
            <p:cNvPicPr>
              <a:picLocks noChangeAspect="1"/>
            </p:cNvPicPr>
            <p:nvPr/>
          </p:nvPicPr>
          <p:blipFill>
            <a:blip r:embed="rId6" cstate="print"/>
            <a:srcRect t="11842"/>
            <a:stretch>
              <a:fillRect/>
            </a:stretch>
          </p:blipFill>
          <p:spPr>
            <a:xfrm>
              <a:off x="4343400" y="2971800"/>
              <a:ext cx="762000" cy="1066800"/>
            </a:xfrm>
            <a:prstGeom prst="rect">
              <a:avLst/>
            </a:prstGeom>
          </p:spPr>
        </p:pic>
        <p:pic>
          <p:nvPicPr>
            <p:cNvPr id="18" name="Picture 17" descr="tap.jpg"/>
            <p:cNvPicPr>
              <a:picLocks noChangeAspect="1"/>
            </p:cNvPicPr>
            <p:nvPr/>
          </p:nvPicPr>
          <p:blipFill>
            <a:blip r:embed="rId6" cstate="print"/>
            <a:srcRect t="11842"/>
            <a:stretch>
              <a:fillRect/>
            </a:stretch>
          </p:blipFill>
          <p:spPr>
            <a:xfrm>
              <a:off x="5105400" y="3200400"/>
              <a:ext cx="762000" cy="1066800"/>
            </a:xfrm>
            <a:prstGeom prst="rect">
              <a:avLst/>
            </a:prstGeom>
          </p:spPr>
        </p:pic>
        <p:pic>
          <p:nvPicPr>
            <p:cNvPr id="19" name="Picture 18" descr="tap.jpg"/>
            <p:cNvPicPr>
              <a:picLocks noChangeAspect="1"/>
            </p:cNvPicPr>
            <p:nvPr/>
          </p:nvPicPr>
          <p:blipFill>
            <a:blip r:embed="rId6" cstate="print"/>
            <a:srcRect t="11842"/>
            <a:stretch>
              <a:fillRect/>
            </a:stretch>
          </p:blipFill>
          <p:spPr>
            <a:xfrm>
              <a:off x="5867400" y="4038600"/>
              <a:ext cx="762000" cy="1066800"/>
            </a:xfrm>
            <a:prstGeom prst="rect">
              <a:avLst/>
            </a:prstGeom>
          </p:spPr>
        </p:pic>
      </p:gr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04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l="7500" r="8125" b="21000"/>
          <a:stretch>
            <a:fillRect/>
          </a:stretch>
        </p:blipFill>
        <p:spPr bwMode="auto">
          <a:xfrm>
            <a:off x="-76201" y="685800"/>
            <a:ext cx="9245279" cy="5410200"/>
          </a:xfrm>
          <a:prstGeom prst="rect">
            <a:avLst/>
          </a:prstGeom>
          <a:noFill/>
          <a:ln w="9525">
            <a:noFill/>
            <a:miter lim="800000"/>
            <a:headEnd/>
            <a:tailEnd/>
          </a:ln>
        </p:spPr>
      </p:pic>
      <p:pic>
        <p:nvPicPr>
          <p:cNvPr id="80898" name="Picture 3" descr="PWS_Logo_Final_Black"/>
          <p:cNvPicPr>
            <a:picLocks noChangeAspect="1" noChangeArrowheads="1"/>
          </p:cNvPicPr>
          <p:nvPr/>
        </p:nvPicPr>
        <p:blipFill>
          <a:blip r:embed="rId4" cstate="screen"/>
          <a:srcRect/>
          <a:stretch>
            <a:fillRect/>
          </a:stretch>
        </p:blipFill>
        <p:spPr bwMode="auto">
          <a:xfrm>
            <a:off x="0" y="5867400"/>
            <a:ext cx="1020763" cy="9477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PWS_Logo_Final_Black"/>
          <p:cNvPicPr>
            <a:picLocks noChangeAspect="1" noChangeArrowheads="1"/>
          </p:cNvPicPr>
          <p:nvPr/>
        </p:nvPicPr>
        <p:blipFill>
          <a:blip r:embed="rId3" cstate="screen"/>
          <a:srcRect/>
          <a:stretch>
            <a:fillRect/>
          </a:stretch>
        </p:blipFill>
        <p:spPr bwMode="auto">
          <a:xfrm>
            <a:off x="0" y="0"/>
            <a:ext cx="3090863" cy="1971675"/>
          </a:xfrm>
          <a:prstGeom prst="rect">
            <a:avLst/>
          </a:prstGeom>
          <a:noFill/>
          <a:ln w="9525">
            <a:noFill/>
            <a:miter lim="800000"/>
            <a:headEnd/>
            <a:tailEnd/>
          </a:ln>
        </p:spPr>
      </p:pic>
      <p:sp>
        <p:nvSpPr>
          <p:cNvPr id="3" name="TextBox 3"/>
          <p:cNvSpPr txBox="1">
            <a:spLocks noChangeArrowheads="1"/>
          </p:cNvSpPr>
          <p:nvPr/>
        </p:nvSpPr>
        <p:spPr bwMode="auto">
          <a:xfrm>
            <a:off x="1066800" y="533400"/>
            <a:ext cx="7825989" cy="584775"/>
          </a:xfrm>
          <a:prstGeom prst="rect">
            <a:avLst/>
          </a:prstGeom>
          <a:noFill/>
          <a:ln w="9525">
            <a:noFill/>
            <a:miter lim="800000"/>
            <a:headEnd/>
            <a:tailEnd/>
          </a:ln>
        </p:spPr>
        <p:txBody>
          <a:bodyPr wrap="none">
            <a:spAutoFit/>
          </a:bodyPr>
          <a:lstStyle/>
          <a:p>
            <a:pPr algn="ctr"/>
            <a:r>
              <a:rPr lang="en-US" sz="3200" dirty="0" smtClean="0">
                <a:solidFill>
                  <a:schemeClr val="bg1"/>
                </a:solidFill>
                <a:latin typeface="Calibri" pitchFamily="34" charset="0"/>
              </a:rPr>
              <a:t>Lease Value in </a:t>
            </a:r>
            <a:r>
              <a:rPr lang="en-US" sz="3200" dirty="0">
                <a:solidFill>
                  <a:schemeClr val="bg1"/>
                </a:solidFill>
                <a:latin typeface="Calibri" pitchFamily="34" charset="0"/>
              </a:rPr>
              <a:t>the Mojave Groundwater Basin</a:t>
            </a:r>
            <a:endParaRPr lang="en-US" sz="2000" dirty="0">
              <a:solidFill>
                <a:schemeClr val="bg1"/>
              </a:solidFill>
              <a:latin typeface="Calibri" pitchFamily="34" charset="0"/>
            </a:endParaRPr>
          </a:p>
        </p:txBody>
      </p:sp>
      <p:graphicFrame>
        <p:nvGraphicFramePr>
          <p:cNvPr id="4" name="Chart 3"/>
          <p:cNvGraphicFramePr/>
          <p:nvPr/>
        </p:nvGraphicFramePr>
        <p:xfrm>
          <a:off x="457200" y="1447800"/>
          <a:ext cx="8305800" cy="518160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3" descr="PWS_Logo_Final_Black"/>
          <p:cNvPicPr>
            <a:picLocks noChangeAspect="1" noChangeArrowheads="1"/>
          </p:cNvPicPr>
          <p:nvPr/>
        </p:nvPicPr>
        <p:blipFill>
          <a:blip r:embed="rId3" cstate="screen"/>
          <a:srcRect/>
          <a:stretch>
            <a:fillRect/>
          </a:stretch>
        </p:blipFill>
        <p:spPr bwMode="auto">
          <a:xfrm>
            <a:off x="0" y="0"/>
            <a:ext cx="2100263" cy="2657475"/>
          </a:xfrm>
          <a:prstGeom prst="rect">
            <a:avLst/>
          </a:prstGeom>
          <a:noFill/>
          <a:ln w="9525">
            <a:noFill/>
            <a:miter lim="800000"/>
            <a:headEnd/>
            <a:tailEnd/>
          </a:ln>
        </p:spPr>
      </p:pic>
      <p:sp>
        <p:nvSpPr>
          <p:cNvPr id="33" name="Rectangle 32"/>
          <p:cNvSpPr/>
          <p:nvPr/>
        </p:nvSpPr>
        <p:spPr>
          <a:xfrm>
            <a:off x="1066800" y="2895600"/>
            <a:ext cx="1676400" cy="2438400"/>
          </a:xfrm>
          <a:prstGeom prst="rect">
            <a:avLst/>
          </a:prstGeom>
          <a:solidFill>
            <a:schemeClr val="bg1"/>
          </a:solidFill>
          <a:ln w="38100" cmpd="thickThin">
            <a:noFill/>
          </a:ln>
          <a:scene3d>
            <a:camera prst="orthographicFront"/>
            <a:lightRig rig="threePt" dir="t"/>
          </a:scene3d>
          <a:sp3d contourW="12700">
            <a:bevelT w="165100" prst="coolSlant"/>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5" name="Rectangle 34"/>
          <p:cNvSpPr/>
          <p:nvPr/>
        </p:nvSpPr>
        <p:spPr>
          <a:xfrm>
            <a:off x="3352800" y="2133600"/>
            <a:ext cx="1676400" cy="3200400"/>
          </a:xfrm>
          <a:prstGeom prst="rect">
            <a:avLst/>
          </a:prstGeom>
          <a:solidFill>
            <a:schemeClr val="bg1"/>
          </a:solidFill>
          <a:ln w="38100" cmpd="thickThin">
            <a:noFill/>
          </a:ln>
          <a:effectLst/>
          <a:scene3d>
            <a:camera prst="orthographicFront"/>
            <a:lightRig rig="threePt" dir="t"/>
          </a:scene3d>
          <a:sp3d contourW="12700">
            <a:bevelT w="165100" prst="coolSlant"/>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4" name="Rectangle 33"/>
          <p:cNvSpPr/>
          <p:nvPr/>
        </p:nvSpPr>
        <p:spPr>
          <a:xfrm>
            <a:off x="5791200" y="1219200"/>
            <a:ext cx="1676400" cy="4114800"/>
          </a:xfrm>
          <a:prstGeom prst="rect">
            <a:avLst/>
          </a:prstGeom>
          <a:solidFill>
            <a:schemeClr val="bg1"/>
          </a:solidFill>
          <a:ln w="38100" cmpd="thickThin">
            <a:noFill/>
          </a:ln>
          <a:effectLst>
            <a:outerShdw blurRad="44450" dist="27940" dir="5400000" algn="ctr">
              <a:srgbClr val="000000">
                <a:alpha val="32000"/>
              </a:srgbClr>
            </a:outerShdw>
          </a:effectLst>
          <a:scene3d>
            <a:camera prst="orthographicFront"/>
            <a:lightRig rig="threePt" dir="t"/>
          </a:scene3d>
          <a:sp3d contourW="12700">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81931" name="Picture 6" descr="water Droplet.jpeg"/>
          <p:cNvPicPr>
            <a:picLocks noChangeAspect="1"/>
          </p:cNvPicPr>
          <p:nvPr/>
        </p:nvPicPr>
        <p:blipFill>
          <a:blip r:embed="rId4" cstate="screen"/>
          <a:srcRect/>
          <a:stretch>
            <a:fillRect/>
          </a:stretch>
        </p:blipFill>
        <p:spPr bwMode="auto">
          <a:xfrm>
            <a:off x="1600200" y="3962400"/>
            <a:ext cx="533400" cy="447675"/>
          </a:xfrm>
          <a:prstGeom prst="rect">
            <a:avLst/>
          </a:prstGeom>
          <a:noFill/>
          <a:ln w="9525">
            <a:noFill/>
            <a:miter lim="800000"/>
            <a:headEnd/>
            <a:tailEnd/>
          </a:ln>
        </p:spPr>
      </p:pic>
      <p:pic>
        <p:nvPicPr>
          <p:cNvPr id="81932" name="Picture 7" descr="water Droplet.jpeg"/>
          <p:cNvPicPr>
            <a:picLocks noChangeAspect="1"/>
          </p:cNvPicPr>
          <p:nvPr/>
        </p:nvPicPr>
        <p:blipFill>
          <a:blip r:embed="rId5" cstate="screen"/>
          <a:srcRect/>
          <a:stretch>
            <a:fillRect/>
          </a:stretch>
        </p:blipFill>
        <p:spPr bwMode="auto">
          <a:xfrm>
            <a:off x="3657600" y="3590925"/>
            <a:ext cx="904875" cy="904875"/>
          </a:xfrm>
          <a:prstGeom prst="rect">
            <a:avLst/>
          </a:prstGeom>
          <a:noFill/>
          <a:ln w="9525">
            <a:noFill/>
            <a:miter lim="800000"/>
            <a:headEnd/>
            <a:tailEnd/>
          </a:ln>
        </p:spPr>
      </p:pic>
      <p:pic>
        <p:nvPicPr>
          <p:cNvPr id="81933" name="Picture 8" descr="water Droplet.jpeg"/>
          <p:cNvPicPr>
            <a:picLocks noChangeAspect="1"/>
          </p:cNvPicPr>
          <p:nvPr/>
        </p:nvPicPr>
        <p:blipFill>
          <a:blip r:embed="rId5" cstate="screen"/>
          <a:srcRect l="10001" r="5000"/>
          <a:stretch>
            <a:fillRect/>
          </a:stretch>
        </p:blipFill>
        <p:spPr bwMode="auto">
          <a:xfrm>
            <a:off x="5943600" y="3124200"/>
            <a:ext cx="1295400" cy="1524000"/>
          </a:xfrm>
          <a:prstGeom prst="rect">
            <a:avLst/>
          </a:prstGeom>
          <a:noFill/>
          <a:ln w="9525">
            <a:noFill/>
            <a:miter lim="800000"/>
            <a:headEnd/>
            <a:tailEnd/>
          </a:ln>
        </p:spPr>
      </p:pic>
      <p:pic>
        <p:nvPicPr>
          <p:cNvPr id="81934" name="Picture 10" descr="dollar sign.jpeg"/>
          <p:cNvPicPr>
            <a:picLocks noChangeAspect="1"/>
          </p:cNvPicPr>
          <p:nvPr/>
        </p:nvPicPr>
        <p:blipFill>
          <a:blip r:embed="rId6" cstate="screen"/>
          <a:srcRect/>
          <a:stretch>
            <a:fillRect/>
          </a:stretch>
        </p:blipFill>
        <p:spPr bwMode="auto">
          <a:xfrm>
            <a:off x="3733800" y="4724400"/>
            <a:ext cx="366713" cy="514350"/>
          </a:xfrm>
          <a:prstGeom prst="rect">
            <a:avLst/>
          </a:prstGeom>
          <a:noFill/>
          <a:ln w="9525">
            <a:noFill/>
            <a:miter lim="800000"/>
            <a:headEnd/>
            <a:tailEnd/>
          </a:ln>
        </p:spPr>
      </p:pic>
      <p:pic>
        <p:nvPicPr>
          <p:cNvPr id="81935" name="Picture 11" descr="dollar sign.jpeg"/>
          <p:cNvPicPr>
            <a:picLocks noChangeAspect="1"/>
          </p:cNvPicPr>
          <p:nvPr/>
        </p:nvPicPr>
        <p:blipFill>
          <a:blip r:embed="rId6" cstate="screen"/>
          <a:srcRect/>
          <a:stretch>
            <a:fillRect/>
          </a:stretch>
        </p:blipFill>
        <p:spPr bwMode="auto">
          <a:xfrm>
            <a:off x="1676400" y="4724400"/>
            <a:ext cx="366713" cy="514350"/>
          </a:xfrm>
          <a:prstGeom prst="rect">
            <a:avLst/>
          </a:prstGeom>
          <a:noFill/>
          <a:ln w="9525">
            <a:noFill/>
            <a:miter lim="800000"/>
            <a:headEnd/>
            <a:tailEnd/>
          </a:ln>
        </p:spPr>
      </p:pic>
      <p:pic>
        <p:nvPicPr>
          <p:cNvPr id="81936" name="Picture 12" descr="dollar sign.jpeg"/>
          <p:cNvPicPr>
            <a:picLocks noChangeAspect="1"/>
          </p:cNvPicPr>
          <p:nvPr/>
        </p:nvPicPr>
        <p:blipFill>
          <a:blip r:embed="rId6" cstate="screen"/>
          <a:srcRect/>
          <a:stretch>
            <a:fillRect/>
          </a:stretch>
        </p:blipFill>
        <p:spPr bwMode="auto">
          <a:xfrm>
            <a:off x="4191000" y="4724400"/>
            <a:ext cx="366713" cy="514350"/>
          </a:xfrm>
          <a:prstGeom prst="rect">
            <a:avLst/>
          </a:prstGeom>
          <a:noFill/>
          <a:ln w="9525">
            <a:noFill/>
            <a:miter lim="800000"/>
            <a:headEnd/>
            <a:tailEnd/>
          </a:ln>
        </p:spPr>
      </p:pic>
      <p:pic>
        <p:nvPicPr>
          <p:cNvPr id="81937" name="Picture 13" descr="dollar sign.jpeg"/>
          <p:cNvPicPr>
            <a:picLocks noChangeAspect="1"/>
          </p:cNvPicPr>
          <p:nvPr/>
        </p:nvPicPr>
        <p:blipFill>
          <a:blip r:embed="rId6" cstate="screen"/>
          <a:srcRect/>
          <a:stretch>
            <a:fillRect/>
          </a:stretch>
        </p:blipFill>
        <p:spPr bwMode="auto">
          <a:xfrm>
            <a:off x="5943600" y="4724400"/>
            <a:ext cx="366713" cy="514350"/>
          </a:xfrm>
          <a:prstGeom prst="rect">
            <a:avLst/>
          </a:prstGeom>
          <a:noFill/>
          <a:ln w="9525">
            <a:noFill/>
            <a:miter lim="800000"/>
            <a:headEnd/>
            <a:tailEnd/>
          </a:ln>
        </p:spPr>
      </p:pic>
      <p:pic>
        <p:nvPicPr>
          <p:cNvPr id="81938" name="Picture 14" descr="dollar sign.jpeg"/>
          <p:cNvPicPr>
            <a:picLocks noChangeAspect="1"/>
          </p:cNvPicPr>
          <p:nvPr/>
        </p:nvPicPr>
        <p:blipFill>
          <a:blip r:embed="rId6" cstate="screen"/>
          <a:srcRect/>
          <a:stretch>
            <a:fillRect/>
          </a:stretch>
        </p:blipFill>
        <p:spPr bwMode="auto">
          <a:xfrm>
            <a:off x="6400800" y="4724400"/>
            <a:ext cx="366713" cy="514350"/>
          </a:xfrm>
          <a:prstGeom prst="rect">
            <a:avLst/>
          </a:prstGeom>
          <a:noFill/>
          <a:ln w="9525">
            <a:noFill/>
            <a:miter lim="800000"/>
            <a:headEnd/>
            <a:tailEnd/>
          </a:ln>
        </p:spPr>
      </p:pic>
      <p:pic>
        <p:nvPicPr>
          <p:cNvPr id="81939" name="Picture 15" descr="dollar sign.jpeg"/>
          <p:cNvPicPr>
            <a:picLocks noChangeAspect="1"/>
          </p:cNvPicPr>
          <p:nvPr/>
        </p:nvPicPr>
        <p:blipFill>
          <a:blip r:embed="rId6" cstate="screen"/>
          <a:srcRect/>
          <a:stretch>
            <a:fillRect/>
          </a:stretch>
        </p:blipFill>
        <p:spPr bwMode="auto">
          <a:xfrm>
            <a:off x="6858000" y="4724400"/>
            <a:ext cx="366713" cy="514350"/>
          </a:xfrm>
          <a:prstGeom prst="rect">
            <a:avLst/>
          </a:prstGeom>
          <a:noFill/>
          <a:ln w="9525">
            <a:noFill/>
            <a:miter lim="800000"/>
            <a:headEnd/>
            <a:tailEnd/>
          </a:ln>
        </p:spPr>
      </p:pic>
      <p:pic>
        <p:nvPicPr>
          <p:cNvPr id="81940" name="Picture 19" descr="images.jpeg"/>
          <p:cNvPicPr>
            <a:picLocks noChangeAspect="1"/>
          </p:cNvPicPr>
          <p:nvPr/>
        </p:nvPicPr>
        <p:blipFill>
          <a:blip r:embed="rId7" cstate="screen"/>
          <a:srcRect l="13043" t="26086" r="13045" b="34782"/>
          <a:stretch>
            <a:fillRect/>
          </a:stretch>
        </p:blipFill>
        <p:spPr bwMode="auto">
          <a:xfrm>
            <a:off x="3505200" y="2590800"/>
            <a:ext cx="1295400" cy="685800"/>
          </a:xfrm>
          <a:prstGeom prst="rect">
            <a:avLst/>
          </a:prstGeom>
          <a:noFill/>
          <a:ln w="9525">
            <a:noFill/>
            <a:miter lim="800000"/>
            <a:headEnd/>
            <a:tailEnd/>
          </a:ln>
        </p:spPr>
      </p:pic>
      <p:pic>
        <p:nvPicPr>
          <p:cNvPr id="81941" name="Picture 20" descr="images.jpeg"/>
          <p:cNvPicPr>
            <a:picLocks noChangeAspect="1"/>
          </p:cNvPicPr>
          <p:nvPr/>
        </p:nvPicPr>
        <p:blipFill>
          <a:blip r:embed="rId8" cstate="screen"/>
          <a:srcRect/>
          <a:stretch>
            <a:fillRect/>
          </a:stretch>
        </p:blipFill>
        <p:spPr bwMode="auto">
          <a:xfrm>
            <a:off x="1447800" y="3048000"/>
            <a:ext cx="762000" cy="685800"/>
          </a:xfrm>
          <a:prstGeom prst="rect">
            <a:avLst/>
          </a:prstGeom>
          <a:noFill/>
          <a:ln w="9525">
            <a:noFill/>
            <a:miter lim="800000"/>
            <a:headEnd/>
            <a:tailEnd/>
          </a:ln>
        </p:spPr>
      </p:pic>
      <p:pic>
        <p:nvPicPr>
          <p:cNvPr id="81942" name="Picture 21" descr="images.jpeg"/>
          <p:cNvPicPr>
            <a:picLocks noChangeAspect="1"/>
          </p:cNvPicPr>
          <p:nvPr/>
        </p:nvPicPr>
        <p:blipFill>
          <a:blip r:embed="rId7" cstate="screen"/>
          <a:srcRect l="13043" t="26086" r="13045" b="34782"/>
          <a:stretch>
            <a:fillRect/>
          </a:stretch>
        </p:blipFill>
        <p:spPr bwMode="auto">
          <a:xfrm>
            <a:off x="5943600" y="1676400"/>
            <a:ext cx="1295400" cy="685800"/>
          </a:xfrm>
          <a:prstGeom prst="rect">
            <a:avLst/>
          </a:prstGeom>
          <a:noFill/>
          <a:ln w="9525">
            <a:noFill/>
            <a:miter lim="800000"/>
            <a:headEnd/>
            <a:tailEnd/>
          </a:ln>
        </p:spPr>
      </p:pic>
      <p:pic>
        <p:nvPicPr>
          <p:cNvPr id="81943" name="Picture 18" descr="images.jpeg"/>
          <p:cNvPicPr>
            <a:picLocks noChangeAspect="1"/>
          </p:cNvPicPr>
          <p:nvPr/>
        </p:nvPicPr>
        <p:blipFill>
          <a:blip r:embed="rId7" cstate="screen"/>
          <a:srcRect l="13043" t="26086" r="13045" b="34782"/>
          <a:stretch>
            <a:fillRect/>
          </a:stretch>
        </p:blipFill>
        <p:spPr bwMode="auto">
          <a:xfrm>
            <a:off x="5943600" y="2362200"/>
            <a:ext cx="1295400" cy="685800"/>
          </a:xfrm>
          <a:prstGeom prst="rect">
            <a:avLst/>
          </a:prstGeom>
          <a:noFill/>
          <a:ln w="9525">
            <a:noFill/>
            <a:miter lim="800000"/>
            <a:headEnd/>
            <a:tailEnd/>
          </a:ln>
        </p:spPr>
      </p:pic>
      <p:sp>
        <p:nvSpPr>
          <p:cNvPr id="81944" name="TextBox 39"/>
          <p:cNvSpPr txBox="1">
            <a:spLocks noChangeArrowheads="1"/>
          </p:cNvSpPr>
          <p:nvPr/>
        </p:nvSpPr>
        <p:spPr bwMode="auto">
          <a:xfrm>
            <a:off x="1066800" y="5334000"/>
            <a:ext cx="1674813" cy="1108075"/>
          </a:xfrm>
          <a:prstGeom prst="rect">
            <a:avLst/>
          </a:prstGeom>
          <a:noFill/>
          <a:ln w="9525">
            <a:noFill/>
            <a:miter lim="800000"/>
            <a:headEnd/>
            <a:tailEnd/>
          </a:ln>
        </p:spPr>
        <p:txBody>
          <a:bodyPr wrap="none">
            <a:spAutoFit/>
          </a:bodyPr>
          <a:lstStyle/>
          <a:p>
            <a:pPr algn="ctr"/>
            <a:r>
              <a:rPr lang="en-US" sz="2200" b="1">
                <a:solidFill>
                  <a:schemeClr val="bg1"/>
                </a:solidFill>
                <a:latin typeface="Calibri" pitchFamily="34" charset="0"/>
              </a:rPr>
              <a:t>Small</a:t>
            </a:r>
          </a:p>
          <a:p>
            <a:pPr algn="ctr"/>
            <a:r>
              <a:rPr lang="en-US" sz="2200" b="1">
                <a:solidFill>
                  <a:schemeClr val="bg1"/>
                </a:solidFill>
                <a:latin typeface="Calibri" pitchFamily="34" charset="0"/>
              </a:rPr>
              <a:t>Market</a:t>
            </a:r>
          </a:p>
          <a:p>
            <a:pPr algn="ctr"/>
            <a:r>
              <a:rPr lang="en-US" sz="2200">
                <a:solidFill>
                  <a:schemeClr val="bg1"/>
                </a:solidFill>
                <a:latin typeface="Calibri" pitchFamily="34" charset="0"/>
              </a:rPr>
              <a:t>(Santa Paula)</a:t>
            </a:r>
          </a:p>
        </p:txBody>
      </p:sp>
      <p:sp>
        <p:nvSpPr>
          <p:cNvPr id="81945" name="TextBox 40"/>
          <p:cNvSpPr txBox="1">
            <a:spLocks noChangeArrowheads="1"/>
          </p:cNvSpPr>
          <p:nvPr/>
        </p:nvSpPr>
        <p:spPr bwMode="auto">
          <a:xfrm>
            <a:off x="3352800" y="5334000"/>
            <a:ext cx="1639888" cy="1108075"/>
          </a:xfrm>
          <a:prstGeom prst="rect">
            <a:avLst/>
          </a:prstGeom>
          <a:noFill/>
          <a:ln w="9525">
            <a:noFill/>
            <a:miter lim="800000"/>
            <a:headEnd/>
            <a:tailEnd/>
          </a:ln>
        </p:spPr>
        <p:txBody>
          <a:bodyPr wrap="none">
            <a:spAutoFit/>
          </a:bodyPr>
          <a:lstStyle/>
          <a:p>
            <a:pPr algn="ctr"/>
            <a:r>
              <a:rPr lang="en-US" sz="2200" b="1">
                <a:solidFill>
                  <a:schemeClr val="bg1"/>
                </a:solidFill>
                <a:latin typeface="Calibri" pitchFamily="34" charset="0"/>
              </a:rPr>
              <a:t>Medium</a:t>
            </a:r>
          </a:p>
          <a:p>
            <a:pPr algn="ctr"/>
            <a:r>
              <a:rPr lang="en-US" sz="2200" b="1">
                <a:solidFill>
                  <a:schemeClr val="bg1"/>
                </a:solidFill>
                <a:latin typeface="Calibri" pitchFamily="34" charset="0"/>
              </a:rPr>
              <a:t>Market</a:t>
            </a:r>
          </a:p>
          <a:p>
            <a:pPr algn="ctr"/>
            <a:r>
              <a:rPr lang="en-US" sz="2200">
                <a:solidFill>
                  <a:schemeClr val="bg1"/>
                </a:solidFill>
                <a:latin typeface="Calibri" pitchFamily="34" charset="0"/>
              </a:rPr>
              <a:t>(West Coast)</a:t>
            </a:r>
          </a:p>
        </p:txBody>
      </p:sp>
      <p:sp>
        <p:nvSpPr>
          <p:cNvPr id="81946" name="TextBox 41"/>
          <p:cNvSpPr txBox="1">
            <a:spLocks noChangeArrowheads="1"/>
          </p:cNvSpPr>
          <p:nvPr/>
        </p:nvSpPr>
        <p:spPr bwMode="auto">
          <a:xfrm>
            <a:off x="5975350" y="5334000"/>
            <a:ext cx="1206500" cy="1108075"/>
          </a:xfrm>
          <a:prstGeom prst="rect">
            <a:avLst/>
          </a:prstGeom>
          <a:noFill/>
          <a:ln w="9525">
            <a:noFill/>
            <a:miter lim="800000"/>
            <a:headEnd/>
            <a:tailEnd/>
          </a:ln>
        </p:spPr>
        <p:txBody>
          <a:bodyPr wrap="none">
            <a:spAutoFit/>
          </a:bodyPr>
          <a:lstStyle/>
          <a:p>
            <a:pPr algn="ctr"/>
            <a:r>
              <a:rPr lang="en-US" sz="2200" b="1">
                <a:solidFill>
                  <a:schemeClr val="bg1"/>
                </a:solidFill>
                <a:latin typeface="Calibri" pitchFamily="34" charset="0"/>
              </a:rPr>
              <a:t>Large</a:t>
            </a:r>
          </a:p>
          <a:p>
            <a:pPr algn="ctr"/>
            <a:r>
              <a:rPr lang="en-US" sz="2200" b="1">
                <a:solidFill>
                  <a:schemeClr val="bg1"/>
                </a:solidFill>
                <a:latin typeface="Calibri" pitchFamily="34" charset="0"/>
              </a:rPr>
              <a:t>Market</a:t>
            </a:r>
          </a:p>
          <a:p>
            <a:pPr algn="ctr"/>
            <a:r>
              <a:rPr lang="en-US" sz="2200">
                <a:solidFill>
                  <a:schemeClr val="bg1"/>
                </a:solidFill>
                <a:latin typeface="Calibri" pitchFamily="34" charset="0"/>
              </a:rPr>
              <a:t>(Mojave)</a:t>
            </a:r>
          </a:p>
        </p:txBody>
      </p:sp>
      <p:sp>
        <p:nvSpPr>
          <p:cNvPr id="81947" name="Title 42"/>
          <p:cNvSpPr>
            <a:spLocks noGrp="1"/>
          </p:cNvSpPr>
          <p:nvPr>
            <p:ph type="title"/>
          </p:nvPr>
        </p:nvSpPr>
        <p:spPr>
          <a:xfrm>
            <a:off x="381000" y="0"/>
            <a:ext cx="8229600" cy="1143000"/>
          </a:xfrm>
        </p:spPr>
        <p:txBody>
          <a:bodyPr/>
          <a:lstStyle/>
          <a:p>
            <a:r>
              <a:rPr lang="en-US" smtClean="0">
                <a:solidFill>
                  <a:schemeClr val="bg1"/>
                </a:solidFill>
              </a:rPr>
              <a:t>Market Characterization</a:t>
            </a:r>
          </a:p>
        </p:txBody>
      </p:sp>
      <p:sp>
        <p:nvSpPr>
          <p:cNvPr id="81948" name="TextBox 28"/>
          <p:cNvSpPr txBox="1">
            <a:spLocks noChangeArrowheads="1"/>
          </p:cNvSpPr>
          <p:nvPr/>
        </p:nvSpPr>
        <p:spPr bwMode="auto">
          <a:xfrm>
            <a:off x="7620000" y="1981200"/>
            <a:ext cx="1371600" cy="3416320"/>
          </a:xfrm>
          <a:prstGeom prst="rect">
            <a:avLst/>
          </a:prstGeom>
          <a:noFill/>
          <a:ln w="9525">
            <a:noFill/>
            <a:miter lim="800000"/>
            <a:headEnd/>
            <a:tailEnd/>
          </a:ln>
        </p:spPr>
        <p:txBody>
          <a:bodyPr wrap="square">
            <a:spAutoFit/>
          </a:bodyPr>
          <a:lstStyle/>
          <a:p>
            <a:r>
              <a:rPr lang="en-US" sz="2400" b="1" i="1" dirty="0">
                <a:solidFill>
                  <a:schemeClr val="bg1"/>
                </a:solidFill>
                <a:latin typeface="Calibri" pitchFamily="34" charset="0"/>
              </a:rPr>
              <a:t>Rights Holders</a:t>
            </a:r>
          </a:p>
          <a:p>
            <a:endParaRPr lang="en-US" sz="2400" b="1" dirty="0">
              <a:solidFill>
                <a:schemeClr val="bg1"/>
              </a:solidFill>
              <a:latin typeface="Calibri" pitchFamily="34" charset="0"/>
            </a:endParaRPr>
          </a:p>
          <a:p>
            <a:endParaRPr lang="en-US" sz="2400" b="1" dirty="0">
              <a:solidFill>
                <a:schemeClr val="bg1"/>
              </a:solidFill>
              <a:latin typeface="Calibri" pitchFamily="34" charset="0"/>
            </a:endParaRPr>
          </a:p>
          <a:p>
            <a:r>
              <a:rPr lang="en-US" sz="2400" b="1" i="1" dirty="0">
                <a:solidFill>
                  <a:schemeClr val="bg1"/>
                </a:solidFill>
                <a:latin typeface="Calibri" pitchFamily="34" charset="0"/>
              </a:rPr>
              <a:t>Water Rights</a:t>
            </a:r>
          </a:p>
          <a:p>
            <a:endParaRPr lang="en-US" sz="2400" b="1" dirty="0">
              <a:solidFill>
                <a:schemeClr val="bg1"/>
              </a:solidFill>
              <a:latin typeface="Calibri" pitchFamily="34" charset="0"/>
            </a:endParaRPr>
          </a:p>
          <a:p>
            <a:r>
              <a:rPr lang="en-US" sz="2400" b="1" i="1" dirty="0">
                <a:solidFill>
                  <a:schemeClr val="bg1"/>
                </a:solidFill>
                <a:latin typeface="Calibri" pitchFamily="34" charset="0"/>
              </a:rPr>
              <a:t>Expected Revenue</a:t>
            </a: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a:spLocks noChangeArrowheads="1"/>
          </p:cNvSpPr>
          <p:nvPr/>
        </p:nvSpPr>
        <p:spPr bwMode="auto">
          <a:xfrm>
            <a:off x="3048000" y="2895600"/>
            <a:ext cx="3124200" cy="923925"/>
          </a:xfrm>
          <a:prstGeom prst="rect">
            <a:avLst/>
          </a:prstGeom>
          <a:noFill/>
          <a:ln w="9525">
            <a:noFill/>
            <a:miter lim="800000"/>
            <a:headEnd/>
            <a:tailEnd/>
          </a:ln>
        </p:spPr>
        <p:txBody>
          <a:bodyPr>
            <a:spAutoFit/>
          </a:bodyPr>
          <a:lstStyle/>
          <a:p>
            <a:r>
              <a:rPr lang="en-US" sz="5400" b="1">
                <a:solidFill>
                  <a:schemeClr val="bg1"/>
                </a:solidFill>
                <a:latin typeface="Calibri" pitchFamily="34" charset="0"/>
              </a:rPr>
              <a:t>Revenue</a:t>
            </a:r>
          </a:p>
        </p:txBody>
      </p:sp>
      <p:pic>
        <p:nvPicPr>
          <p:cNvPr id="91138" name="Picture 11" descr="PWS_Logo_Final_Black"/>
          <p:cNvPicPr>
            <a:picLocks noChangeAspect="1" noChangeArrowheads="1"/>
          </p:cNvPicPr>
          <p:nvPr/>
        </p:nvPicPr>
        <p:blipFill>
          <a:blip r:embed="rId4" cstate="screen"/>
          <a:srcRect/>
          <a:stretch>
            <a:fillRect/>
          </a:stretch>
        </p:blipFill>
        <p:spPr bwMode="auto">
          <a:xfrm>
            <a:off x="5867400" y="3962400"/>
            <a:ext cx="3276600" cy="2895600"/>
          </a:xfrm>
          <a:prstGeom prst="rect">
            <a:avLst/>
          </a:prstGeom>
          <a:noFill/>
          <a:ln w="9525">
            <a:noFill/>
            <a:miter lim="800000"/>
            <a:headEnd/>
            <a:tailEnd/>
          </a:ln>
        </p:spPr>
      </p:pic>
      <p:grpSp>
        <p:nvGrpSpPr>
          <p:cNvPr id="2" name="Group 17"/>
          <p:cNvGrpSpPr>
            <a:grpSpLocks noChangeAspect="1"/>
          </p:cNvGrpSpPr>
          <p:nvPr/>
        </p:nvGrpSpPr>
        <p:grpSpPr bwMode="auto">
          <a:xfrm>
            <a:off x="838200" y="1371600"/>
            <a:ext cx="7092950" cy="1384995"/>
            <a:chOff x="838200" y="762000"/>
            <a:chExt cx="7162800" cy="1399213"/>
          </a:xfrm>
        </p:grpSpPr>
        <p:sp>
          <p:nvSpPr>
            <p:cNvPr id="91141" name="TextBox 3"/>
            <p:cNvSpPr txBox="1">
              <a:spLocks noChangeArrowheads="1"/>
            </p:cNvSpPr>
            <p:nvPr/>
          </p:nvSpPr>
          <p:spPr bwMode="auto">
            <a:xfrm>
              <a:off x="838200" y="762000"/>
              <a:ext cx="7162800" cy="1399213"/>
            </a:xfrm>
            <a:prstGeom prst="rect">
              <a:avLst/>
            </a:prstGeom>
            <a:noFill/>
            <a:ln w="9525">
              <a:noFill/>
              <a:miter lim="800000"/>
              <a:headEnd/>
              <a:tailEnd/>
            </a:ln>
          </p:spPr>
          <p:txBody>
            <a:bodyPr>
              <a:spAutoFit/>
            </a:bodyPr>
            <a:lstStyle/>
            <a:p>
              <a:r>
                <a:rPr lang="en-US" sz="3600" b="1" dirty="0">
                  <a:solidFill>
                    <a:schemeClr val="bg1"/>
                  </a:solidFill>
                  <a:latin typeface="Calibri" pitchFamily="34" charset="0"/>
                </a:rPr>
                <a:t>Volume           Price           2% </a:t>
              </a:r>
              <a:r>
                <a:rPr lang="en-US" sz="3600" b="1" dirty="0" smtClean="0">
                  <a:solidFill>
                    <a:schemeClr val="bg1"/>
                  </a:solidFill>
                  <a:latin typeface="Calibri" pitchFamily="34" charset="0"/>
                </a:rPr>
                <a:t>Fee</a:t>
              </a:r>
            </a:p>
            <a:p>
              <a:endParaRPr lang="en-US" sz="1200" b="1" dirty="0" smtClean="0">
                <a:solidFill>
                  <a:schemeClr val="bg1"/>
                </a:solidFill>
                <a:latin typeface="Calibri" pitchFamily="34" charset="0"/>
              </a:endParaRPr>
            </a:p>
            <a:p>
              <a:r>
                <a:rPr lang="en-US" sz="3600" b="1" dirty="0" smtClean="0">
                  <a:solidFill>
                    <a:schemeClr val="bg1"/>
                  </a:solidFill>
                  <a:latin typeface="Calibri" pitchFamily="34" charset="0"/>
                </a:rPr>
                <a:t>                Consulting Fee </a:t>
              </a:r>
              <a:endParaRPr lang="en-US" sz="3600" b="1" dirty="0">
                <a:solidFill>
                  <a:schemeClr val="bg1"/>
                </a:solidFill>
                <a:latin typeface="Calibri" pitchFamily="34" charset="0"/>
              </a:endParaRPr>
            </a:p>
          </p:txBody>
        </p:sp>
        <p:sp>
          <p:nvSpPr>
            <p:cNvPr id="13" name="Multiply 12"/>
            <p:cNvSpPr>
              <a:spLocks noChangeAspect="1"/>
            </p:cNvSpPr>
            <p:nvPr/>
          </p:nvSpPr>
          <p:spPr>
            <a:xfrm>
              <a:off x="2667376" y="838982"/>
              <a:ext cx="548272" cy="548499"/>
            </a:xfrm>
            <a:prstGeom prst="mathMultipl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Multiply 14"/>
            <p:cNvSpPr>
              <a:spLocks noChangeAspect="1"/>
            </p:cNvSpPr>
            <p:nvPr/>
          </p:nvSpPr>
          <p:spPr>
            <a:xfrm>
              <a:off x="4801146" y="838982"/>
              <a:ext cx="548272" cy="548499"/>
            </a:xfrm>
            <a:prstGeom prst="mathMultipl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Equal 16"/>
            <p:cNvSpPr>
              <a:spLocks noChangeAspect="1"/>
            </p:cNvSpPr>
            <p:nvPr/>
          </p:nvSpPr>
          <p:spPr>
            <a:xfrm>
              <a:off x="5839976" y="1531822"/>
              <a:ext cx="548272" cy="548499"/>
            </a:xfrm>
            <a:prstGeom prst="mathEqual">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grpSp>
      <p:sp>
        <p:nvSpPr>
          <p:cNvPr id="10" name="Multiply 9"/>
          <p:cNvSpPr>
            <a:spLocks noChangeAspect="1"/>
          </p:cNvSpPr>
          <p:nvPr/>
        </p:nvSpPr>
        <p:spPr bwMode="auto">
          <a:xfrm rot="8118184">
            <a:off x="1905000" y="2164036"/>
            <a:ext cx="542925" cy="542925"/>
          </a:xfrm>
          <a:prstGeom prst="mathMultipl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childTnLst>
                          </p:cTn>
                        </p:par>
                        <p:par>
                          <p:cTn id="8" fill="hold">
                            <p:stCondLst>
                              <p:cond delay="500"/>
                            </p:stCondLst>
                            <p:childTnLst>
                              <p:par>
                                <p:cTn id="9" presetID="5" presetClass="emph" presetSubtype="5" grpId="1" nodeType="afterEffect">
                                  <p:stCondLst>
                                    <p:cond delay="0"/>
                                  </p:stCondLst>
                                  <p:childTnLst>
                                    <p:set>
                                      <p:cBhvr override="childStyle">
                                        <p:cTn id="10" dur="indefinite"/>
                                        <p:tgtEl>
                                          <p:spTgt spid="11"/>
                                        </p:tgtEl>
                                        <p:attrNameLst>
                                          <p:attrName>style.fontStyle</p:attrName>
                                        </p:attrNameLst>
                                      </p:cBhvr>
                                      <p:to>
                                        <p:strVal val="normal"/>
                                      </p:to>
                                    </p:set>
                                    <p:set>
                                      <p:cBhvr override="childStyle">
                                        <p:cTn id="11" dur="indefinite"/>
                                        <p:tgtEl>
                                          <p:spTgt spid="11"/>
                                        </p:tgtEl>
                                        <p:attrNameLst>
                                          <p:attrName>style.fontWeight</p:attrName>
                                        </p:attrNameLst>
                                      </p:cBhvr>
                                      <p:to>
                                        <p:strVal val="bold"/>
                                      </p:to>
                                    </p:set>
                                    <p:set>
                                      <p:cBhvr override="childStyle">
                                        <p:cTn id="12" dur="indefinite"/>
                                        <p:tgtEl>
                                          <p:spTgt spid="11"/>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3" descr="PWS_Logo_Final_Black"/>
          <p:cNvPicPr>
            <a:picLocks noChangeAspect="1" noChangeArrowheads="1"/>
          </p:cNvPicPr>
          <p:nvPr/>
        </p:nvPicPr>
        <p:blipFill>
          <a:blip r:embed="rId3" cstate="screen"/>
          <a:srcRect/>
          <a:stretch>
            <a:fillRect/>
          </a:stretch>
        </p:blipFill>
        <p:spPr bwMode="auto">
          <a:xfrm>
            <a:off x="0" y="0"/>
            <a:ext cx="3090863" cy="1971675"/>
          </a:xfrm>
          <a:prstGeom prst="rect">
            <a:avLst/>
          </a:prstGeom>
          <a:noFill/>
          <a:ln w="9525">
            <a:noFill/>
            <a:miter lim="800000"/>
            <a:headEnd/>
            <a:tailEnd/>
          </a:ln>
        </p:spPr>
      </p:pic>
      <p:graphicFrame>
        <p:nvGraphicFramePr>
          <p:cNvPr id="8" name="Chart 7"/>
          <p:cNvGraphicFramePr/>
          <p:nvPr/>
        </p:nvGraphicFramePr>
        <p:xfrm>
          <a:off x="228600" y="914401"/>
          <a:ext cx="8458199" cy="5791200"/>
        </p:xfrm>
        <a:graphic>
          <a:graphicData uri="http://schemas.openxmlformats.org/drawingml/2006/chart">
            <c:chart xmlns:c="http://schemas.openxmlformats.org/drawingml/2006/chart" xmlns:r="http://schemas.openxmlformats.org/officeDocument/2006/relationships" r:id="rId4"/>
          </a:graphicData>
        </a:graphic>
      </p:graphicFrame>
      <p:sp>
        <p:nvSpPr>
          <p:cNvPr id="4" name="Title 1"/>
          <p:cNvSpPr txBox="1">
            <a:spLocks/>
          </p:cNvSpPr>
          <p:nvPr/>
        </p:nvSpPr>
        <p:spPr>
          <a:xfrm>
            <a:off x="457200" y="152400"/>
            <a:ext cx="8229600" cy="1143000"/>
          </a:xfrm>
          <a:prstGeom prst="rect">
            <a:avLst/>
          </a:prstGeom>
        </p:spPr>
        <p:txBody>
          <a:bodyPr anchor="ctr">
            <a:normAutofit/>
          </a:bodyPr>
          <a:lstStyle/>
          <a:p>
            <a:pPr algn="ctr" fontAlgn="auto">
              <a:spcAft>
                <a:spcPts val="0"/>
              </a:spcAft>
              <a:defRPr/>
            </a:pPr>
            <a:r>
              <a:rPr lang="en-US" sz="4400" dirty="0">
                <a:solidFill>
                  <a:srgbClr val="92D050"/>
                </a:solidFill>
                <a:latin typeface="+mj-lt"/>
                <a:ea typeface="+mj-ea"/>
                <a:cs typeface="+mj-cs"/>
              </a:rPr>
              <a:t>PWS Revenue</a:t>
            </a:r>
          </a:p>
        </p:txBody>
      </p:sp>
      <p:sp>
        <p:nvSpPr>
          <p:cNvPr id="6" name="TextBox 5"/>
          <p:cNvSpPr txBox="1"/>
          <p:nvPr/>
        </p:nvSpPr>
        <p:spPr>
          <a:xfrm>
            <a:off x="4114800" y="2057400"/>
            <a:ext cx="1891865" cy="584775"/>
          </a:xfrm>
          <a:prstGeom prst="rect">
            <a:avLst/>
          </a:prstGeom>
          <a:noFill/>
        </p:spPr>
        <p:txBody>
          <a:bodyPr wrap="none" rtlCol="0">
            <a:spAutoFit/>
          </a:bodyPr>
          <a:lstStyle/>
          <a:p>
            <a:r>
              <a:rPr lang="en-US" sz="3200" b="1" dirty="0" smtClean="0">
                <a:solidFill>
                  <a:schemeClr val="tx2">
                    <a:lumMod val="60000"/>
                    <a:lumOff val="40000"/>
                  </a:schemeClr>
                </a:solidFill>
              </a:rPr>
              <a:t>Revenue</a:t>
            </a:r>
            <a:endParaRPr lang="en-US" b="1" dirty="0">
              <a:solidFill>
                <a:schemeClr val="tx2">
                  <a:lumMod val="60000"/>
                  <a:lumOff val="40000"/>
                </a:schemeClr>
              </a:solidFill>
            </a:endParaRPr>
          </a:p>
        </p:txBody>
      </p:sp>
      <p:sp>
        <p:nvSpPr>
          <p:cNvPr id="9" name="TextBox 8"/>
          <p:cNvSpPr txBox="1"/>
          <p:nvPr/>
        </p:nvSpPr>
        <p:spPr>
          <a:xfrm>
            <a:off x="6858000" y="4572000"/>
            <a:ext cx="1095172" cy="584775"/>
          </a:xfrm>
          <a:prstGeom prst="rect">
            <a:avLst/>
          </a:prstGeom>
          <a:noFill/>
        </p:spPr>
        <p:txBody>
          <a:bodyPr wrap="none" rtlCol="0">
            <a:spAutoFit/>
          </a:bodyPr>
          <a:lstStyle/>
          <a:p>
            <a:r>
              <a:rPr lang="en-US" sz="3200" b="1" dirty="0" smtClean="0">
                <a:solidFill>
                  <a:srgbClr val="92D050"/>
                </a:solidFill>
              </a:rPr>
              <a:t>Cost</a:t>
            </a:r>
            <a:endParaRPr lang="en-US" b="1" dirty="0">
              <a:solidFill>
                <a:srgbClr val="92D050"/>
              </a:solidFill>
            </a:endParaRPr>
          </a:p>
        </p:txBody>
      </p:sp>
      <p:graphicFrame>
        <p:nvGraphicFramePr>
          <p:cNvPr id="7" name="Chart 6"/>
          <p:cNvGraphicFramePr/>
          <p:nvPr/>
        </p:nvGraphicFramePr>
        <p:xfrm>
          <a:off x="762000" y="990600"/>
          <a:ext cx="8001000" cy="5562600"/>
        </p:xfrm>
        <a:graphic>
          <a:graphicData uri="http://schemas.openxmlformats.org/drawingml/2006/chart">
            <c:chart xmlns:c="http://schemas.openxmlformats.org/drawingml/2006/chart" xmlns:r="http://schemas.openxmlformats.org/officeDocument/2006/relationships" r:id="rId5"/>
          </a:graphicData>
        </a:graphic>
      </p:graphicFrame>
    </p:spTree>
    <p:custDataLst>
      <p:tags r:id="rId1"/>
    </p:custData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3" descr="PWS_Logo_Final_Black"/>
          <p:cNvPicPr>
            <a:picLocks noChangeAspect="1" noChangeArrowheads="1"/>
          </p:cNvPicPr>
          <p:nvPr/>
        </p:nvPicPr>
        <p:blipFill>
          <a:blip r:embed="rId3" cstate="screen"/>
          <a:srcRect/>
          <a:stretch>
            <a:fillRect/>
          </a:stretch>
        </p:blipFill>
        <p:spPr bwMode="auto">
          <a:xfrm>
            <a:off x="0" y="0"/>
            <a:ext cx="3090863" cy="1971675"/>
          </a:xfrm>
          <a:prstGeom prst="rect">
            <a:avLst/>
          </a:prstGeom>
          <a:noFill/>
          <a:ln w="9525">
            <a:noFill/>
            <a:miter lim="800000"/>
            <a:headEnd/>
            <a:tailEnd/>
          </a:ln>
        </p:spPr>
      </p:pic>
      <p:sp>
        <p:nvSpPr>
          <p:cNvPr id="4" name="Title 1"/>
          <p:cNvSpPr txBox="1">
            <a:spLocks/>
          </p:cNvSpPr>
          <p:nvPr/>
        </p:nvSpPr>
        <p:spPr>
          <a:xfrm>
            <a:off x="457200" y="152400"/>
            <a:ext cx="8229600" cy="1143000"/>
          </a:xfrm>
          <a:prstGeom prst="rect">
            <a:avLst/>
          </a:prstGeom>
        </p:spPr>
        <p:txBody>
          <a:bodyPr anchor="ctr">
            <a:normAutofit/>
          </a:bodyPr>
          <a:lstStyle/>
          <a:p>
            <a:pPr algn="ctr" fontAlgn="auto">
              <a:spcAft>
                <a:spcPts val="0"/>
              </a:spcAft>
              <a:defRPr/>
            </a:pPr>
            <a:r>
              <a:rPr lang="en-US" sz="4400" dirty="0">
                <a:solidFill>
                  <a:srgbClr val="92D050"/>
                </a:solidFill>
                <a:latin typeface="+mj-lt"/>
                <a:ea typeface="+mj-ea"/>
                <a:cs typeface="+mj-cs"/>
              </a:rPr>
              <a:t>PWS Net Income</a:t>
            </a:r>
          </a:p>
        </p:txBody>
      </p:sp>
      <p:graphicFrame>
        <p:nvGraphicFramePr>
          <p:cNvPr id="9" name="Chart 8"/>
          <p:cNvGraphicFramePr>
            <a:graphicFrameLocks noGrp="1"/>
          </p:cNvGraphicFramePr>
          <p:nvPr/>
        </p:nvGraphicFramePr>
        <p:xfrm>
          <a:off x="304800" y="1905000"/>
          <a:ext cx="8602296" cy="4670506"/>
        </p:xfrm>
        <a:graphic>
          <a:graphicData uri="http://schemas.openxmlformats.org/drawingml/2006/chart">
            <c:chart xmlns:c="http://schemas.openxmlformats.org/drawingml/2006/chart" xmlns:r="http://schemas.openxmlformats.org/officeDocument/2006/relationships" r:id="rId4"/>
          </a:graphicData>
        </a:graphic>
      </p:graphicFrame>
      <p:cxnSp>
        <p:nvCxnSpPr>
          <p:cNvPr id="7" name="Straight Arrow Connector 6"/>
          <p:cNvCxnSpPr>
            <a:stCxn id="6" idx="3"/>
          </p:cNvCxnSpPr>
          <p:nvPr/>
        </p:nvCxnSpPr>
        <p:spPr>
          <a:xfrm>
            <a:off x="6019800" y="1543050"/>
            <a:ext cx="2209800" cy="819150"/>
          </a:xfrm>
          <a:prstGeom prst="straightConnector1">
            <a:avLst/>
          </a:prstGeom>
          <a:ln>
            <a:solidFill>
              <a:schemeClr val="bg1"/>
            </a:solidFill>
            <a:tailEnd type="arrow"/>
          </a:ln>
        </p:spPr>
        <p:style>
          <a:lnRef idx="3">
            <a:schemeClr val="accent5"/>
          </a:lnRef>
          <a:fillRef idx="0">
            <a:schemeClr val="accent5"/>
          </a:fillRef>
          <a:effectRef idx="2">
            <a:schemeClr val="accent5"/>
          </a:effectRef>
          <a:fontRef idx="minor">
            <a:schemeClr val="tx1"/>
          </a:fontRef>
        </p:style>
      </p:cxnSp>
      <p:sp>
        <p:nvSpPr>
          <p:cNvPr id="6" name="TextBox 5"/>
          <p:cNvSpPr txBox="1"/>
          <p:nvPr/>
        </p:nvSpPr>
        <p:spPr>
          <a:xfrm>
            <a:off x="3733800" y="1219200"/>
            <a:ext cx="2286000" cy="646331"/>
          </a:xfrm>
          <a:prstGeom prst="rect">
            <a:avLst/>
          </a:prstGeom>
          <a:noFill/>
        </p:spPr>
        <p:txBody>
          <a:bodyPr>
            <a:spAutoFit/>
          </a:bodyPr>
          <a:lstStyle/>
          <a:p>
            <a:pPr fontAlgn="auto">
              <a:spcBef>
                <a:spcPts val="0"/>
              </a:spcBef>
              <a:spcAft>
                <a:spcPts val="0"/>
              </a:spcAft>
              <a:defRPr/>
            </a:pPr>
            <a:r>
              <a:rPr lang="en-US" sz="36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rPr>
              <a:t>$3,830,000</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3" descr="PWS_Logo_Final_Black"/>
          <p:cNvPicPr>
            <a:picLocks noChangeAspect="1" noChangeArrowheads="1"/>
          </p:cNvPicPr>
          <p:nvPr/>
        </p:nvPicPr>
        <p:blipFill>
          <a:blip r:embed="rId3" cstate="screen"/>
          <a:srcRect/>
          <a:stretch>
            <a:fillRect/>
          </a:stretch>
        </p:blipFill>
        <p:spPr bwMode="auto">
          <a:xfrm>
            <a:off x="2590800" y="1295400"/>
            <a:ext cx="3929063" cy="3648075"/>
          </a:xfrm>
          <a:prstGeom prst="rect">
            <a:avLst/>
          </a:prstGeom>
          <a:noFill/>
          <a:ln w="9525">
            <a:noFill/>
            <a:miter lim="800000"/>
            <a:headEnd/>
            <a:tailEnd/>
          </a:ln>
        </p:spPr>
      </p:pic>
      <p:sp>
        <p:nvSpPr>
          <p:cNvPr id="3" name="Title 1"/>
          <p:cNvSpPr txBox="1">
            <a:spLocks/>
          </p:cNvSpPr>
          <p:nvPr/>
        </p:nvSpPr>
        <p:spPr>
          <a:xfrm>
            <a:off x="457200" y="4648200"/>
            <a:ext cx="8229600" cy="1295400"/>
          </a:xfrm>
          <a:prstGeom prst="rect">
            <a:avLst/>
          </a:prstGeom>
        </p:spPr>
        <p:txBody>
          <a:bodyPr/>
          <a:lstStyle/>
          <a:p>
            <a:pPr algn="r" fontAlgn="auto">
              <a:spcAft>
                <a:spcPts val="0"/>
              </a:spcAft>
              <a:defRPr/>
            </a:pPr>
            <a:r>
              <a:rPr lang="en-US" sz="4000" dirty="0">
                <a:solidFill>
                  <a:srgbClr val="FFFFFF"/>
                </a:solidFill>
                <a:latin typeface="+mj-lt"/>
                <a:ea typeface="+mj-ea"/>
                <a:cs typeface="+mj-cs"/>
              </a:rPr>
              <a:t>“</a:t>
            </a:r>
            <a:r>
              <a:rPr lang="en-US" sz="4000" i="1" dirty="0">
                <a:solidFill>
                  <a:srgbClr val="FFFFFF"/>
                </a:solidFill>
                <a:latin typeface="+mj-lt"/>
                <a:ea typeface="+mj-ea"/>
                <a:cs typeface="+mj-cs"/>
              </a:rPr>
              <a:t>Whiskey is for drinking; water is for fighting over.”</a:t>
            </a:r>
            <a:endParaRPr lang="en-US" sz="4000" dirty="0">
              <a:solidFill>
                <a:srgbClr val="FFFFFF"/>
              </a:solidFill>
              <a:latin typeface="+mj-lt"/>
              <a:ea typeface="+mj-ea"/>
              <a:cs typeface="+mj-cs"/>
            </a:endParaRPr>
          </a:p>
        </p:txBody>
      </p:sp>
      <p:sp>
        <p:nvSpPr>
          <p:cNvPr id="4" name="Title 1"/>
          <p:cNvSpPr txBox="1">
            <a:spLocks/>
          </p:cNvSpPr>
          <p:nvPr/>
        </p:nvSpPr>
        <p:spPr>
          <a:xfrm>
            <a:off x="457200" y="4648200"/>
            <a:ext cx="8229600" cy="1295400"/>
          </a:xfrm>
          <a:prstGeom prst="rect">
            <a:avLst/>
          </a:prstGeom>
        </p:spPr>
        <p:txBody>
          <a:bodyPr/>
          <a:lstStyle/>
          <a:p>
            <a:pPr algn="r" fontAlgn="auto">
              <a:spcAft>
                <a:spcPts val="0"/>
              </a:spcAft>
              <a:defRPr/>
            </a:pPr>
            <a:r>
              <a:rPr lang="en-US" sz="4000" dirty="0">
                <a:solidFill>
                  <a:srgbClr val="FFFFFF"/>
                </a:solidFill>
                <a:latin typeface="+mj-lt"/>
                <a:ea typeface="+mj-ea"/>
                <a:cs typeface="+mj-cs"/>
              </a:rPr>
              <a:t>“</a:t>
            </a:r>
            <a:r>
              <a:rPr lang="en-US" sz="4000" i="1" dirty="0">
                <a:solidFill>
                  <a:srgbClr val="FFFFFF"/>
                </a:solidFill>
                <a:latin typeface="+mj-lt"/>
                <a:ea typeface="+mj-ea"/>
                <a:cs typeface="+mj-cs"/>
              </a:rPr>
              <a:t>Whiskey is for drinking; water is for </a:t>
            </a:r>
            <a:r>
              <a:rPr lang="en-US" sz="4000" i="1" strike="sngStrike" dirty="0">
                <a:solidFill>
                  <a:srgbClr val="FFFFFF"/>
                </a:solidFill>
                <a:latin typeface="+mj-lt"/>
                <a:ea typeface="+mj-ea"/>
                <a:cs typeface="+mj-cs"/>
              </a:rPr>
              <a:t>fighting over</a:t>
            </a:r>
            <a:r>
              <a:rPr lang="en-US" sz="4000" i="1" dirty="0">
                <a:solidFill>
                  <a:srgbClr val="FFFFFF"/>
                </a:solidFill>
                <a:latin typeface="+mj-lt"/>
                <a:ea typeface="+mj-ea"/>
                <a:cs typeface="+mj-cs"/>
              </a:rPr>
              <a:t>.”</a:t>
            </a:r>
            <a:endParaRPr lang="en-US" sz="4000" dirty="0">
              <a:solidFill>
                <a:srgbClr val="FFFFFF"/>
              </a:solidFill>
              <a:latin typeface="+mj-lt"/>
              <a:ea typeface="+mj-ea"/>
              <a:cs typeface="+mj-cs"/>
            </a:endParaRPr>
          </a:p>
        </p:txBody>
      </p:sp>
      <p:sp>
        <p:nvSpPr>
          <p:cNvPr id="5" name="Title 1"/>
          <p:cNvSpPr txBox="1">
            <a:spLocks/>
          </p:cNvSpPr>
          <p:nvPr/>
        </p:nvSpPr>
        <p:spPr>
          <a:xfrm>
            <a:off x="609600" y="5791200"/>
            <a:ext cx="7391400" cy="838200"/>
          </a:xfrm>
          <a:prstGeom prst="rect">
            <a:avLst/>
          </a:prstGeom>
        </p:spPr>
        <p:txBody>
          <a:bodyPr/>
          <a:lstStyle/>
          <a:p>
            <a:pPr algn="r" fontAlgn="auto">
              <a:spcAft>
                <a:spcPts val="0"/>
              </a:spcAft>
              <a:defRPr/>
            </a:pPr>
            <a:r>
              <a:rPr lang="en-US" sz="4000" i="1" dirty="0">
                <a:solidFill>
                  <a:srgbClr val="C00000"/>
                </a:solidFill>
                <a:latin typeface="+mj-lt"/>
                <a:ea typeface="+mj-ea"/>
                <a:cs typeface="+mj-cs"/>
              </a:rPr>
              <a:t>trading!</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1" presetClass="entr" presetSubtype="0" fill="hold" grpId="0" nodeType="withEffect">
                                  <p:stCondLst>
                                    <p:cond delay="50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3" descr="PWS_Logo_Final_Black"/>
          <p:cNvPicPr>
            <a:picLocks noChangeAspect="1" noChangeArrowheads="1"/>
          </p:cNvPicPr>
          <p:nvPr/>
        </p:nvPicPr>
        <p:blipFill>
          <a:blip r:embed="rId2" cstate="screen"/>
          <a:srcRect/>
          <a:stretch>
            <a:fillRect/>
          </a:stretch>
        </p:blipFill>
        <p:spPr bwMode="auto">
          <a:xfrm>
            <a:off x="2590800" y="1295400"/>
            <a:ext cx="3929063" cy="3648075"/>
          </a:xfrm>
          <a:prstGeom prst="rect">
            <a:avLst/>
          </a:prstGeom>
          <a:noFill/>
          <a:ln w="9525">
            <a:noFill/>
            <a:miter lim="800000"/>
            <a:headEnd/>
            <a:tailEnd/>
          </a:ln>
        </p:spPr>
      </p:pic>
      <p:sp>
        <p:nvSpPr>
          <p:cNvPr id="96258" name="TextBox 2"/>
          <p:cNvSpPr txBox="1">
            <a:spLocks noChangeArrowheads="1"/>
          </p:cNvSpPr>
          <p:nvPr/>
        </p:nvSpPr>
        <p:spPr bwMode="auto">
          <a:xfrm>
            <a:off x="838200" y="4876800"/>
            <a:ext cx="7391400" cy="2308225"/>
          </a:xfrm>
          <a:prstGeom prst="rect">
            <a:avLst/>
          </a:prstGeom>
          <a:noFill/>
          <a:ln w="9525">
            <a:noFill/>
            <a:miter lim="800000"/>
            <a:headEnd/>
            <a:tailEnd/>
          </a:ln>
        </p:spPr>
        <p:txBody>
          <a:bodyPr>
            <a:spAutoFit/>
          </a:bodyPr>
          <a:lstStyle/>
          <a:p>
            <a:r>
              <a:rPr lang="en-US">
                <a:solidFill>
                  <a:srgbClr val="FFFFFF"/>
                </a:solidFill>
                <a:latin typeface="Calibri" pitchFamily="34" charset="0"/>
              </a:rPr>
              <a:t>Special thanks to:</a:t>
            </a:r>
          </a:p>
          <a:p>
            <a:pPr algn="ctr"/>
            <a:r>
              <a:rPr lang="en-US" i="1">
                <a:solidFill>
                  <a:srgbClr val="FFFFFF"/>
                </a:solidFill>
                <a:latin typeface="Calibri" pitchFamily="34" charset="0"/>
              </a:rPr>
              <a:t>Gary Libecap, Russ McGlothlin, Bob Wilkinson, Chris Coburn, Arianne Rettinger, Eco Entrepreneurship Advisory Council, Mary Bannister, Pajaro Valley Water Management Agency, Mojave Water Agency, Santa Paula Pumpers Association, West Coast Basin Watermaster, Chino Basin Watermaster, Benjamin Utley, Zack Donohew, Chris Costello, Laura Grant, Matt Kotchen, Loretta Tam, and Ainsley Close.</a:t>
            </a:r>
          </a:p>
          <a:p>
            <a:endParaRPr lang="en-US">
              <a:solidFill>
                <a:srgbClr val="FFFFFF"/>
              </a:solidFill>
              <a:latin typeface="Calibri" pitchFamily="34" charset="0"/>
            </a:endParaRPr>
          </a:p>
        </p:txBody>
      </p:sp>
      <p:sp>
        <p:nvSpPr>
          <p:cNvPr id="4" name="Title 42"/>
          <p:cNvSpPr txBox="1">
            <a:spLocks/>
          </p:cNvSpPr>
          <p:nvPr/>
        </p:nvSpPr>
        <p:spPr>
          <a:xfrm>
            <a:off x="457200" y="457200"/>
            <a:ext cx="8229600" cy="838200"/>
          </a:xfrm>
          <a:prstGeom prst="rect">
            <a:avLst/>
          </a:prstGeom>
        </p:spPr>
        <p:txBody>
          <a:bodyPr/>
          <a:lstStyle/>
          <a:p>
            <a:pPr algn="ctr" fontAlgn="auto">
              <a:spcAft>
                <a:spcPts val="0"/>
              </a:spcAft>
              <a:defRPr/>
            </a:pPr>
            <a:r>
              <a:rPr lang="en-US" sz="3200" dirty="0">
                <a:solidFill>
                  <a:schemeClr val="bg1"/>
                </a:solidFill>
                <a:latin typeface="+mj-lt"/>
                <a:ea typeface="+mj-ea"/>
                <a:cs typeface="+mj-cs"/>
              </a:rPr>
              <a:t>We now welcome your comments and questions</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4" cstate="print"/>
          <a:srcRect l="26250" t="23703" r="26667" b="13333"/>
          <a:stretch>
            <a:fillRect/>
          </a:stretch>
        </p:blipFill>
        <p:spPr bwMode="auto">
          <a:xfrm>
            <a:off x="228600" y="228600"/>
            <a:ext cx="8610600" cy="6477000"/>
          </a:xfrm>
          <a:prstGeom prst="rect">
            <a:avLst/>
          </a:prstGeom>
          <a:noFill/>
          <a:ln w="12700">
            <a:solidFill>
              <a:srgbClr val="00B050"/>
            </a:solidFill>
            <a:miter lim="800000"/>
            <a:headEnd/>
            <a:tailEnd/>
          </a:ln>
        </p:spPr>
      </p:pic>
      <p:sp>
        <p:nvSpPr>
          <p:cNvPr id="3" name="TextBox 2"/>
          <p:cNvSpPr txBox="1"/>
          <p:nvPr/>
        </p:nvSpPr>
        <p:spPr>
          <a:xfrm>
            <a:off x="152400" y="6490156"/>
            <a:ext cx="3733800" cy="215444"/>
          </a:xfrm>
          <a:prstGeom prst="rect">
            <a:avLst/>
          </a:prstGeom>
          <a:noFill/>
          <a:ln>
            <a:noFill/>
          </a:ln>
        </p:spPr>
        <p:txBody>
          <a:bodyPr wrap="square" rtlCol="0">
            <a:spAutoFit/>
          </a:bodyPr>
          <a:lstStyle/>
          <a:p>
            <a:r>
              <a:rPr lang="en-US" sz="800" dirty="0" smtClean="0">
                <a:solidFill>
                  <a:schemeClr val="bg1"/>
                </a:solidFill>
              </a:rPr>
              <a:t>Image: Sean McNaughton / National Geographic 2010</a:t>
            </a:r>
            <a:endParaRPr lang="en-US" sz="800" dirty="0">
              <a:solidFill>
                <a:schemeClr val="bg1"/>
              </a:solidFill>
            </a:endParaRPr>
          </a:p>
        </p:txBody>
      </p:sp>
      <p:grpSp>
        <p:nvGrpSpPr>
          <p:cNvPr id="4" name="Group 14"/>
          <p:cNvGrpSpPr/>
          <p:nvPr/>
        </p:nvGrpSpPr>
        <p:grpSpPr>
          <a:xfrm>
            <a:off x="228600" y="228600"/>
            <a:ext cx="4495800" cy="2667000"/>
            <a:chOff x="228600" y="228600"/>
            <a:chExt cx="4495800" cy="2667000"/>
          </a:xfrm>
        </p:grpSpPr>
        <p:cxnSp>
          <p:nvCxnSpPr>
            <p:cNvPr id="5" name="Straight Arrow Connector 4"/>
            <p:cNvCxnSpPr/>
            <p:nvPr/>
          </p:nvCxnSpPr>
          <p:spPr>
            <a:xfrm>
              <a:off x="3581400" y="1828800"/>
              <a:ext cx="1143000" cy="10668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1" name="Picture 10" descr="Delta photo.png"/>
            <p:cNvPicPr>
              <a:picLocks noChangeAspect="1"/>
            </p:cNvPicPr>
            <p:nvPr/>
          </p:nvPicPr>
          <p:blipFill>
            <a:blip r:embed="rId5" cstate="print"/>
            <a:stretch>
              <a:fillRect/>
            </a:stretch>
          </p:blipFill>
          <p:spPr>
            <a:xfrm>
              <a:off x="228600" y="228600"/>
              <a:ext cx="3428999" cy="2545586"/>
            </a:xfrm>
            <a:prstGeom prst="rect">
              <a:avLst/>
            </a:prstGeom>
            <a:ln>
              <a:solidFill>
                <a:srgbClr val="00B050"/>
              </a:solidFill>
            </a:ln>
            <a:effectLst>
              <a:outerShdw blurRad="50800" dist="38100" dir="8100000" sx="101000" sy="101000" algn="tr" rotWithShape="0">
                <a:prstClr val="black">
                  <a:alpha val="40000"/>
                </a:prstClr>
              </a:outerShdw>
            </a:effectLst>
          </p:spPr>
        </p:pic>
        <p:sp>
          <p:nvSpPr>
            <p:cNvPr id="14" name="TextBox 13"/>
            <p:cNvSpPr txBox="1"/>
            <p:nvPr/>
          </p:nvSpPr>
          <p:spPr>
            <a:xfrm>
              <a:off x="228600" y="2527756"/>
              <a:ext cx="3352800" cy="215444"/>
            </a:xfrm>
            <a:prstGeom prst="rect">
              <a:avLst/>
            </a:prstGeom>
            <a:noFill/>
            <a:ln>
              <a:noFill/>
            </a:ln>
          </p:spPr>
          <p:txBody>
            <a:bodyPr wrap="square" rtlCol="0">
              <a:spAutoFit/>
            </a:bodyPr>
            <a:lstStyle/>
            <a:p>
              <a:r>
                <a:rPr lang="en-US" sz="800" dirty="0" smtClean="0">
                  <a:solidFill>
                    <a:schemeClr val="bg1"/>
                  </a:solidFill>
                </a:rPr>
                <a:t>Image: Edward </a:t>
              </a:r>
              <a:r>
                <a:rPr lang="en-US" sz="800" dirty="0" err="1" smtClean="0">
                  <a:solidFill>
                    <a:schemeClr val="bg1"/>
                  </a:solidFill>
                </a:rPr>
                <a:t>Burtynsky</a:t>
              </a:r>
              <a:r>
                <a:rPr lang="en-US" sz="800" dirty="0" smtClean="0">
                  <a:solidFill>
                    <a:schemeClr val="bg1"/>
                  </a:solidFill>
                </a:rPr>
                <a:t> / National Geographic 2010</a:t>
              </a:r>
              <a:endParaRPr lang="en-US" sz="800" dirty="0">
                <a:solidFill>
                  <a:schemeClr val="bg1"/>
                </a:solidFill>
              </a:endParaRPr>
            </a:p>
          </p:txBody>
        </p:sp>
      </p:grpSp>
      <p:grpSp>
        <p:nvGrpSpPr>
          <p:cNvPr id="6" name="Group 15"/>
          <p:cNvGrpSpPr/>
          <p:nvPr/>
        </p:nvGrpSpPr>
        <p:grpSpPr>
          <a:xfrm>
            <a:off x="152400" y="4076700"/>
            <a:ext cx="8153400" cy="2628900"/>
            <a:chOff x="152400" y="4076700"/>
            <a:chExt cx="8153400" cy="2628900"/>
          </a:xfrm>
        </p:grpSpPr>
        <p:grpSp>
          <p:nvGrpSpPr>
            <p:cNvPr id="7" name="Group 18"/>
            <p:cNvGrpSpPr/>
            <p:nvPr/>
          </p:nvGrpSpPr>
          <p:grpSpPr>
            <a:xfrm>
              <a:off x="152400" y="4076700"/>
              <a:ext cx="8153400" cy="2628900"/>
              <a:chOff x="152400" y="4076700"/>
              <a:chExt cx="8153400" cy="2628900"/>
            </a:xfrm>
          </p:grpSpPr>
          <p:pic>
            <p:nvPicPr>
              <p:cNvPr id="19" name="Picture 18" descr="mudflat-colorado-river-delta-747791-sw.jpg"/>
              <p:cNvPicPr>
                <a:picLocks noChangeAspect="1"/>
              </p:cNvPicPr>
              <p:nvPr/>
            </p:nvPicPr>
            <p:blipFill>
              <a:blip r:embed="rId6" cstate="print"/>
              <a:srcRect b="12658"/>
              <a:stretch>
                <a:fillRect/>
              </a:stretch>
            </p:blipFill>
            <p:spPr>
              <a:xfrm>
                <a:off x="152400" y="4076700"/>
                <a:ext cx="4013200" cy="2628900"/>
              </a:xfrm>
              <a:prstGeom prst="rect">
                <a:avLst/>
              </a:prstGeom>
              <a:ln>
                <a:solidFill>
                  <a:srgbClr val="00B050"/>
                </a:solidFill>
              </a:ln>
              <a:effectLst>
                <a:outerShdw blurRad="50800" dist="38100" dir="8100000" sx="101000" sy="101000" algn="tr" rotWithShape="0">
                  <a:prstClr val="black">
                    <a:alpha val="40000"/>
                  </a:prstClr>
                </a:outerShdw>
              </a:effectLst>
            </p:spPr>
          </p:pic>
          <p:cxnSp>
            <p:nvCxnSpPr>
              <p:cNvPr id="20" name="Straight Arrow Connector 19"/>
              <p:cNvCxnSpPr/>
              <p:nvPr/>
            </p:nvCxnSpPr>
            <p:spPr>
              <a:xfrm flipV="1">
                <a:off x="4191000" y="4953000"/>
                <a:ext cx="4114800" cy="6096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8" name="TextBox 17"/>
            <p:cNvSpPr txBox="1"/>
            <p:nvPr/>
          </p:nvSpPr>
          <p:spPr>
            <a:xfrm>
              <a:off x="152400" y="6490156"/>
              <a:ext cx="3733800" cy="215444"/>
            </a:xfrm>
            <a:prstGeom prst="rect">
              <a:avLst/>
            </a:prstGeom>
            <a:noFill/>
            <a:ln>
              <a:noFill/>
            </a:ln>
          </p:spPr>
          <p:txBody>
            <a:bodyPr wrap="square" rtlCol="0">
              <a:spAutoFit/>
            </a:bodyPr>
            <a:lstStyle/>
            <a:p>
              <a:r>
                <a:rPr lang="en-US" sz="800" dirty="0" smtClean="0">
                  <a:solidFill>
                    <a:schemeClr val="bg1"/>
                  </a:solidFill>
                </a:rPr>
                <a:t>Image: Annie Griffiths Belt / National Geographic 2008</a:t>
              </a:r>
              <a:endParaRPr lang="en-US" sz="800" dirty="0">
                <a:solidFill>
                  <a:schemeClr val="bg1"/>
                </a:solidFill>
              </a:endParaRPr>
            </a:p>
          </p:txBody>
        </p:sp>
      </p:gr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W pie chart.png"/>
          <p:cNvPicPr>
            <a:picLocks noChangeAspect="1"/>
          </p:cNvPicPr>
          <p:nvPr/>
        </p:nvPicPr>
        <p:blipFill>
          <a:blip r:embed="rId4" cstate="print"/>
          <a:srcRect t="29673" b="7314"/>
          <a:stretch>
            <a:fillRect/>
          </a:stretch>
        </p:blipFill>
        <p:spPr>
          <a:xfrm>
            <a:off x="5638800" y="381000"/>
            <a:ext cx="2755164" cy="2362200"/>
          </a:xfrm>
          <a:prstGeom prst="rect">
            <a:avLst/>
          </a:prstGeom>
        </p:spPr>
      </p:pic>
      <p:pic>
        <p:nvPicPr>
          <p:cNvPr id="4" name="Picture 3"/>
          <p:cNvPicPr>
            <a:picLocks noChangeAspect="1"/>
          </p:cNvPicPr>
          <p:nvPr/>
        </p:nvPicPr>
        <p:blipFill>
          <a:blip r:embed="rId5" cstate="print"/>
          <a:srcRect/>
          <a:stretch>
            <a:fillRect/>
          </a:stretch>
        </p:blipFill>
        <p:spPr bwMode="auto">
          <a:xfrm>
            <a:off x="376751" y="1752600"/>
            <a:ext cx="8462449" cy="4191000"/>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33" name="Rectangle 12"/>
          <p:cNvSpPr>
            <a:spLocks noChangeArrowheads="1"/>
          </p:cNvSpPr>
          <p:nvPr/>
        </p:nvSpPr>
        <p:spPr bwMode="auto">
          <a:xfrm>
            <a:off x="304800" y="457200"/>
            <a:ext cx="3298825" cy="646113"/>
          </a:xfrm>
          <a:prstGeom prst="rect">
            <a:avLst/>
          </a:prstGeom>
          <a:noFill/>
          <a:ln w="9525">
            <a:noFill/>
            <a:miter lim="800000"/>
            <a:headEnd/>
            <a:tailEnd/>
          </a:ln>
        </p:spPr>
        <p:txBody>
          <a:bodyPr wrap="none">
            <a:spAutoFit/>
          </a:bodyPr>
          <a:lstStyle/>
          <a:p>
            <a:r>
              <a:rPr lang="en-US" sz="3600">
                <a:solidFill>
                  <a:schemeClr val="bg1"/>
                </a:solidFill>
                <a:latin typeface="Calibri" pitchFamily="34" charset="0"/>
              </a:rPr>
              <a:t>Land Subsidence</a:t>
            </a:r>
            <a:endParaRPr lang="en-US" sz="3600">
              <a:latin typeface="Calibri" pitchFamily="34" charset="0"/>
            </a:endParaRPr>
          </a:p>
        </p:txBody>
      </p:sp>
      <p:grpSp>
        <p:nvGrpSpPr>
          <p:cNvPr id="14" name="Group 13"/>
          <p:cNvGrpSpPr/>
          <p:nvPr/>
        </p:nvGrpSpPr>
        <p:grpSpPr>
          <a:xfrm>
            <a:off x="4267200" y="762000"/>
            <a:ext cx="3810000" cy="5791200"/>
            <a:chOff x="4267200" y="762000"/>
            <a:chExt cx="3810000" cy="5791200"/>
          </a:xfrm>
        </p:grpSpPr>
        <p:grpSp>
          <p:nvGrpSpPr>
            <p:cNvPr id="9" name="Group 8"/>
            <p:cNvGrpSpPr/>
            <p:nvPr/>
          </p:nvGrpSpPr>
          <p:grpSpPr>
            <a:xfrm>
              <a:off x="4267200" y="762000"/>
              <a:ext cx="3810000" cy="5791200"/>
              <a:chOff x="4267200" y="1295400"/>
              <a:chExt cx="3810000" cy="5791200"/>
            </a:xfrm>
          </p:grpSpPr>
          <p:pic>
            <p:nvPicPr>
              <p:cNvPr id="26627" name="Picture 2"/>
              <p:cNvPicPr>
                <a:picLocks noChangeAspect="1" noChangeArrowheads="1"/>
              </p:cNvPicPr>
              <p:nvPr/>
            </p:nvPicPr>
            <p:blipFill>
              <a:blip r:embed="rId3" cstate="screen"/>
              <a:srcRect/>
              <a:stretch>
                <a:fillRect/>
              </a:stretch>
            </p:blipFill>
            <p:spPr bwMode="auto">
              <a:xfrm>
                <a:off x="4267200" y="1295400"/>
                <a:ext cx="3810000" cy="5791200"/>
              </a:xfrm>
              <a:prstGeom prst="rect">
                <a:avLst/>
              </a:prstGeom>
              <a:noFill/>
              <a:ln w="12700" cmpd="thinThick">
                <a:solidFill>
                  <a:srgbClr val="00B050"/>
                </a:solidFill>
                <a:miter lim="800000"/>
                <a:headEnd/>
                <a:tailEnd/>
              </a:ln>
            </p:spPr>
          </p:pic>
          <p:sp>
            <p:nvSpPr>
              <p:cNvPr id="10" name="Down Arrow 9"/>
              <p:cNvSpPr/>
              <p:nvPr/>
            </p:nvSpPr>
            <p:spPr>
              <a:xfrm>
                <a:off x="6172200" y="1828800"/>
                <a:ext cx="1219200" cy="4648200"/>
              </a:xfrm>
              <a:prstGeom prst="downArrow">
                <a:avLst/>
              </a:prstGeom>
              <a:solidFill>
                <a:srgbClr val="FFC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0"/>
              <p:cNvSpPr/>
              <p:nvPr/>
            </p:nvSpPr>
            <p:spPr>
              <a:xfrm>
                <a:off x="6400800" y="1828800"/>
                <a:ext cx="762000" cy="381000"/>
              </a:xfrm>
              <a:prstGeom prst="rec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600" b="1" dirty="0">
                    <a:solidFill>
                      <a:schemeClr val="tx1"/>
                    </a:solidFill>
                    <a:latin typeface="Arial Black" pitchFamily="34" charset="0"/>
                  </a:rPr>
                  <a:t>1925</a:t>
                </a:r>
              </a:p>
            </p:txBody>
          </p:sp>
          <p:sp>
            <p:nvSpPr>
              <p:cNvPr id="12" name="Rectangle 11"/>
              <p:cNvSpPr/>
              <p:nvPr/>
            </p:nvSpPr>
            <p:spPr>
              <a:xfrm>
                <a:off x="6400800" y="6477000"/>
                <a:ext cx="762000" cy="381000"/>
              </a:xfrm>
              <a:prstGeom prst="rec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600" b="1" dirty="0">
                    <a:solidFill>
                      <a:schemeClr val="tx1"/>
                    </a:solidFill>
                    <a:latin typeface="Arial Black" pitchFamily="34" charset="0"/>
                  </a:rPr>
                  <a:t>1977</a:t>
                </a:r>
              </a:p>
            </p:txBody>
          </p:sp>
        </p:grpSp>
        <p:sp>
          <p:nvSpPr>
            <p:cNvPr id="13" name="TextBox 12"/>
            <p:cNvSpPr txBox="1"/>
            <p:nvPr/>
          </p:nvSpPr>
          <p:spPr>
            <a:xfrm>
              <a:off x="4267200" y="6324600"/>
              <a:ext cx="3733800" cy="215444"/>
            </a:xfrm>
            <a:prstGeom prst="rect">
              <a:avLst/>
            </a:prstGeom>
            <a:noFill/>
            <a:ln>
              <a:noFill/>
            </a:ln>
          </p:spPr>
          <p:txBody>
            <a:bodyPr wrap="square" rtlCol="0">
              <a:spAutoFit/>
            </a:bodyPr>
            <a:lstStyle/>
            <a:p>
              <a:r>
                <a:rPr lang="en-US" sz="800" dirty="0" smtClean="0"/>
                <a:t>Image: Joseph F. Poland / U.S. Geological Survey</a:t>
              </a:r>
              <a:endParaRPr lang="en-US" sz="800" dirty="0"/>
            </a:p>
          </p:txBody>
        </p:sp>
      </p:gr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Box 4"/>
          <p:cNvSpPr txBox="1">
            <a:spLocks noChangeArrowheads="1"/>
          </p:cNvSpPr>
          <p:nvPr/>
        </p:nvSpPr>
        <p:spPr bwMode="auto">
          <a:xfrm>
            <a:off x="2209800" y="7086600"/>
            <a:ext cx="5181600" cy="646113"/>
          </a:xfrm>
          <a:prstGeom prst="rect">
            <a:avLst/>
          </a:prstGeom>
          <a:noFill/>
          <a:ln w="9525">
            <a:noFill/>
            <a:miter lim="800000"/>
            <a:headEnd/>
            <a:tailEnd/>
          </a:ln>
        </p:spPr>
        <p:txBody>
          <a:bodyPr>
            <a:spAutoFit/>
          </a:bodyPr>
          <a:lstStyle/>
          <a:p>
            <a:r>
              <a:rPr lang="en-US">
                <a:latin typeface="Calibri" pitchFamily="34" charset="0"/>
              </a:rPr>
              <a:t>http://www.californiagroundwater.org/basinsmap.htm</a:t>
            </a:r>
          </a:p>
        </p:txBody>
      </p:sp>
      <p:sp>
        <p:nvSpPr>
          <p:cNvPr id="30723" name="Rectangle 6"/>
          <p:cNvSpPr>
            <a:spLocks noChangeArrowheads="1"/>
          </p:cNvSpPr>
          <p:nvPr/>
        </p:nvSpPr>
        <p:spPr bwMode="auto">
          <a:xfrm>
            <a:off x="228600" y="228600"/>
            <a:ext cx="4371975" cy="646113"/>
          </a:xfrm>
          <a:prstGeom prst="rect">
            <a:avLst/>
          </a:prstGeom>
          <a:noFill/>
          <a:ln w="9525">
            <a:noFill/>
            <a:miter lim="800000"/>
            <a:headEnd/>
            <a:tailEnd/>
          </a:ln>
        </p:spPr>
        <p:txBody>
          <a:bodyPr wrap="none">
            <a:spAutoFit/>
          </a:bodyPr>
          <a:lstStyle/>
          <a:p>
            <a:r>
              <a:rPr lang="en-US" sz="3600">
                <a:solidFill>
                  <a:schemeClr val="bg1"/>
                </a:solidFill>
                <a:latin typeface="Calibri" pitchFamily="34" charset="0"/>
              </a:rPr>
              <a:t>Reduced surface flows</a:t>
            </a:r>
            <a:endParaRPr lang="en-US" sz="3600">
              <a:latin typeface="Calibri" pitchFamily="34" charset="0"/>
            </a:endParaRPr>
          </a:p>
        </p:txBody>
      </p:sp>
      <p:pic>
        <p:nvPicPr>
          <p:cNvPr id="10" name="Picture 9" descr="crackedearth2.JPG"/>
          <p:cNvPicPr>
            <a:picLocks noChangeAspect="1"/>
          </p:cNvPicPr>
          <p:nvPr/>
        </p:nvPicPr>
        <p:blipFill>
          <a:blip r:embed="rId3" cstate="print"/>
          <a:stretch>
            <a:fillRect/>
          </a:stretch>
        </p:blipFill>
        <p:spPr>
          <a:xfrm>
            <a:off x="4191000" y="1066800"/>
            <a:ext cx="3943350" cy="5257800"/>
          </a:xfrm>
          <a:prstGeom prst="rect">
            <a:avLst/>
          </a:prstGeom>
          <a:ln w="12700">
            <a:solidFill>
              <a:srgbClr val="00B050"/>
            </a:solidFill>
          </a:ln>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extBox 4"/>
          <p:cNvSpPr txBox="1">
            <a:spLocks noChangeArrowheads="1"/>
          </p:cNvSpPr>
          <p:nvPr/>
        </p:nvSpPr>
        <p:spPr bwMode="auto">
          <a:xfrm>
            <a:off x="2209800" y="7086600"/>
            <a:ext cx="5181600" cy="646113"/>
          </a:xfrm>
          <a:prstGeom prst="rect">
            <a:avLst/>
          </a:prstGeom>
          <a:noFill/>
          <a:ln w="9525">
            <a:noFill/>
            <a:miter lim="800000"/>
            <a:headEnd/>
            <a:tailEnd/>
          </a:ln>
        </p:spPr>
        <p:txBody>
          <a:bodyPr>
            <a:spAutoFit/>
          </a:bodyPr>
          <a:lstStyle/>
          <a:p>
            <a:r>
              <a:rPr lang="en-US">
                <a:latin typeface="Calibri" pitchFamily="34" charset="0"/>
              </a:rPr>
              <a:t>http://www.californiagroundwater.org/basinsmap.htm</a:t>
            </a:r>
          </a:p>
        </p:txBody>
      </p:sp>
      <p:pic>
        <p:nvPicPr>
          <p:cNvPr id="28675" name="Picture 2"/>
          <p:cNvPicPr>
            <a:picLocks noChangeAspect="1" noChangeArrowheads="1"/>
          </p:cNvPicPr>
          <p:nvPr/>
        </p:nvPicPr>
        <p:blipFill>
          <a:blip r:embed="rId3" cstate="screen"/>
          <a:srcRect/>
          <a:stretch>
            <a:fillRect/>
          </a:stretch>
        </p:blipFill>
        <p:spPr bwMode="auto">
          <a:xfrm>
            <a:off x="4953000" y="1353207"/>
            <a:ext cx="2895600" cy="4742793"/>
          </a:xfrm>
          <a:prstGeom prst="rect">
            <a:avLst/>
          </a:prstGeom>
          <a:noFill/>
          <a:ln w="12700">
            <a:solidFill>
              <a:srgbClr val="00B050"/>
            </a:solidFill>
            <a:miter lim="800000"/>
            <a:headEnd/>
            <a:tailEnd/>
          </a:ln>
        </p:spPr>
      </p:pic>
      <p:sp>
        <p:nvSpPr>
          <p:cNvPr id="28676" name="Rectangle 6"/>
          <p:cNvSpPr>
            <a:spLocks noChangeArrowheads="1"/>
          </p:cNvSpPr>
          <p:nvPr/>
        </p:nvSpPr>
        <p:spPr bwMode="auto">
          <a:xfrm>
            <a:off x="304800" y="609600"/>
            <a:ext cx="4864100" cy="646112"/>
          </a:xfrm>
          <a:prstGeom prst="rect">
            <a:avLst/>
          </a:prstGeom>
          <a:noFill/>
          <a:ln w="9525">
            <a:noFill/>
            <a:miter lim="800000"/>
            <a:headEnd/>
            <a:tailEnd/>
          </a:ln>
        </p:spPr>
        <p:txBody>
          <a:bodyPr wrap="none">
            <a:spAutoFit/>
          </a:bodyPr>
          <a:lstStyle/>
          <a:p>
            <a:r>
              <a:rPr lang="en-US" sz="3600" dirty="0">
                <a:solidFill>
                  <a:schemeClr val="bg1"/>
                </a:solidFill>
                <a:latin typeface="Calibri" pitchFamily="34" charset="0"/>
              </a:rPr>
              <a:t>Increased Pumping Costs</a:t>
            </a:r>
            <a:endParaRPr lang="en-US" sz="3600" dirty="0">
              <a:latin typeface="Calibri" pitchFamily="34" charset="0"/>
            </a:endParaRPr>
          </a:p>
        </p:txBody>
      </p:sp>
    </p:spTree>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
</p:tagLst>
</file>

<file path=ppt/tags/tag10.xml><?xml version="1.0" encoding="utf-8"?>
<p:tagLst xmlns:a="http://schemas.openxmlformats.org/drawingml/2006/main" xmlns:r="http://schemas.openxmlformats.org/officeDocument/2006/relationships" xmlns:p="http://schemas.openxmlformats.org/presentationml/2006/main">
  <p:tag name="TIMING" val="|0|0.1|0.1|0.1"/>
</p:tagLst>
</file>

<file path=ppt/tags/tag11.xml><?xml version="1.0" encoding="utf-8"?>
<p:tagLst xmlns:a="http://schemas.openxmlformats.org/drawingml/2006/main" xmlns:r="http://schemas.openxmlformats.org/officeDocument/2006/relationships" xmlns:p="http://schemas.openxmlformats.org/presentationml/2006/main">
  <p:tag name="TIMING" val="|0.6|0.1"/>
</p:tagLst>
</file>

<file path=ppt/tags/tag12.xml><?xml version="1.0" encoding="utf-8"?>
<p:tagLst xmlns:a="http://schemas.openxmlformats.org/drawingml/2006/main" xmlns:r="http://schemas.openxmlformats.org/officeDocument/2006/relationships" xmlns:p="http://schemas.openxmlformats.org/presentationml/2006/main">
  <p:tag name="TIMING" val="|0.1|0.2"/>
</p:tagLst>
</file>

<file path=ppt/tags/tag13.xml><?xml version="1.0" encoding="utf-8"?>
<p:tagLst xmlns:a="http://schemas.openxmlformats.org/drawingml/2006/main" xmlns:r="http://schemas.openxmlformats.org/officeDocument/2006/relationships" xmlns:p="http://schemas.openxmlformats.org/presentationml/2006/main">
  <p:tag name="TIMING" val="|0.1|0.2|0.2|0.2|0.2"/>
</p:tagLst>
</file>

<file path=ppt/tags/tag14.xml><?xml version="1.0" encoding="utf-8"?>
<p:tagLst xmlns:a="http://schemas.openxmlformats.org/drawingml/2006/main" xmlns:r="http://schemas.openxmlformats.org/officeDocument/2006/relationships" xmlns:p="http://schemas.openxmlformats.org/presentationml/2006/main">
  <p:tag name="TIMING" val="|0.2|0.2"/>
</p:tagLst>
</file>

<file path=ppt/tags/tag15.xml><?xml version="1.0" encoding="utf-8"?>
<p:tagLst xmlns:a="http://schemas.openxmlformats.org/drawingml/2006/main" xmlns:r="http://schemas.openxmlformats.org/officeDocument/2006/relationships" xmlns:p="http://schemas.openxmlformats.org/presentationml/2006/main">
  <p:tag name="TIMING" val="|0.3"/>
</p:tagLst>
</file>

<file path=ppt/tags/tag16.xml><?xml version="1.0" encoding="utf-8"?>
<p:tagLst xmlns:a="http://schemas.openxmlformats.org/drawingml/2006/main" xmlns:r="http://schemas.openxmlformats.org/officeDocument/2006/relationships" xmlns:p="http://schemas.openxmlformats.org/presentationml/2006/main">
  <p:tag name="TIMING" val="|0.5|0.4|0.9"/>
</p:tagLst>
</file>

<file path=ppt/tags/tag17.xml><?xml version="1.0" encoding="utf-8"?>
<p:tagLst xmlns:a="http://schemas.openxmlformats.org/drawingml/2006/main" xmlns:r="http://schemas.openxmlformats.org/officeDocument/2006/relationships" xmlns:p="http://schemas.openxmlformats.org/presentationml/2006/main">
  <p:tag name="TIMING" val="|4.1|9.3|8.3|15.8|20.1"/>
</p:tagLst>
</file>

<file path=ppt/tags/tag18.xml><?xml version="1.0" encoding="utf-8"?>
<p:tagLst xmlns:a="http://schemas.openxmlformats.org/drawingml/2006/main" xmlns:r="http://schemas.openxmlformats.org/officeDocument/2006/relationships" xmlns:p="http://schemas.openxmlformats.org/presentationml/2006/main">
  <p:tag name="TIMING" val="|8.1|1.5|1.7|2.2"/>
</p:tagLst>
</file>

<file path=ppt/tags/tag19.xml><?xml version="1.0" encoding="utf-8"?>
<p:tagLst xmlns:a="http://schemas.openxmlformats.org/drawingml/2006/main" xmlns:r="http://schemas.openxmlformats.org/officeDocument/2006/relationships" xmlns:p="http://schemas.openxmlformats.org/presentationml/2006/main">
  <p:tag name="TIMING" val="|18.2"/>
</p:tagLst>
</file>

<file path=ppt/tags/tag2.xml><?xml version="1.0" encoding="utf-8"?>
<p:tagLst xmlns:a="http://schemas.openxmlformats.org/drawingml/2006/main" xmlns:r="http://schemas.openxmlformats.org/officeDocument/2006/relationships" xmlns:p="http://schemas.openxmlformats.org/presentationml/2006/main">
  <p:tag name="TIMING" val="|0|0.1"/>
</p:tagLst>
</file>

<file path=ppt/tags/tag20.xml><?xml version="1.0" encoding="utf-8"?>
<p:tagLst xmlns:a="http://schemas.openxmlformats.org/drawingml/2006/main" xmlns:r="http://schemas.openxmlformats.org/officeDocument/2006/relationships" xmlns:p="http://schemas.openxmlformats.org/presentationml/2006/main">
  <p:tag name="TIMING" val="|1.1"/>
</p:tagLst>
</file>

<file path=ppt/tags/tag21.xml><?xml version="1.0" encoding="utf-8"?>
<p:tagLst xmlns:a="http://schemas.openxmlformats.org/drawingml/2006/main" xmlns:r="http://schemas.openxmlformats.org/officeDocument/2006/relationships" xmlns:p="http://schemas.openxmlformats.org/presentationml/2006/main">
  <p:tag name="TIMING" val="|10.6"/>
</p:tagLst>
</file>

<file path=ppt/tags/tag22.xml><?xml version="1.0" encoding="utf-8"?>
<p:tagLst xmlns:a="http://schemas.openxmlformats.org/drawingml/2006/main" xmlns:r="http://schemas.openxmlformats.org/officeDocument/2006/relationships" xmlns:p="http://schemas.openxmlformats.org/presentationml/2006/main">
  <p:tag name="TIMING" val="|1.3|4.5"/>
</p:tagLst>
</file>

<file path=ppt/tags/tag3.xml><?xml version="1.0" encoding="utf-8"?>
<p:tagLst xmlns:a="http://schemas.openxmlformats.org/drawingml/2006/main" xmlns:r="http://schemas.openxmlformats.org/officeDocument/2006/relationships" xmlns:p="http://schemas.openxmlformats.org/presentationml/2006/main">
  <p:tag name="TIMING" val="|0|0"/>
</p:tagLst>
</file>

<file path=ppt/tags/tag4.xml><?xml version="1.0" encoding="utf-8"?>
<p:tagLst xmlns:a="http://schemas.openxmlformats.org/drawingml/2006/main" xmlns:r="http://schemas.openxmlformats.org/officeDocument/2006/relationships" xmlns:p="http://schemas.openxmlformats.org/presentationml/2006/main">
  <p:tag name="TIMING" val="|0|0|0"/>
</p:tagLst>
</file>

<file path=ppt/tags/tag5.xml><?xml version="1.0" encoding="utf-8"?>
<p:tagLst xmlns:a="http://schemas.openxmlformats.org/drawingml/2006/main" xmlns:r="http://schemas.openxmlformats.org/officeDocument/2006/relationships" xmlns:p="http://schemas.openxmlformats.org/presentationml/2006/main">
  <p:tag name="TIMING" val="|0.1|0.1"/>
</p:tagLst>
</file>

<file path=ppt/tags/tag6.xml><?xml version="1.0" encoding="utf-8"?>
<p:tagLst xmlns:a="http://schemas.openxmlformats.org/drawingml/2006/main" xmlns:r="http://schemas.openxmlformats.org/officeDocument/2006/relationships" xmlns:p="http://schemas.openxmlformats.org/presentationml/2006/main">
  <p:tag name="TIMING" val="|0.1|0.2"/>
</p:tagLst>
</file>

<file path=ppt/tags/tag7.xml><?xml version="1.0" encoding="utf-8"?>
<p:tagLst xmlns:a="http://schemas.openxmlformats.org/drawingml/2006/main" xmlns:r="http://schemas.openxmlformats.org/officeDocument/2006/relationships" xmlns:p="http://schemas.openxmlformats.org/presentationml/2006/main">
  <p:tag name="TIMING" val="|0.1|0.1|0.1|0.1"/>
</p:tagLst>
</file>

<file path=ppt/tags/tag8.xml><?xml version="1.0" encoding="utf-8"?>
<p:tagLst xmlns:a="http://schemas.openxmlformats.org/drawingml/2006/main" xmlns:r="http://schemas.openxmlformats.org/officeDocument/2006/relationships" xmlns:p="http://schemas.openxmlformats.org/presentationml/2006/main">
  <p:tag name="TIMING" val="|0|0.1|0.1"/>
</p:tagLst>
</file>

<file path=ppt/tags/tag9.xml><?xml version="1.0" encoding="utf-8"?>
<p:tagLst xmlns:a="http://schemas.openxmlformats.org/drawingml/2006/main" xmlns:r="http://schemas.openxmlformats.org/officeDocument/2006/relationships" xmlns:p="http://schemas.openxmlformats.org/presentationml/2006/main">
  <p:tag name="TIMING" val="|0|0.1|0.1|0.1|0.1|0.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2893</TotalTime>
  <Words>3606</Words>
  <Application>Microsoft Office PowerPoint</Application>
  <PresentationFormat>On-screen Show (4:3)</PresentationFormat>
  <Paragraphs>370</Paragraphs>
  <Slides>47</Slides>
  <Notes>34</Notes>
  <HiddenSlides>0</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Office Theme</vt:lpstr>
      <vt:lpstr>Progressive Water Solutions</vt:lpstr>
      <vt:lpstr>Slide 2</vt:lpstr>
      <vt:lpstr>Slide 3</vt:lpstr>
      <vt:lpstr>Slide 4</vt:lpstr>
      <vt:lpstr>Slide 5</vt:lpstr>
      <vt:lpstr>Slide 6</vt:lpstr>
      <vt:lpstr>Slide 7</vt:lpstr>
      <vt:lpstr>Slide 8</vt:lpstr>
      <vt:lpstr>Slide 9</vt:lpstr>
      <vt:lpstr>Slide 10</vt:lpstr>
      <vt:lpstr>Adjudication</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Market Characterization</vt:lpstr>
      <vt:lpstr>Slide 43</vt:lpstr>
      <vt:lpstr>Slide 44</vt:lpstr>
      <vt:lpstr>Slide 45</vt:lpstr>
      <vt:lpstr>Slide 46</vt:lpstr>
      <vt:lpstr>Slide 47</vt:lpstr>
    </vt:vector>
  </TitlesOfParts>
  <Company>UCSB</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Page</dc:title>
  <dc:creator>sara solis</dc:creator>
  <cp:lastModifiedBy>ssolis</cp:lastModifiedBy>
  <cp:revision>466</cp:revision>
  <dcterms:created xsi:type="dcterms:W3CDTF">2010-02-05T19:04:59Z</dcterms:created>
  <dcterms:modified xsi:type="dcterms:W3CDTF">2010-04-07T22:28:27Z</dcterms:modified>
</cp:coreProperties>
</file>